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4" r:id="rId4"/>
    <p:sldId id="265" r:id="rId5"/>
    <p:sldId id="266" r:id="rId6"/>
    <p:sldId id="267" r:id="rId7"/>
    <p:sldId id="269" r:id="rId8"/>
    <p:sldId id="268" r:id="rId9"/>
    <p:sldId id="270" r:id="rId10"/>
    <p:sldId id="271" r:id="rId11"/>
    <p:sldId id="273"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261" r:id="rId28"/>
    <p:sldId id="289" r:id="rId29"/>
    <p:sldId id="287" r:id="rId30"/>
    <p:sldId id="262" r:id="rId31"/>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3"/>
    <p:restoredTop sz="95574"/>
  </p:normalViewPr>
  <p:slideViewPr>
    <p:cSldViewPr snapToGrid="0" snapToObjects="1">
      <p:cViewPr varScale="1">
        <p:scale>
          <a:sx n="103" d="100"/>
          <a:sy n="103" d="100"/>
        </p:scale>
        <p:origin x="2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2A5E-8246-AF98-2036-D5F40216A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E35D50CC-12C6-2EDA-80FF-A65709721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7CD7E161-8F75-EEE4-9005-A656BF6639A7}"/>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5F76E9BC-4CD9-3D36-1B26-0C1DF318F7A3}"/>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8F849C4-C119-1E56-02B9-5BF5AFF9D348}"/>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267006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105E-F7C2-7473-C871-A4B08FB53740}"/>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2466BC0F-5409-8EB7-4982-7FB0FFA09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77605093-C534-BBD2-FD13-74CE8522F502}"/>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3AE3B7F0-732A-5E89-B65B-9D493C67153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7546E9B-35E1-EB0C-A517-52121798744A}"/>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328249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ED3C2-F079-7061-C024-213746118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18033B80-BA6E-6067-1695-4C6484329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1B07C585-BED5-D6AE-16B2-C4CC722E223F}"/>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43461E89-0B4F-0BB3-B205-F85A945B8E62}"/>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5C3DBD8-30E0-11E2-A078-F8039E06F912}"/>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348012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635-0AA3-AC0E-5E37-A1807CB389E2}"/>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6C547DB5-19E8-09B1-2158-BA383B07C3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A501117F-56A0-E282-2446-3073FF261F34}"/>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173C5830-3576-7DE9-1B0A-B239145E3F1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5D43056-8F7E-6F6E-962F-AC300F310870}"/>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394248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CDDC-B014-107B-41C6-E05F423F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F790083E-35C8-341A-090E-C6EABA8E1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BA172-9B8B-E9FB-1A9C-5ED27DA0A776}"/>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0E30BE00-C0BB-4C6C-77EE-340FC177540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9B440F7-6F93-B4A7-2C7E-7DB51DD5A9A3}"/>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394402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244-6362-BF89-814D-959A96295D9F}"/>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FB42C0D4-38E6-561C-5389-006E02A1C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DE105E8B-3BB5-00F5-F193-CF24032094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6D07F99E-2701-AF19-D8D2-4B2F327AF1FA}"/>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6" name="Footer Placeholder 5">
            <a:extLst>
              <a:ext uri="{FF2B5EF4-FFF2-40B4-BE49-F238E27FC236}">
                <a16:creationId xmlns:a16="http://schemas.microsoft.com/office/drawing/2014/main" id="{5E0025B7-644B-9A98-8540-10E95229D20E}"/>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A48958AC-C77F-2FF6-1035-173A10B19C5F}"/>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346705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E9D5-D3C1-30A1-E737-D677AA84E79D}"/>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FF122FC6-CE81-571D-AA90-816BF43A7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562E5-3814-FFCA-3233-02E256F923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BC02F148-EE98-3233-94DD-9B5FC8DC4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021734-AC47-CA37-DBC2-37E7BE43C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D71EE7F3-3488-6970-1305-F9DB62792D43}"/>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8" name="Footer Placeholder 7">
            <a:extLst>
              <a:ext uri="{FF2B5EF4-FFF2-40B4-BE49-F238E27FC236}">
                <a16:creationId xmlns:a16="http://schemas.microsoft.com/office/drawing/2014/main" id="{E13903FD-74C1-FB24-F0D2-F218D6D063A4}"/>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F41370E3-3B38-B638-2C25-1085B1DBDC9E}"/>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175272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40AB-4FBD-AA98-70C9-36024F7D0A53}"/>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45D438D5-F5FA-4E20-C4BC-ED5D2236834C}"/>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4" name="Footer Placeholder 3">
            <a:extLst>
              <a:ext uri="{FF2B5EF4-FFF2-40B4-BE49-F238E27FC236}">
                <a16:creationId xmlns:a16="http://schemas.microsoft.com/office/drawing/2014/main" id="{505CD3FC-B91C-8E2B-5220-EEDC3B4566FF}"/>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5D989506-83AC-0813-80F3-C37A59C315D0}"/>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66108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3F0AF-A2C9-5570-811C-85F1789DC781}"/>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3" name="Footer Placeholder 2">
            <a:extLst>
              <a:ext uri="{FF2B5EF4-FFF2-40B4-BE49-F238E27FC236}">
                <a16:creationId xmlns:a16="http://schemas.microsoft.com/office/drawing/2014/main" id="{E6980820-42DD-7AD4-1781-31BFF4B7D8E9}"/>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34433C56-2F57-7D1E-67DD-1CFB6BBDC3FE}"/>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225617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6906-AAB8-9BEF-F338-964EE0042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FAA847A1-7DC9-EA62-A559-F0DF78F65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D6F517D7-0895-DB43-D926-0CA9C77C7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0C9F8-89F6-8CF8-D882-A114B8138B3E}"/>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6" name="Footer Placeholder 5">
            <a:extLst>
              <a:ext uri="{FF2B5EF4-FFF2-40B4-BE49-F238E27FC236}">
                <a16:creationId xmlns:a16="http://schemas.microsoft.com/office/drawing/2014/main" id="{A8838818-7450-AC2E-C69F-D974C49B38E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340FB751-4A22-3693-74DC-2B14C31A6D4C}"/>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150473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0036-AB94-F7AF-F8E2-D02896919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E954CC8E-7BCD-64A7-51B8-B94DA2E96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1594E4BF-CD67-5FFA-3522-EB30E45EC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0B538-0949-26DE-886B-20DD7F3440E8}"/>
              </a:ext>
            </a:extLst>
          </p:cNvPr>
          <p:cNvSpPr>
            <a:spLocks noGrp="1"/>
          </p:cNvSpPr>
          <p:nvPr>
            <p:ph type="dt" sz="half" idx="10"/>
          </p:nvPr>
        </p:nvSpPr>
        <p:spPr/>
        <p:txBody>
          <a:bodyPr/>
          <a:lstStyle/>
          <a:p>
            <a:fld id="{994F253D-B2F2-6C4C-8E48-F6B9484CE064}" type="datetimeFigureOut">
              <a:rPr lang="en-TH" smtClean="0"/>
              <a:t>1/8/2022 R</a:t>
            </a:fld>
            <a:endParaRPr lang="en-TH"/>
          </a:p>
        </p:txBody>
      </p:sp>
      <p:sp>
        <p:nvSpPr>
          <p:cNvPr id="6" name="Footer Placeholder 5">
            <a:extLst>
              <a:ext uri="{FF2B5EF4-FFF2-40B4-BE49-F238E27FC236}">
                <a16:creationId xmlns:a16="http://schemas.microsoft.com/office/drawing/2014/main" id="{11F7336B-90CE-EDF4-03A5-C78EB421D8FA}"/>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77CFC5DA-5E80-6284-30E4-758B16EF7EDD}"/>
              </a:ext>
            </a:extLst>
          </p:cNvPr>
          <p:cNvSpPr>
            <a:spLocks noGrp="1"/>
          </p:cNvSpPr>
          <p:nvPr>
            <p:ph type="sldNum" sz="quarter" idx="12"/>
          </p:nvPr>
        </p:nvSpPr>
        <p:spPr/>
        <p:txBody>
          <a:bodyPr/>
          <a:lstStyle/>
          <a:p>
            <a:fld id="{89B3671C-ED04-1D41-81C3-1A8231738CBD}" type="slidenum">
              <a:rPr lang="en-TH" smtClean="0"/>
              <a:t>‹#›</a:t>
            </a:fld>
            <a:endParaRPr lang="en-TH"/>
          </a:p>
        </p:txBody>
      </p:sp>
    </p:spTree>
    <p:extLst>
      <p:ext uri="{BB962C8B-B14F-4D97-AF65-F5344CB8AC3E}">
        <p14:creationId xmlns:p14="http://schemas.microsoft.com/office/powerpoint/2010/main" val="19790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58866-A91A-ADDF-625E-8D9BFBC51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893E77D2-CABD-EADE-0EB0-660F7830F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01C08186-3C34-1B63-91F9-964660420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F253D-B2F2-6C4C-8E48-F6B9484CE064}" type="datetimeFigureOut">
              <a:rPr lang="en-TH" smtClean="0"/>
              <a:t>1/8/2022 R</a:t>
            </a:fld>
            <a:endParaRPr lang="en-TH"/>
          </a:p>
        </p:txBody>
      </p:sp>
      <p:sp>
        <p:nvSpPr>
          <p:cNvPr id="5" name="Footer Placeholder 4">
            <a:extLst>
              <a:ext uri="{FF2B5EF4-FFF2-40B4-BE49-F238E27FC236}">
                <a16:creationId xmlns:a16="http://schemas.microsoft.com/office/drawing/2014/main" id="{8657FCE1-8177-04D8-87A1-A85333B70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63ADE5A7-890E-81D3-5DDD-8C499AF5B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3671C-ED04-1D41-81C3-1A8231738CBD}" type="slidenum">
              <a:rPr lang="en-TH" smtClean="0"/>
              <a:t>‹#›</a:t>
            </a:fld>
            <a:endParaRPr lang="en-TH"/>
          </a:p>
        </p:txBody>
      </p:sp>
    </p:spTree>
    <p:extLst>
      <p:ext uri="{BB962C8B-B14F-4D97-AF65-F5344CB8AC3E}">
        <p14:creationId xmlns:p14="http://schemas.microsoft.com/office/powerpoint/2010/main" val="1086966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F501-DF03-D94F-E47E-1BE1CF1BA9B3}"/>
              </a:ext>
            </a:extLst>
          </p:cNvPr>
          <p:cNvSpPr>
            <a:spLocks noGrp="1"/>
          </p:cNvSpPr>
          <p:nvPr>
            <p:ph type="ctrTitle"/>
          </p:nvPr>
        </p:nvSpPr>
        <p:spPr/>
        <p:txBody>
          <a:bodyPr>
            <a:normAutofit fontScale="90000"/>
          </a:bodyPr>
          <a:lstStyle/>
          <a:p>
            <a:r>
              <a:rPr lang="en-US" b="1" dirty="0">
                <a:solidFill>
                  <a:srgbClr val="FF0000"/>
                </a:solidFill>
              </a:rPr>
              <a:t>Topic 06 – Data Sharing, Data Consolidation and Scheduling</a:t>
            </a:r>
            <a:endParaRPr lang="en-TH" dirty="0"/>
          </a:p>
        </p:txBody>
      </p:sp>
      <p:sp>
        <p:nvSpPr>
          <p:cNvPr id="3" name="Subtitle 2">
            <a:extLst>
              <a:ext uri="{FF2B5EF4-FFF2-40B4-BE49-F238E27FC236}">
                <a16:creationId xmlns:a16="http://schemas.microsoft.com/office/drawing/2014/main" id="{E944620C-38B8-2EB1-A656-20D8A0C94DE3}"/>
              </a:ext>
            </a:extLst>
          </p:cNvPr>
          <p:cNvSpPr>
            <a:spLocks noGrp="1"/>
          </p:cNvSpPr>
          <p:nvPr>
            <p:ph type="subTitle" idx="1"/>
          </p:nvPr>
        </p:nvSpPr>
        <p:spPr/>
        <p:txBody>
          <a:bodyPr/>
          <a:lstStyle/>
          <a:p>
            <a:endParaRPr lang="en-TH" dirty="0">
              <a:solidFill>
                <a:srgbClr val="0070C0"/>
              </a:solidFill>
            </a:endParaRPr>
          </a:p>
          <a:p>
            <a:endParaRPr lang="en-TH" dirty="0">
              <a:solidFill>
                <a:srgbClr val="0070C0"/>
              </a:solidFill>
            </a:endParaRPr>
          </a:p>
          <a:p>
            <a:r>
              <a:rPr lang="en-TH" dirty="0">
                <a:solidFill>
                  <a:srgbClr val="0070C0"/>
                </a:solidFill>
              </a:rPr>
              <a:t>BDM3302: Data Management</a:t>
            </a:r>
            <a:endParaRPr lang="en-US" dirty="0"/>
          </a:p>
          <a:p>
            <a:endParaRPr lang="en-TH" dirty="0"/>
          </a:p>
        </p:txBody>
      </p:sp>
    </p:spTree>
    <p:extLst>
      <p:ext uri="{BB962C8B-B14F-4D97-AF65-F5344CB8AC3E}">
        <p14:creationId xmlns:p14="http://schemas.microsoft.com/office/powerpoint/2010/main" val="101771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C13C-5EEA-2780-7218-50379BF125E7}"/>
              </a:ext>
            </a:extLst>
          </p:cNvPr>
          <p:cNvSpPr>
            <a:spLocks noGrp="1"/>
          </p:cNvSpPr>
          <p:nvPr>
            <p:ph type="title"/>
          </p:nvPr>
        </p:nvSpPr>
        <p:spPr/>
        <p:txBody>
          <a:bodyPr/>
          <a:lstStyle/>
          <a:p>
            <a:r>
              <a:rPr lang="en-TH" b="1" dirty="0">
                <a:solidFill>
                  <a:srgbClr val="FF0000"/>
                </a:solidFill>
              </a:rPr>
              <a:t>How Organizations Share Data</a:t>
            </a:r>
          </a:p>
        </p:txBody>
      </p:sp>
      <p:sp>
        <p:nvSpPr>
          <p:cNvPr id="3" name="Content Placeholder 2">
            <a:extLst>
              <a:ext uri="{FF2B5EF4-FFF2-40B4-BE49-F238E27FC236}">
                <a16:creationId xmlns:a16="http://schemas.microsoft.com/office/drawing/2014/main" id="{3A34A934-E1D7-F9FC-E420-6D1FDCB3C5B3}"/>
              </a:ext>
            </a:extLst>
          </p:cNvPr>
          <p:cNvSpPr>
            <a:spLocks noGrp="1"/>
          </p:cNvSpPr>
          <p:nvPr>
            <p:ph idx="1"/>
          </p:nvPr>
        </p:nvSpPr>
        <p:spPr/>
        <p:txBody>
          <a:bodyPr/>
          <a:lstStyle/>
          <a:p>
            <a:r>
              <a:rPr lang="en-TH" dirty="0"/>
              <a:t>Email</a:t>
            </a:r>
          </a:p>
          <a:p>
            <a:r>
              <a:rPr lang="en-TH" dirty="0"/>
              <a:t>File Transfer Protocol (FTP)</a:t>
            </a:r>
          </a:p>
          <a:p>
            <a:r>
              <a:rPr lang="en-TH" dirty="0"/>
              <a:t>Extract, Transfer, Load (ETL)</a:t>
            </a:r>
          </a:p>
          <a:p>
            <a:r>
              <a:rPr lang="en-TH" dirty="0"/>
              <a:t>Online File Sharing Services</a:t>
            </a:r>
          </a:p>
          <a:p>
            <a:r>
              <a:rPr lang="en-TH" dirty="0"/>
              <a:t>Cloud Storage</a:t>
            </a:r>
          </a:p>
          <a:p>
            <a:r>
              <a:rPr lang="en-TH" dirty="0"/>
              <a:t>Application Programming Interfaces (APIs)</a:t>
            </a:r>
          </a:p>
        </p:txBody>
      </p:sp>
    </p:spTree>
    <p:extLst>
      <p:ext uri="{BB962C8B-B14F-4D97-AF65-F5344CB8AC3E}">
        <p14:creationId xmlns:p14="http://schemas.microsoft.com/office/powerpoint/2010/main" val="258064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3FB0-78F3-D6C0-7431-DF701EAC2F76}"/>
              </a:ext>
            </a:extLst>
          </p:cNvPr>
          <p:cNvSpPr>
            <a:spLocks noGrp="1"/>
          </p:cNvSpPr>
          <p:nvPr>
            <p:ph type="title"/>
          </p:nvPr>
        </p:nvSpPr>
        <p:spPr>
          <a:xfrm>
            <a:off x="838200" y="481856"/>
            <a:ext cx="10515600" cy="588186"/>
          </a:xfrm>
        </p:spPr>
        <p:txBody>
          <a:bodyPr>
            <a:normAutofit fontScale="90000"/>
          </a:bodyPr>
          <a:lstStyle/>
          <a:p>
            <a:r>
              <a:rPr lang="en-TH" b="1" dirty="0">
                <a:solidFill>
                  <a:srgbClr val="FF0000"/>
                </a:solidFill>
              </a:rPr>
              <a:t>Advantages of Data Sharing</a:t>
            </a:r>
          </a:p>
        </p:txBody>
      </p:sp>
      <p:sp>
        <p:nvSpPr>
          <p:cNvPr id="3" name="Content Placeholder 2">
            <a:extLst>
              <a:ext uri="{FF2B5EF4-FFF2-40B4-BE49-F238E27FC236}">
                <a16:creationId xmlns:a16="http://schemas.microsoft.com/office/drawing/2014/main" id="{A21C6125-1160-521B-4960-5B7975AAF7E0}"/>
              </a:ext>
            </a:extLst>
          </p:cNvPr>
          <p:cNvSpPr>
            <a:spLocks noGrp="1"/>
          </p:cNvSpPr>
          <p:nvPr>
            <p:ph idx="1"/>
          </p:nvPr>
        </p:nvSpPr>
        <p:spPr>
          <a:xfrm>
            <a:off x="838198" y="1245140"/>
            <a:ext cx="10515601" cy="6303527"/>
          </a:xfrm>
        </p:spPr>
        <p:txBody>
          <a:bodyPr>
            <a:normAutofit/>
          </a:bodyPr>
          <a:lstStyle/>
          <a:p>
            <a:r>
              <a:rPr lang="en-US" b="1" dirty="0"/>
              <a:t>Data sharing improves company outcomes:</a:t>
            </a:r>
            <a:r>
              <a:rPr lang="en-US" dirty="0"/>
              <a:t> Firms that support data sharing will outperform their counterparts on the majority of business value criteria.</a:t>
            </a:r>
          </a:p>
          <a:p>
            <a:r>
              <a:rPr lang="en-US" b="1" dirty="0"/>
              <a:t>Innovative Technologies:</a:t>
            </a:r>
            <a:r>
              <a:rPr lang="en-US" dirty="0"/>
              <a:t> implement AI/ML for accurate predictive data analysis.</a:t>
            </a:r>
          </a:p>
          <a:p>
            <a:r>
              <a:rPr lang="en-US" b="1" dirty="0"/>
              <a:t>Unified View:</a:t>
            </a:r>
            <a:r>
              <a:rPr lang="en-US" dirty="0"/>
              <a:t> Create a unified source of the truth across all departments.</a:t>
            </a:r>
          </a:p>
          <a:p>
            <a:r>
              <a:rPr lang="en-US" b="1" dirty="0"/>
              <a:t>Transparency:</a:t>
            </a:r>
            <a:r>
              <a:rPr lang="en-US" dirty="0"/>
              <a:t> Develop openness and transparency among stakeholders for improved decision-making.</a:t>
            </a:r>
          </a:p>
          <a:p>
            <a:r>
              <a:rPr lang="en-US" b="1" dirty="0"/>
              <a:t>Speed:</a:t>
            </a:r>
            <a:r>
              <a:rPr lang="en-US" dirty="0"/>
              <a:t> Widen the area of analysis for an organization's data consumers.</a:t>
            </a:r>
          </a:p>
        </p:txBody>
      </p:sp>
    </p:spTree>
    <p:extLst>
      <p:ext uri="{BB962C8B-B14F-4D97-AF65-F5344CB8AC3E}">
        <p14:creationId xmlns:p14="http://schemas.microsoft.com/office/powerpoint/2010/main" val="394951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3FB0-78F3-D6C0-7431-DF701EAC2F76}"/>
              </a:ext>
            </a:extLst>
          </p:cNvPr>
          <p:cNvSpPr>
            <a:spLocks noGrp="1"/>
          </p:cNvSpPr>
          <p:nvPr>
            <p:ph type="title"/>
          </p:nvPr>
        </p:nvSpPr>
        <p:spPr>
          <a:xfrm>
            <a:off x="838200" y="442948"/>
            <a:ext cx="10515600" cy="588186"/>
          </a:xfrm>
        </p:spPr>
        <p:txBody>
          <a:bodyPr>
            <a:normAutofit fontScale="90000"/>
          </a:bodyPr>
          <a:lstStyle/>
          <a:p>
            <a:r>
              <a:rPr lang="en-TH" b="1" dirty="0">
                <a:solidFill>
                  <a:srgbClr val="FF0000"/>
                </a:solidFill>
              </a:rPr>
              <a:t>Advantages of Data Sharing</a:t>
            </a:r>
          </a:p>
        </p:txBody>
      </p:sp>
      <p:sp>
        <p:nvSpPr>
          <p:cNvPr id="3" name="Content Placeholder 2">
            <a:extLst>
              <a:ext uri="{FF2B5EF4-FFF2-40B4-BE49-F238E27FC236}">
                <a16:creationId xmlns:a16="http://schemas.microsoft.com/office/drawing/2014/main" id="{A21C6125-1160-521B-4960-5B7975AAF7E0}"/>
              </a:ext>
            </a:extLst>
          </p:cNvPr>
          <p:cNvSpPr>
            <a:spLocks noGrp="1"/>
          </p:cNvSpPr>
          <p:nvPr>
            <p:ph idx="1"/>
          </p:nvPr>
        </p:nvSpPr>
        <p:spPr>
          <a:xfrm>
            <a:off x="838200" y="1264597"/>
            <a:ext cx="10698804" cy="4961106"/>
          </a:xfrm>
        </p:spPr>
        <p:txBody>
          <a:bodyPr>
            <a:normAutofit lnSpcReduction="10000"/>
          </a:bodyPr>
          <a:lstStyle/>
          <a:p>
            <a:r>
              <a:rPr lang="en-US" b="1" dirty="0"/>
              <a:t>Flexibility:</a:t>
            </a:r>
            <a:r>
              <a:rPr lang="en-US" dirty="0"/>
              <a:t> Create new analytic reports swiftly and with fewer interruptions.</a:t>
            </a:r>
          </a:p>
          <a:p>
            <a:r>
              <a:rPr lang="en-US" b="1" dirty="0"/>
              <a:t>Synergy:</a:t>
            </a:r>
            <a:r>
              <a:rPr lang="en-US" dirty="0"/>
              <a:t> Data sharing has intrinsic advantages for the researcher and research sponsor. Making the data accessible to their colleagues and the general public encourages academics to better manage and assure the quality of their data.</a:t>
            </a:r>
          </a:p>
          <a:p>
            <a:r>
              <a:rPr lang="en-US" b="1" dirty="0"/>
              <a:t>Improving Science and Decision-making:</a:t>
            </a:r>
            <a:r>
              <a:rPr lang="en-US" dirty="0"/>
              <a:t> Sharing data enhances data circulation and usage within the scientific community by fostering more openness, facilitating the reproducibility of discoveries, and enlightening the scientific community at large. </a:t>
            </a:r>
          </a:p>
          <a:p>
            <a:r>
              <a:rPr lang="en-US" b="1" dirty="0"/>
              <a:t>Collaboration:</a:t>
            </a:r>
            <a:r>
              <a:rPr lang="en-US" dirty="0"/>
              <a:t> Sharing data stimulates more interaction and cooperation among academics, which may lead to significant new discoveries in the area. </a:t>
            </a:r>
            <a:endParaRPr lang="en-TH" dirty="0"/>
          </a:p>
        </p:txBody>
      </p:sp>
    </p:spTree>
    <p:extLst>
      <p:ext uri="{BB962C8B-B14F-4D97-AF65-F5344CB8AC3E}">
        <p14:creationId xmlns:p14="http://schemas.microsoft.com/office/powerpoint/2010/main" val="51649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F86F-1FBB-F82C-B682-A1816D291C39}"/>
              </a:ext>
            </a:extLst>
          </p:cNvPr>
          <p:cNvSpPr>
            <a:spLocks noGrp="1"/>
          </p:cNvSpPr>
          <p:nvPr>
            <p:ph type="title"/>
          </p:nvPr>
        </p:nvSpPr>
        <p:spPr>
          <a:xfrm>
            <a:off x="838200" y="267850"/>
            <a:ext cx="10515600" cy="1325563"/>
          </a:xfrm>
        </p:spPr>
        <p:txBody>
          <a:bodyPr/>
          <a:lstStyle/>
          <a:p>
            <a:r>
              <a:rPr lang="en-TH" b="1" dirty="0">
                <a:solidFill>
                  <a:srgbClr val="FF0000"/>
                </a:solidFill>
              </a:rPr>
              <a:t>Disadvantages of Data Sharing</a:t>
            </a:r>
          </a:p>
        </p:txBody>
      </p:sp>
      <p:sp>
        <p:nvSpPr>
          <p:cNvPr id="3" name="Content Placeholder 2">
            <a:extLst>
              <a:ext uri="{FF2B5EF4-FFF2-40B4-BE49-F238E27FC236}">
                <a16:creationId xmlns:a16="http://schemas.microsoft.com/office/drawing/2014/main" id="{B50AD330-AD0E-A629-C3B7-17870B37436D}"/>
              </a:ext>
            </a:extLst>
          </p:cNvPr>
          <p:cNvSpPr>
            <a:spLocks noGrp="1"/>
          </p:cNvSpPr>
          <p:nvPr>
            <p:ph idx="1"/>
          </p:nvPr>
        </p:nvSpPr>
        <p:spPr>
          <a:xfrm>
            <a:off x="838200" y="1436275"/>
            <a:ext cx="10515600" cy="5214025"/>
          </a:xfrm>
        </p:spPr>
        <p:txBody>
          <a:bodyPr>
            <a:normAutofit fontScale="92500" lnSpcReduction="20000"/>
          </a:bodyPr>
          <a:lstStyle/>
          <a:p>
            <a:r>
              <a:rPr lang="en-US" b="1" dirty="0"/>
              <a:t>The more data openness the higher digital security risks:</a:t>
            </a:r>
            <a:r>
              <a:rPr lang="en-US" dirty="0"/>
              <a:t> data sharing needs information systems to be open so that data may be viewed and shared. This may expose further portions of an organization to digital security risks that may result in events that compromise the availability, integrity, or confidentiality of data and information systems upon which economic and social activities depend.</a:t>
            </a:r>
          </a:p>
          <a:p>
            <a:r>
              <a:rPr lang="en-US" b="1" dirty="0"/>
              <a:t>Higher impact of personal data breaches:</a:t>
            </a:r>
            <a:r>
              <a:rPr lang="en-US" dirty="0"/>
              <a:t> Where data is accessible and shared, personal data breaches are potential. They will not only create damage from personal data loss.  They may also result in substantial economic losses for the afflicted firm, such as a loss of competitiveness and reputation.</a:t>
            </a:r>
          </a:p>
          <a:p>
            <a:r>
              <a:rPr lang="en-US" b="1" dirty="0"/>
              <a:t>Violation of privacy, intellectual property rights, and other interests:</a:t>
            </a:r>
            <a:r>
              <a:rPr lang="en-US" dirty="0"/>
              <a:t> The hazards of increased access and sharing extend beyond breaches of digital security and personal data. They include risks of breaking contractual and socially agreed-upon conditions of data re-use, and therefore risks of acting against the reasonable expectations of users.</a:t>
            </a:r>
          </a:p>
          <a:p>
            <a:endParaRPr lang="en-TH" dirty="0"/>
          </a:p>
        </p:txBody>
      </p:sp>
    </p:spTree>
    <p:extLst>
      <p:ext uri="{BB962C8B-B14F-4D97-AF65-F5344CB8AC3E}">
        <p14:creationId xmlns:p14="http://schemas.microsoft.com/office/powerpoint/2010/main" val="135491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E756-2FA2-FADE-020A-C5F46D440D78}"/>
              </a:ext>
            </a:extLst>
          </p:cNvPr>
          <p:cNvSpPr>
            <a:spLocks noGrp="1"/>
          </p:cNvSpPr>
          <p:nvPr>
            <p:ph type="title"/>
          </p:nvPr>
        </p:nvSpPr>
        <p:spPr>
          <a:xfrm>
            <a:off x="838200" y="267850"/>
            <a:ext cx="10515600" cy="1325563"/>
          </a:xfrm>
        </p:spPr>
        <p:txBody>
          <a:bodyPr/>
          <a:lstStyle/>
          <a:p>
            <a:r>
              <a:rPr lang="en-TH" b="1" dirty="0">
                <a:solidFill>
                  <a:srgbClr val="FF0000"/>
                </a:solidFill>
              </a:rPr>
              <a:t>Disadvantages of Data Sharing</a:t>
            </a:r>
          </a:p>
        </p:txBody>
      </p:sp>
      <p:sp>
        <p:nvSpPr>
          <p:cNvPr id="3" name="Content Placeholder 2">
            <a:extLst>
              <a:ext uri="{FF2B5EF4-FFF2-40B4-BE49-F238E27FC236}">
                <a16:creationId xmlns:a16="http://schemas.microsoft.com/office/drawing/2014/main" id="{F6C189F7-0FC9-8CB8-2097-44F2AE0849AE}"/>
              </a:ext>
            </a:extLst>
          </p:cNvPr>
          <p:cNvSpPr>
            <a:spLocks noGrp="1"/>
          </p:cNvSpPr>
          <p:nvPr>
            <p:ph idx="1"/>
          </p:nvPr>
        </p:nvSpPr>
        <p:spPr>
          <a:xfrm>
            <a:off x="838200" y="1381328"/>
            <a:ext cx="10515600" cy="5291846"/>
          </a:xfrm>
        </p:spPr>
        <p:txBody>
          <a:bodyPr>
            <a:normAutofit fontScale="92500" lnSpcReduction="20000"/>
          </a:bodyPr>
          <a:lstStyle/>
          <a:p>
            <a:r>
              <a:rPr lang="en-US" b="1" dirty="0"/>
              <a:t>Data reuse in violation of agreed terms and expectations:</a:t>
            </a:r>
            <a:r>
              <a:rPr lang="en-US" dirty="0"/>
              <a:t> Even when people and organizations agree to and consent to particular conditions for data sharing and data re-use, including the reasons for which the data should be re-used, there is a high danger that a third party would deliberately or accidentally use the data differently.</a:t>
            </a:r>
          </a:p>
          <a:p>
            <a:r>
              <a:rPr lang="en-US" b="1" dirty="0"/>
              <a:t>Loss of authority over data and the significance of permission:</a:t>
            </a:r>
            <a:r>
              <a:rPr lang="en-US" dirty="0"/>
              <a:t> Unless certain data stewardship and processing rules are in place, once data are accessed or shared, they will leave the information system of the original data holder and therefore be out of his/her control. The same is true for those who supply their data and agree to its reuse and distribution. Then, data owners and people lose control over how their data are repurposed.</a:t>
            </a:r>
          </a:p>
          <a:p>
            <a:r>
              <a:rPr lang="en-US" b="1" dirty="0"/>
              <a:t>The limitations of anonymization and the growing potential of data analytics:</a:t>
            </a:r>
            <a:r>
              <a:rPr lang="en-US" dirty="0"/>
              <a:t> Once connected to sufficient additional information, it is possible to forecast an individual's chance of possessing certain qualities in order to construct a profile. Even if the inferences are valid, there is a possibility that they might be exploited against an individual's best interests, desires, or expectations.</a:t>
            </a:r>
          </a:p>
          <a:p>
            <a:endParaRPr lang="en-TH" dirty="0"/>
          </a:p>
        </p:txBody>
      </p:sp>
    </p:spTree>
    <p:extLst>
      <p:ext uri="{BB962C8B-B14F-4D97-AF65-F5344CB8AC3E}">
        <p14:creationId xmlns:p14="http://schemas.microsoft.com/office/powerpoint/2010/main" val="305118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6065-122E-F2E2-69B2-9235C236B6C9}"/>
              </a:ext>
            </a:extLst>
          </p:cNvPr>
          <p:cNvSpPr>
            <a:spLocks noGrp="1"/>
          </p:cNvSpPr>
          <p:nvPr>
            <p:ph type="title"/>
          </p:nvPr>
        </p:nvSpPr>
        <p:spPr/>
        <p:txBody>
          <a:bodyPr/>
          <a:lstStyle/>
          <a:p>
            <a:r>
              <a:rPr lang="en-TH" b="1" dirty="0">
                <a:solidFill>
                  <a:srgbClr val="FF0000"/>
                </a:solidFill>
              </a:rPr>
              <a:t>Data Sharing for Business-to-Business (B2B)</a:t>
            </a:r>
          </a:p>
        </p:txBody>
      </p:sp>
      <p:sp>
        <p:nvSpPr>
          <p:cNvPr id="3" name="Content Placeholder 2">
            <a:extLst>
              <a:ext uri="{FF2B5EF4-FFF2-40B4-BE49-F238E27FC236}">
                <a16:creationId xmlns:a16="http://schemas.microsoft.com/office/drawing/2014/main" id="{8BF44068-3ABE-3C51-1693-33F43FD66279}"/>
              </a:ext>
            </a:extLst>
          </p:cNvPr>
          <p:cNvSpPr>
            <a:spLocks noGrp="1"/>
          </p:cNvSpPr>
          <p:nvPr>
            <p:ph idx="1"/>
          </p:nvPr>
        </p:nvSpPr>
        <p:spPr>
          <a:xfrm>
            <a:off x="838200" y="1702055"/>
            <a:ext cx="10515600" cy="4351338"/>
          </a:xfrm>
        </p:spPr>
        <p:txBody>
          <a:bodyPr>
            <a:normAutofit fontScale="92500"/>
          </a:bodyPr>
          <a:lstStyle/>
          <a:p>
            <a:pPr marL="0" indent="0">
              <a:buNone/>
            </a:pPr>
            <a:r>
              <a:rPr lang="en-US" dirty="0"/>
              <a:t>Whether sharing data to external organizations or receiving shared data from them, if organizations cannot collaborate on data, they are less efficient and run the risk of operating at a higher cost and lower productivity. </a:t>
            </a:r>
          </a:p>
          <a:p>
            <a:pPr marL="0" indent="0">
              <a:buNone/>
            </a:pPr>
            <a:r>
              <a:rPr lang="en-US" b="1" dirty="0"/>
              <a:t>Examples of B2B Data Sharing:</a:t>
            </a:r>
          </a:p>
          <a:p>
            <a:pPr marL="0" indent="0">
              <a:buNone/>
            </a:pPr>
            <a:r>
              <a:rPr lang="en-US" b="1" dirty="0"/>
              <a:t>»  </a:t>
            </a:r>
            <a:r>
              <a:rPr lang="en-US" dirty="0"/>
              <a:t>A hotel booking website shares reservation patterns and trends with hotel properties to develop promotional and pricing programs. </a:t>
            </a:r>
          </a:p>
          <a:p>
            <a:pPr marL="0" indent="0">
              <a:buNone/>
            </a:pPr>
            <a:r>
              <a:rPr lang="en-US" b="1" dirty="0"/>
              <a:t>»  </a:t>
            </a:r>
            <a:r>
              <a:rPr lang="en-US" dirty="0"/>
              <a:t>A grocery chain provides store sales data to suppliers to ensure shelves are adequately stocked to meet demand. </a:t>
            </a:r>
          </a:p>
          <a:p>
            <a:pPr marL="0" indent="0">
              <a:buNone/>
            </a:pPr>
            <a:r>
              <a:rPr lang="en-US" b="1" dirty="0"/>
              <a:t>»  </a:t>
            </a:r>
            <a:r>
              <a:rPr lang="en-US" dirty="0"/>
              <a:t>Retailers share in-store sales data for merchandising, so the hot items are always available. </a:t>
            </a:r>
          </a:p>
          <a:p>
            <a:endParaRPr lang="en-TH" dirty="0"/>
          </a:p>
        </p:txBody>
      </p:sp>
    </p:spTree>
    <p:extLst>
      <p:ext uri="{BB962C8B-B14F-4D97-AF65-F5344CB8AC3E}">
        <p14:creationId xmlns:p14="http://schemas.microsoft.com/office/powerpoint/2010/main" val="92892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3690-13F0-BE8D-F4E3-375A3BF40869}"/>
              </a:ext>
            </a:extLst>
          </p:cNvPr>
          <p:cNvSpPr>
            <a:spLocks noGrp="1"/>
          </p:cNvSpPr>
          <p:nvPr>
            <p:ph type="title"/>
          </p:nvPr>
        </p:nvSpPr>
        <p:spPr/>
        <p:txBody>
          <a:bodyPr>
            <a:normAutofit/>
          </a:bodyPr>
          <a:lstStyle/>
          <a:p>
            <a:r>
              <a:rPr lang="en-TH" sz="4000" b="1" dirty="0">
                <a:solidFill>
                  <a:srgbClr val="FF0000"/>
                </a:solidFill>
              </a:rPr>
              <a:t>Business Value of Data Sharing for Organizations</a:t>
            </a:r>
          </a:p>
        </p:txBody>
      </p:sp>
      <p:sp>
        <p:nvSpPr>
          <p:cNvPr id="3" name="Content Placeholder 2">
            <a:extLst>
              <a:ext uri="{FF2B5EF4-FFF2-40B4-BE49-F238E27FC236}">
                <a16:creationId xmlns:a16="http://schemas.microsoft.com/office/drawing/2014/main" id="{EABF9C58-912A-E052-EF71-65F5D8D73A97}"/>
              </a:ext>
            </a:extLst>
          </p:cNvPr>
          <p:cNvSpPr>
            <a:spLocks noGrp="1"/>
          </p:cNvSpPr>
          <p:nvPr>
            <p:ph idx="1"/>
          </p:nvPr>
        </p:nvSpPr>
        <p:spPr>
          <a:xfrm>
            <a:off x="838200" y="1714412"/>
            <a:ext cx="10515600" cy="4351338"/>
          </a:xfrm>
        </p:spPr>
        <p:txBody>
          <a:bodyPr>
            <a:normAutofit/>
          </a:bodyPr>
          <a:lstStyle/>
          <a:p>
            <a:r>
              <a:rPr lang="en-US" dirty="0"/>
              <a:t>Data sharing across and beyond an organization consists of four basic workflows: </a:t>
            </a:r>
          </a:p>
          <a:p>
            <a:pPr lvl="1">
              <a:buFont typeface="Wingdings" pitchFamily="2" charset="2"/>
              <a:buChar char="Ø"/>
            </a:pPr>
            <a:r>
              <a:rPr lang="en-US" b="1" dirty="0"/>
              <a:t>Across lines of business (LOBs): </a:t>
            </a:r>
            <a:r>
              <a:rPr lang="en-US" dirty="0"/>
              <a:t>Sharing data between business units within the same organization </a:t>
            </a:r>
          </a:p>
          <a:p>
            <a:pPr lvl="1">
              <a:buFont typeface="Wingdings" pitchFamily="2" charset="2"/>
              <a:buChar char="Ø"/>
            </a:pPr>
            <a:r>
              <a:rPr lang="en-US" b="1" dirty="0"/>
              <a:t>Between organizations: </a:t>
            </a:r>
            <a:r>
              <a:rPr lang="en-US" dirty="0"/>
              <a:t>Outbound data sharing to another, separate organization to benefit your business </a:t>
            </a:r>
          </a:p>
          <a:p>
            <a:pPr lvl="1">
              <a:buFont typeface="Wingdings" pitchFamily="2" charset="2"/>
              <a:buChar char="Ø"/>
            </a:pPr>
            <a:r>
              <a:rPr lang="en-US" b="1" dirty="0"/>
              <a:t>Between organizations: </a:t>
            </a:r>
            <a:r>
              <a:rPr lang="en-US" dirty="0"/>
              <a:t>Receiving inbound data shared from another organization to benefit your business </a:t>
            </a:r>
          </a:p>
          <a:p>
            <a:pPr lvl="1">
              <a:buFont typeface="Wingdings" pitchFamily="2" charset="2"/>
              <a:buChar char="Ø"/>
            </a:pPr>
            <a:r>
              <a:rPr lang="en-US" b="1" dirty="0"/>
              <a:t>Monetizing data: </a:t>
            </a:r>
            <a:r>
              <a:rPr lang="en-US" dirty="0"/>
              <a:t>Sharing live data as a service so data consumers can enrich their own, existing data </a:t>
            </a:r>
          </a:p>
          <a:p>
            <a:endParaRPr lang="en-TH" dirty="0"/>
          </a:p>
        </p:txBody>
      </p:sp>
    </p:spTree>
    <p:extLst>
      <p:ext uri="{BB962C8B-B14F-4D97-AF65-F5344CB8AC3E}">
        <p14:creationId xmlns:p14="http://schemas.microsoft.com/office/powerpoint/2010/main" val="267618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4ACB-A540-620E-80E8-F8C5738185C1}"/>
              </a:ext>
            </a:extLst>
          </p:cNvPr>
          <p:cNvSpPr>
            <a:spLocks noGrp="1"/>
          </p:cNvSpPr>
          <p:nvPr>
            <p:ph type="title"/>
          </p:nvPr>
        </p:nvSpPr>
        <p:spPr/>
        <p:txBody>
          <a:bodyPr/>
          <a:lstStyle/>
          <a:p>
            <a:r>
              <a:rPr lang="en-US" b="1" dirty="0">
                <a:solidFill>
                  <a:srgbClr val="FF0000"/>
                </a:solidFill>
              </a:rPr>
              <a:t>Sharing Data Across Line of Business (LOB) </a:t>
            </a:r>
            <a:endParaRPr lang="en-TH" b="1" dirty="0">
              <a:solidFill>
                <a:srgbClr val="FF0000"/>
              </a:solidFill>
            </a:endParaRPr>
          </a:p>
        </p:txBody>
      </p:sp>
      <p:sp>
        <p:nvSpPr>
          <p:cNvPr id="3" name="Content Placeholder 2">
            <a:extLst>
              <a:ext uri="{FF2B5EF4-FFF2-40B4-BE49-F238E27FC236}">
                <a16:creationId xmlns:a16="http://schemas.microsoft.com/office/drawing/2014/main" id="{08334D8D-B17D-3EE3-010C-1C91A5241A0B}"/>
              </a:ext>
            </a:extLst>
          </p:cNvPr>
          <p:cNvSpPr>
            <a:spLocks noGrp="1"/>
          </p:cNvSpPr>
          <p:nvPr>
            <p:ph idx="1"/>
          </p:nvPr>
        </p:nvSpPr>
        <p:spPr>
          <a:xfrm>
            <a:off x="838200" y="1470454"/>
            <a:ext cx="10515600" cy="5022421"/>
          </a:xfrm>
        </p:spPr>
        <p:txBody>
          <a:bodyPr>
            <a:normAutofit fontScale="92500"/>
          </a:bodyPr>
          <a:lstStyle/>
          <a:p>
            <a:r>
              <a:rPr lang="en-US" dirty="0"/>
              <a:t>Within the same organization, business units depend on email, spreadsheets, shared network drives, application programming interfaces (APIs), and other methods for communicating and for sharing data. Sharing data across an organization enables and fosters increased levels of business intelligence and drives timely and informed business decisions. </a:t>
            </a:r>
          </a:p>
          <a:p>
            <a:r>
              <a:rPr lang="en-US" dirty="0"/>
              <a:t>Within an organization, however, data is often locked in silos. Mergers or acquisitions, firewall restrictions, or other business or technology barriers often restrict an organization from easily sharing data across its business units. These physical or logical separations of infrastructure can prevent two or more business units from accessing all available data within an organization to deliver all-inclusive, data-driven insights. These data silos emerge when an organization relies on a traditional, on-premises data warehouse or a traditional data warehouse ported to the cloud. </a:t>
            </a:r>
          </a:p>
          <a:p>
            <a:endParaRPr lang="en-TH" dirty="0"/>
          </a:p>
        </p:txBody>
      </p:sp>
    </p:spTree>
    <p:extLst>
      <p:ext uri="{BB962C8B-B14F-4D97-AF65-F5344CB8AC3E}">
        <p14:creationId xmlns:p14="http://schemas.microsoft.com/office/powerpoint/2010/main" val="204577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7784-99CC-D3B7-4129-5EC4BF016F4D}"/>
              </a:ext>
            </a:extLst>
          </p:cNvPr>
          <p:cNvSpPr>
            <a:spLocks noGrp="1"/>
          </p:cNvSpPr>
          <p:nvPr>
            <p:ph type="title"/>
          </p:nvPr>
        </p:nvSpPr>
        <p:spPr/>
        <p:txBody>
          <a:bodyPr>
            <a:normAutofit/>
          </a:bodyPr>
          <a:lstStyle/>
          <a:p>
            <a:r>
              <a:rPr lang="en-US" b="1" dirty="0">
                <a:solidFill>
                  <a:srgbClr val="FF0000"/>
                </a:solidFill>
              </a:rPr>
              <a:t>Sharing Between Organizations: Outbound </a:t>
            </a:r>
            <a:endParaRPr lang="en-TH" b="1" dirty="0">
              <a:solidFill>
                <a:srgbClr val="FF0000"/>
              </a:solidFill>
            </a:endParaRPr>
          </a:p>
        </p:txBody>
      </p:sp>
      <p:sp>
        <p:nvSpPr>
          <p:cNvPr id="3" name="Content Placeholder 2">
            <a:extLst>
              <a:ext uri="{FF2B5EF4-FFF2-40B4-BE49-F238E27FC236}">
                <a16:creationId xmlns:a16="http://schemas.microsoft.com/office/drawing/2014/main" id="{456A1858-B2F5-ACC2-E42C-62ACB6FE2233}"/>
              </a:ext>
            </a:extLst>
          </p:cNvPr>
          <p:cNvSpPr>
            <a:spLocks noGrp="1"/>
          </p:cNvSpPr>
          <p:nvPr>
            <p:ph idx="1"/>
          </p:nvPr>
        </p:nvSpPr>
        <p:spPr/>
        <p:txBody>
          <a:bodyPr/>
          <a:lstStyle/>
          <a:p>
            <a:r>
              <a:rPr lang="en-US" dirty="0"/>
              <a:t>External data sharing takes place all the time. A vendor-supplier relationship, a partner relationship, a developer-producer relationship — or any number of other business relationships — all require two or more organizations to collaborate with data to drive business.  The primary organization is sharing data, outbound, to the partner organization. </a:t>
            </a:r>
          </a:p>
          <a:p>
            <a:r>
              <a:rPr lang="en-US" dirty="0"/>
              <a:t>For example, in a vendor-supplier relationship with data sharing, a supplier knows in advance when to replenish the stock of a particular item.  Well-managed inventory also prevents overstocking, minimizing the need to significantly reduce prices. </a:t>
            </a:r>
          </a:p>
          <a:p>
            <a:endParaRPr lang="en-TH" dirty="0"/>
          </a:p>
        </p:txBody>
      </p:sp>
    </p:spTree>
    <p:extLst>
      <p:ext uri="{BB962C8B-B14F-4D97-AF65-F5344CB8AC3E}">
        <p14:creationId xmlns:p14="http://schemas.microsoft.com/office/powerpoint/2010/main" val="337630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6E9C-6C9D-6D58-C029-8049A423AFA3}"/>
              </a:ext>
            </a:extLst>
          </p:cNvPr>
          <p:cNvSpPr>
            <a:spLocks noGrp="1"/>
          </p:cNvSpPr>
          <p:nvPr>
            <p:ph type="title"/>
          </p:nvPr>
        </p:nvSpPr>
        <p:spPr/>
        <p:txBody>
          <a:bodyPr/>
          <a:lstStyle/>
          <a:p>
            <a:r>
              <a:rPr lang="en-US" b="1" dirty="0">
                <a:solidFill>
                  <a:srgbClr val="FF0000"/>
                </a:solidFill>
              </a:rPr>
              <a:t>Sharing Between Organizations: Outbound </a:t>
            </a:r>
            <a:endParaRPr lang="en-TH" dirty="0"/>
          </a:p>
        </p:txBody>
      </p:sp>
      <p:pic>
        <p:nvPicPr>
          <p:cNvPr id="5" name="Content Placeholder 4" descr="Diagram&#10;&#10;Description automatically generated">
            <a:extLst>
              <a:ext uri="{FF2B5EF4-FFF2-40B4-BE49-F238E27FC236}">
                <a16:creationId xmlns:a16="http://schemas.microsoft.com/office/drawing/2014/main" id="{77ACE769-C5C7-8E2B-3824-ADD625B37859}"/>
              </a:ext>
            </a:extLst>
          </p:cNvPr>
          <p:cNvPicPr>
            <a:picLocks noGrp="1" noChangeAspect="1"/>
          </p:cNvPicPr>
          <p:nvPr>
            <p:ph idx="1"/>
          </p:nvPr>
        </p:nvPicPr>
        <p:blipFill>
          <a:blip r:embed="rId2"/>
          <a:stretch>
            <a:fillRect/>
          </a:stretch>
        </p:blipFill>
        <p:spPr>
          <a:xfrm>
            <a:off x="1524000" y="1784280"/>
            <a:ext cx="9144000" cy="3124200"/>
          </a:xfrm>
        </p:spPr>
      </p:pic>
      <p:sp>
        <p:nvSpPr>
          <p:cNvPr id="7" name="TextBox 6">
            <a:extLst>
              <a:ext uri="{FF2B5EF4-FFF2-40B4-BE49-F238E27FC236}">
                <a16:creationId xmlns:a16="http://schemas.microsoft.com/office/drawing/2014/main" id="{9AEB1F1C-C125-E9D8-1E7F-B0283073A33B}"/>
              </a:ext>
            </a:extLst>
          </p:cNvPr>
          <p:cNvSpPr txBox="1"/>
          <p:nvPr/>
        </p:nvSpPr>
        <p:spPr>
          <a:xfrm>
            <a:off x="1436473" y="5665569"/>
            <a:ext cx="9319054" cy="369332"/>
          </a:xfrm>
          <a:prstGeom prst="rect">
            <a:avLst/>
          </a:prstGeom>
          <a:noFill/>
        </p:spPr>
        <p:txBody>
          <a:bodyPr wrap="square">
            <a:spAutoFit/>
          </a:bodyPr>
          <a:lstStyle/>
          <a:p>
            <a:r>
              <a:rPr lang="en-US" sz="1800" dirty="0">
                <a:effectLst/>
                <a:latin typeface="OpenSans"/>
              </a:rPr>
              <a:t>An organization, acting as the data provider, shares data with its supplier, the data consumer. </a:t>
            </a:r>
            <a:endParaRPr lang="en-US" dirty="0"/>
          </a:p>
        </p:txBody>
      </p:sp>
      <p:sp>
        <p:nvSpPr>
          <p:cNvPr id="9" name="TextBox 8">
            <a:extLst>
              <a:ext uri="{FF2B5EF4-FFF2-40B4-BE49-F238E27FC236}">
                <a16:creationId xmlns:a16="http://schemas.microsoft.com/office/drawing/2014/main" id="{A88B8250-4439-7114-89EE-D67D012012AB}"/>
              </a:ext>
            </a:extLst>
          </p:cNvPr>
          <p:cNvSpPr txBox="1"/>
          <p:nvPr/>
        </p:nvSpPr>
        <p:spPr>
          <a:xfrm>
            <a:off x="1825711" y="4282302"/>
            <a:ext cx="1745392" cy="369332"/>
          </a:xfrm>
          <a:prstGeom prst="rect">
            <a:avLst/>
          </a:prstGeom>
          <a:noFill/>
          <a:ln>
            <a:solidFill>
              <a:schemeClr val="tx1"/>
            </a:solidFill>
          </a:ln>
        </p:spPr>
        <p:txBody>
          <a:bodyPr wrap="square">
            <a:spAutoFit/>
          </a:bodyPr>
          <a:lstStyle/>
          <a:p>
            <a:r>
              <a:rPr lang="en-US" dirty="0">
                <a:latin typeface="OpenSans"/>
              </a:rPr>
              <a:t>O</a:t>
            </a:r>
            <a:r>
              <a:rPr lang="en-US" sz="1800" dirty="0">
                <a:effectLst/>
                <a:latin typeface="OpenSans"/>
              </a:rPr>
              <a:t>rganization</a:t>
            </a:r>
            <a:endParaRPr lang="en-TH" dirty="0"/>
          </a:p>
        </p:txBody>
      </p:sp>
      <p:sp>
        <p:nvSpPr>
          <p:cNvPr id="11" name="TextBox 10">
            <a:extLst>
              <a:ext uri="{FF2B5EF4-FFF2-40B4-BE49-F238E27FC236}">
                <a16:creationId xmlns:a16="http://schemas.microsoft.com/office/drawing/2014/main" id="{B247550D-4F97-FBD9-73FB-A4CE49E4DBC0}"/>
              </a:ext>
            </a:extLst>
          </p:cNvPr>
          <p:cNvSpPr txBox="1"/>
          <p:nvPr/>
        </p:nvSpPr>
        <p:spPr>
          <a:xfrm>
            <a:off x="9242857" y="4147064"/>
            <a:ext cx="1025612" cy="369332"/>
          </a:xfrm>
          <a:prstGeom prst="rect">
            <a:avLst/>
          </a:prstGeom>
          <a:noFill/>
          <a:ln>
            <a:solidFill>
              <a:schemeClr val="tx1"/>
            </a:solidFill>
          </a:ln>
        </p:spPr>
        <p:txBody>
          <a:bodyPr wrap="square">
            <a:spAutoFit/>
          </a:bodyPr>
          <a:lstStyle/>
          <a:p>
            <a:r>
              <a:rPr lang="en-US" dirty="0">
                <a:latin typeface="OpenSans"/>
              </a:rPr>
              <a:t>S</a:t>
            </a:r>
            <a:r>
              <a:rPr lang="en-US" sz="1800" dirty="0">
                <a:effectLst/>
                <a:latin typeface="OpenSans"/>
              </a:rPr>
              <a:t>upplier</a:t>
            </a:r>
            <a:endParaRPr lang="en-TH" dirty="0"/>
          </a:p>
        </p:txBody>
      </p:sp>
    </p:spTree>
    <p:extLst>
      <p:ext uri="{BB962C8B-B14F-4D97-AF65-F5344CB8AC3E}">
        <p14:creationId xmlns:p14="http://schemas.microsoft.com/office/powerpoint/2010/main" val="86061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F71B-8674-6C73-A67D-21F6C584481C}"/>
              </a:ext>
            </a:extLst>
          </p:cNvPr>
          <p:cNvSpPr>
            <a:spLocks noGrp="1"/>
          </p:cNvSpPr>
          <p:nvPr>
            <p:ph type="title"/>
          </p:nvPr>
        </p:nvSpPr>
        <p:spPr/>
        <p:txBody>
          <a:bodyPr/>
          <a:lstStyle/>
          <a:p>
            <a:r>
              <a:rPr lang="en-TH" b="1" dirty="0">
                <a:solidFill>
                  <a:srgbClr val="FF0000"/>
                </a:solidFill>
              </a:rPr>
              <a:t>Why we need data sharing?</a:t>
            </a:r>
          </a:p>
        </p:txBody>
      </p:sp>
      <p:sp>
        <p:nvSpPr>
          <p:cNvPr id="3" name="Content Placeholder 2">
            <a:extLst>
              <a:ext uri="{FF2B5EF4-FFF2-40B4-BE49-F238E27FC236}">
                <a16:creationId xmlns:a16="http://schemas.microsoft.com/office/drawing/2014/main" id="{5966883C-04CD-0C83-7AF3-DDFDE234938D}"/>
              </a:ext>
            </a:extLst>
          </p:cNvPr>
          <p:cNvSpPr>
            <a:spLocks noGrp="1"/>
          </p:cNvSpPr>
          <p:nvPr>
            <p:ph idx="1"/>
          </p:nvPr>
        </p:nvSpPr>
        <p:spPr/>
        <p:txBody>
          <a:bodyPr/>
          <a:lstStyle/>
          <a:p>
            <a:r>
              <a:rPr lang="en-US" dirty="0"/>
              <a:t>An organization acquires important insight by analyzing data they share with other departments. </a:t>
            </a:r>
          </a:p>
          <a:p>
            <a:r>
              <a:rPr lang="en-US" dirty="0"/>
              <a:t>finance teams need sales data to forecast future financial performance. </a:t>
            </a:r>
          </a:p>
          <a:p>
            <a:r>
              <a:rPr lang="en-US" dirty="0"/>
              <a:t>Product management teams require marketing data to determine future products and services. </a:t>
            </a:r>
          </a:p>
          <a:p>
            <a:r>
              <a:rPr lang="en-US" dirty="0"/>
              <a:t>Executive management needs up-to-the minute dashboards, fueled by data from many parts of the enterprise, to make timely, data-driven business decisions. </a:t>
            </a:r>
          </a:p>
          <a:p>
            <a:endParaRPr lang="en-TH" dirty="0"/>
          </a:p>
        </p:txBody>
      </p:sp>
    </p:spTree>
    <p:extLst>
      <p:ext uri="{BB962C8B-B14F-4D97-AF65-F5344CB8AC3E}">
        <p14:creationId xmlns:p14="http://schemas.microsoft.com/office/powerpoint/2010/main" val="211823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FDBA-C167-446E-A684-BCC83F49D62E}"/>
              </a:ext>
            </a:extLst>
          </p:cNvPr>
          <p:cNvSpPr>
            <a:spLocks noGrp="1"/>
          </p:cNvSpPr>
          <p:nvPr>
            <p:ph type="title"/>
          </p:nvPr>
        </p:nvSpPr>
        <p:spPr/>
        <p:txBody>
          <a:bodyPr/>
          <a:lstStyle/>
          <a:p>
            <a:r>
              <a:rPr lang="en-US" b="1" dirty="0">
                <a:solidFill>
                  <a:srgbClr val="FF0000"/>
                </a:solidFill>
              </a:rPr>
              <a:t>Sharing Between Organizations: Inbound </a:t>
            </a:r>
            <a:endParaRPr lang="en-TH" dirty="0">
              <a:solidFill>
                <a:srgbClr val="FF0000"/>
              </a:solidFill>
            </a:endParaRPr>
          </a:p>
        </p:txBody>
      </p:sp>
      <p:sp>
        <p:nvSpPr>
          <p:cNvPr id="3" name="Content Placeholder 2">
            <a:extLst>
              <a:ext uri="{FF2B5EF4-FFF2-40B4-BE49-F238E27FC236}">
                <a16:creationId xmlns:a16="http://schemas.microsoft.com/office/drawing/2014/main" id="{315EEBD4-3C40-E139-BDC6-4D7AF06904AF}"/>
              </a:ext>
            </a:extLst>
          </p:cNvPr>
          <p:cNvSpPr>
            <a:spLocks noGrp="1"/>
          </p:cNvSpPr>
          <p:nvPr>
            <p:ph idx="1"/>
          </p:nvPr>
        </p:nvSpPr>
        <p:spPr/>
        <p:txBody>
          <a:bodyPr/>
          <a:lstStyle/>
          <a:p>
            <a:r>
              <a:rPr lang="en-US" dirty="0"/>
              <a:t>Increasingly, organizations engage outside service companies. These contracted companies can specialize in logistics, shipping, marketing services, or sales operations, just to name a few.  For example, a large retailer would collect massive amounts of demographic data about its target customers. The retailer would then share this data as a data provider to a data analytics company.  The analytics company would analyze the data for the retailer. </a:t>
            </a:r>
          </a:p>
          <a:p>
            <a:endParaRPr lang="en-US" dirty="0"/>
          </a:p>
          <a:p>
            <a:endParaRPr lang="en-TH" dirty="0"/>
          </a:p>
        </p:txBody>
      </p:sp>
    </p:spTree>
    <p:extLst>
      <p:ext uri="{BB962C8B-B14F-4D97-AF65-F5344CB8AC3E}">
        <p14:creationId xmlns:p14="http://schemas.microsoft.com/office/powerpoint/2010/main" val="30567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D668-9235-9B8D-806A-2B3056A87B16}"/>
              </a:ext>
            </a:extLst>
          </p:cNvPr>
          <p:cNvSpPr>
            <a:spLocks noGrp="1"/>
          </p:cNvSpPr>
          <p:nvPr>
            <p:ph type="title"/>
          </p:nvPr>
        </p:nvSpPr>
        <p:spPr/>
        <p:txBody>
          <a:bodyPr/>
          <a:lstStyle/>
          <a:p>
            <a:r>
              <a:rPr lang="en-US" b="1" dirty="0">
                <a:solidFill>
                  <a:srgbClr val="FF0000"/>
                </a:solidFill>
              </a:rPr>
              <a:t>Sharing Between Organizations: Inbound </a:t>
            </a:r>
            <a:endParaRPr lang="en-TH" dirty="0"/>
          </a:p>
        </p:txBody>
      </p:sp>
      <p:pic>
        <p:nvPicPr>
          <p:cNvPr id="5" name="Content Placeholder 4">
            <a:extLst>
              <a:ext uri="{FF2B5EF4-FFF2-40B4-BE49-F238E27FC236}">
                <a16:creationId xmlns:a16="http://schemas.microsoft.com/office/drawing/2014/main" id="{A9F772F1-B2C0-97D9-8E9B-2C06CE7ABF42}"/>
              </a:ext>
            </a:extLst>
          </p:cNvPr>
          <p:cNvPicPr>
            <a:picLocks noGrp="1" noChangeAspect="1"/>
          </p:cNvPicPr>
          <p:nvPr>
            <p:ph idx="1"/>
          </p:nvPr>
        </p:nvPicPr>
        <p:blipFill>
          <a:blip r:embed="rId2"/>
          <a:stretch>
            <a:fillRect/>
          </a:stretch>
        </p:blipFill>
        <p:spPr>
          <a:xfrm>
            <a:off x="1568450" y="1917811"/>
            <a:ext cx="9055100" cy="2933700"/>
          </a:xfrm>
        </p:spPr>
      </p:pic>
      <p:sp>
        <p:nvSpPr>
          <p:cNvPr id="7" name="TextBox 6">
            <a:extLst>
              <a:ext uri="{FF2B5EF4-FFF2-40B4-BE49-F238E27FC236}">
                <a16:creationId xmlns:a16="http://schemas.microsoft.com/office/drawing/2014/main" id="{44445641-DD36-4EAB-19E1-0F18639D0599}"/>
              </a:ext>
            </a:extLst>
          </p:cNvPr>
          <p:cNvSpPr txBox="1"/>
          <p:nvPr/>
        </p:nvSpPr>
        <p:spPr>
          <a:xfrm>
            <a:off x="838200" y="5478335"/>
            <a:ext cx="10515599" cy="646331"/>
          </a:xfrm>
          <a:prstGeom prst="rect">
            <a:avLst/>
          </a:prstGeom>
          <a:noFill/>
        </p:spPr>
        <p:txBody>
          <a:bodyPr wrap="square">
            <a:spAutoFit/>
          </a:bodyPr>
          <a:lstStyle/>
          <a:p>
            <a:r>
              <a:rPr lang="en-US" sz="1800" dirty="0">
                <a:effectLst/>
                <a:latin typeface="OpenSans"/>
              </a:rPr>
              <a:t>The organization is the data consumer, accessing the data from its outside data analytics vendor, which is the data provider. </a:t>
            </a:r>
            <a:endParaRPr lang="en-US" dirty="0"/>
          </a:p>
        </p:txBody>
      </p:sp>
      <p:sp>
        <p:nvSpPr>
          <p:cNvPr id="9" name="TextBox 8">
            <a:extLst>
              <a:ext uri="{FF2B5EF4-FFF2-40B4-BE49-F238E27FC236}">
                <a16:creationId xmlns:a16="http://schemas.microsoft.com/office/drawing/2014/main" id="{05976662-10D1-5775-5ED1-DF5A8AE68915}"/>
              </a:ext>
            </a:extLst>
          </p:cNvPr>
          <p:cNvSpPr txBox="1"/>
          <p:nvPr/>
        </p:nvSpPr>
        <p:spPr>
          <a:xfrm>
            <a:off x="1887494" y="4536095"/>
            <a:ext cx="1387046" cy="369332"/>
          </a:xfrm>
          <a:prstGeom prst="rect">
            <a:avLst/>
          </a:prstGeom>
          <a:noFill/>
          <a:ln>
            <a:solidFill>
              <a:schemeClr val="tx1"/>
            </a:solidFill>
          </a:ln>
        </p:spPr>
        <p:txBody>
          <a:bodyPr wrap="square">
            <a:spAutoFit/>
          </a:bodyPr>
          <a:lstStyle/>
          <a:p>
            <a:r>
              <a:rPr lang="en-US" dirty="0">
                <a:latin typeface="OpenSans"/>
              </a:rPr>
              <a:t>O</a:t>
            </a:r>
            <a:r>
              <a:rPr lang="en-US" sz="1800" dirty="0">
                <a:effectLst/>
                <a:latin typeface="OpenSans"/>
              </a:rPr>
              <a:t>rganization</a:t>
            </a:r>
            <a:endParaRPr lang="en-TH" dirty="0"/>
          </a:p>
        </p:txBody>
      </p:sp>
      <p:sp>
        <p:nvSpPr>
          <p:cNvPr id="11" name="TextBox 10">
            <a:extLst>
              <a:ext uri="{FF2B5EF4-FFF2-40B4-BE49-F238E27FC236}">
                <a16:creationId xmlns:a16="http://schemas.microsoft.com/office/drawing/2014/main" id="{3D6D3B60-3F0C-D20A-227B-B0F45533F1D8}"/>
              </a:ext>
            </a:extLst>
          </p:cNvPr>
          <p:cNvSpPr txBox="1"/>
          <p:nvPr/>
        </p:nvSpPr>
        <p:spPr>
          <a:xfrm>
            <a:off x="8733143" y="3956694"/>
            <a:ext cx="2239662" cy="369332"/>
          </a:xfrm>
          <a:prstGeom prst="rect">
            <a:avLst/>
          </a:prstGeom>
          <a:noFill/>
          <a:ln>
            <a:solidFill>
              <a:schemeClr val="tx1"/>
            </a:solidFill>
          </a:ln>
        </p:spPr>
        <p:txBody>
          <a:bodyPr wrap="square">
            <a:spAutoFit/>
          </a:bodyPr>
          <a:lstStyle/>
          <a:p>
            <a:r>
              <a:rPr lang="en-US" dirty="0">
                <a:latin typeface="OpenSans"/>
              </a:rPr>
              <a:t>D</a:t>
            </a:r>
            <a:r>
              <a:rPr lang="en-US" sz="1800" dirty="0">
                <a:effectLst/>
                <a:latin typeface="OpenSans"/>
              </a:rPr>
              <a:t>ata </a:t>
            </a:r>
            <a:r>
              <a:rPr lang="en-US" dirty="0">
                <a:latin typeface="OpenSans"/>
              </a:rPr>
              <a:t>A</a:t>
            </a:r>
            <a:r>
              <a:rPr lang="en-US" sz="1800" dirty="0">
                <a:effectLst/>
                <a:latin typeface="OpenSans"/>
              </a:rPr>
              <a:t>nalytics </a:t>
            </a:r>
            <a:r>
              <a:rPr lang="en-US" dirty="0">
                <a:latin typeface="OpenSans"/>
              </a:rPr>
              <a:t>V</a:t>
            </a:r>
            <a:r>
              <a:rPr lang="en-US" sz="1800" dirty="0">
                <a:effectLst/>
                <a:latin typeface="OpenSans"/>
              </a:rPr>
              <a:t>endor</a:t>
            </a:r>
            <a:endParaRPr lang="en-TH" dirty="0"/>
          </a:p>
        </p:txBody>
      </p:sp>
    </p:spTree>
    <p:extLst>
      <p:ext uri="{BB962C8B-B14F-4D97-AF65-F5344CB8AC3E}">
        <p14:creationId xmlns:p14="http://schemas.microsoft.com/office/powerpoint/2010/main" val="11903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41D5-B5E9-CFEC-AEC1-1C4E86043729}"/>
              </a:ext>
            </a:extLst>
          </p:cNvPr>
          <p:cNvSpPr>
            <a:spLocks noGrp="1"/>
          </p:cNvSpPr>
          <p:nvPr>
            <p:ph type="title"/>
          </p:nvPr>
        </p:nvSpPr>
        <p:spPr/>
        <p:txBody>
          <a:bodyPr/>
          <a:lstStyle/>
          <a:p>
            <a:r>
              <a:rPr lang="en-US" b="1" dirty="0">
                <a:solidFill>
                  <a:srgbClr val="FF0000"/>
                </a:solidFill>
              </a:rPr>
              <a:t>Sharing Between Organizations: Inbound </a:t>
            </a:r>
            <a:endParaRPr lang="en-TH" dirty="0"/>
          </a:p>
        </p:txBody>
      </p:sp>
      <p:sp>
        <p:nvSpPr>
          <p:cNvPr id="3" name="Content Placeholder 2">
            <a:extLst>
              <a:ext uri="{FF2B5EF4-FFF2-40B4-BE49-F238E27FC236}">
                <a16:creationId xmlns:a16="http://schemas.microsoft.com/office/drawing/2014/main" id="{95756013-99E8-4A46-F3E2-864AE3866B89}"/>
              </a:ext>
            </a:extLst>
          </p:cNvPr>
          <p:cNvSpPr>
            <a:spLocks noGrp="1"/>
          </p:cNvSpPr>
          <p:nvPr>
            <p:ph idx="1"/>
          </p:nvPr>
        </p:nvSpPr>
        <p:spPr/>
        <p:txBody>
          <a:bodyPr/>
          <a:lstStyle/>
          <a:p>
            <a:r>
              <a:rPr lang="en-US" dirty="0"/>
              <a:t>The organization contracts a service provider to perform a function the organization chooses not to perform in- house.  In turn, the service provider generates data as a result of that service — data that belongs to the organization, which is the service provider’s customer. With inbound data sharing between organizations, the data generated by the service provider is shared with its customer.  The customer then executes additional analytics to develop deeper insights and value from additional data generated outside its data center but within its business ecosystem. </a:t>
            </a:r>
          </a:p>
          <a:p>
            <a:endParaRPr lang="en-TH" dirty="0"/>
          </a:p>
        </p:txBody>
      </p:sp>
    </p:spTree>
    <p:extLst>
      <p:ext uri="{BB962C8B-B14F-4D97-AF65-F5344CB8AC3E}">
        <p14:creationId xmlns:p14="http://schemas.microsoft.com/office/powerpoint/2010/main" val="32662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888-0162-390A-3B63-48E31C2C5620}"/>
              </a:ext>
            </a:extLst>
          </p:cNvPr>
          <p:cNvSpPr>
            <a:spLocks noGrp="1"/>
          </p:cNvSpPr>
          <p:nvPr>
            <p:ph type="title"/>
          </p:nvPr>
        </p:nvSpPr>
        <p:spPr/>
        <p:txBody>
          <a:bodyPr/>
          <a:lstStyle/>
          <a:p>
            <a:r>
              <a:rPr lang="en-US" b="1" dirty="0">
                <a:solidFill>
                  <a:srgbClr val="FF0000"/>
                </a:solidFill>
              </a:rPr>
              <a:t>Monetizing Data </a:t>
            </a:r>
            <a:endParaRPr lang="en-TH" dirty="0">
              <a:solidFill>
                <a:srgbClr val="FF0000"/>
              </a:solidFill>
            </a:endParaRPr>
          </a:p>
        </p:txBody>
      </p:sp>
      <p:sp>
        <p:nvSpPr>
          <p:cNvPr id="3" name="Content Placeholder 2">
            <a:extLst>
              <a:ext uri="{FF2B5EF4-FFF2-40B4-BE49-F238E27FC236}">
                <a16:creationId xmlns:a16="http://schemas.microsoft.com/office/drawing/2014/main" id="{E35A7F1C-FB58-8DAA-CCD7-7FF2F174664A}"/>
              </a:ext>
            </a:extLst>
          </p:cNvPr>
          <p:cNvSpPr>
            <a:spLocks noGrp="1"/>
          </p:cNvSpPr>
          <p:nvPr>
            <p:ph idx="1"/>
          </p:nvPr>
        </p:nvSpPr>
        <p:spPr/>
        <p:txBody>
          <a:bodyPr/>
          <a:lstStyle/>
          <a:p>
            <a:r>
              <a:rPr lang="en-US" dirty="0"/>
              <a:t>Data can also take on more significance today than just day- to-day collaboration. Data is a business asset — a currency. As such, data can offer different types of value depending on the organization that wants to consume that data. Thus, as with any asset, data has value. To monetize the value of its data, a provider can sell data to consumers that can then use the data to advance their own business objectives.</a:t>
            </a:r>
          </a:p>
          <a:p>
            <a:r>
              <a:rPr lang="en-US" dirty="0"/>
              <a:t>Data consumers can use shared data without having to capture and collect it themselves. They can benefit directly from analyzing that data or combining it with other data to enhance its value. </a:t>
            </a:r>
          </a:p>
          <a:p>
            <a:endParaRPr lang="en-US" dirty="0"/>
          </a:p>
          <a:p>
            <a:endParaRPr lang="en-TH" dirty="0"/>
          </a:p>
        </p:txBody>
      </p:sp>
    </p:spTree>
    <p:extLst>
      <p:ext uri="{BB962C8B-B14F-4D97-AF65-F5344CB8AC3E}">
        <p14:creationId xmlns:p14="http://schemas.microsoft.com/office/powerpoint/2010/main" val="370488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B8E0-2CB7-DFF1-02C4-ACC43CA38C24}"/>
              </a:ext>
            </a:extLst>
          </p:cNvPr>
          <p:cNvSpPr>
            <a:spLocks noGrp="1"/>
          </p:cNvSpPr>
          <p:nvPr>
            <p:ph type="title"/>
          </p:nvPr>
        </p:nvSpPr>
        <p:spPr>
          <a:xfrm>
            <a:off x="838200" y="365125"/>
            <a:ext cx="10515600" cy="773119"/>
          </a:xfrm>
        </p:spPr>
        <p:txBody>
          <a:bodyPr/>
          <a:lstStyle/>
          <a:p>
            <a:r>
              <a:rPr lang="en-US" b="1" dirty="0">
                <a:solidFill>
                  <a:srgbClr val="FF0000"/>
                </a:solidFill>
              </a:rPr>
              <a:t>Monetizing Data </a:t>
            </a:r>
            <a:endParaRPr lang="en-TH" dirty="0"/>
          </a:p>
        </p:txBody>
      </p:sp>
      <p:pic>
        <p:nvPicPr>
          <p:cNvPr id="5" name="Content Placeholder 4" descr="Diagram&#10;&#10;Description automatically generated">
            <a:extLst>
              <a:ext uri="{FF2B5EF4-FFF2-40B4-BE49-F238E27FC236}">
                <a16:creationId xmlns:a16="http://schemas.microsoft.com/office/drawing/2014/main" id="{12A3EA95-C611-99E9-7457-40EEDC1F59C9}"/>
              </a:ext>
            </a:extLst>
          </p:cNvPr>
          <p:cNvPicPr>
            <a:picLocks noGrp="1" noChangeAspect="1"/>
          </p:cNvPicPr>
          <p:nvPr>
            <p:ph idx="1"/>
          </p:nvPr>
        </p:nvPicPr>
        <p:blipFill>
          <a:blip r:embed="rId2"/>
          <a:stretch>
            <a:fillRect/>
          </a:stretch>
        </p:blipFill>
        <p:spPr>
          <a:xfrm>
            <a:off x="2778776" y="1207777"/>
            <a:ext cx="6634447" cy="4351338"/>
          </a:xfrm>
        </p:spPr>
      </p:pic>
      <p:sp>
        <p:nvSpPr>
          <p:cNvPr id="7" name="TextBox 6">
            <a:extLst>
              <a:ext uri="{FF2B5EF4-FFF2-40B4-BE49-F238E27FC236}">
                <a16:creationId xmlns:a16="http://schemas.microsoft.com/office/drawing/2014/main" id="{095EA7C9-575C-DAD7-C6F5-53F14832D5A3}"/>
              </a:ext>
            </a:extLst>
          </p:cNvPr>
          <p:cNvSpPr txBox="1"/>
          <p:nvPr/>
        </p:nvSpPr>
        <p:spPr>
          <a:xfrm>
            <a:off x="939114" y="5756827"/>
            <a:ext cx="10849232" cy="646331"/>
          </a:xfrm>
          <a:prstGeom prst="rect">
            <a:avLst/>
          </a:prstGeom>
          <a:noFill/>
        </p:spPr>
        <p:txBody>
          <a:bodyPr wrap="square">
            <a:spAutoFit/>
          </a:bodyPr>
          <a:lstStyle/>
          <a:p>
            <a:r>
              <a:rPr lang="en-US" sz="1800" dirty="0">
                <a:effectLst/>
                <a:latin typeface="OpenSans"/>
              </a:rPr>
              <a:t>An enterprise data provider creates new revenue opportunities by sharing data with other organizations acting as data consumers. </a:t>
            </a:r>
            <a:endParaRPr lang="en-US" dirty="0"/>
          </a:p>
        </p:txBody>
      </p:sp>
    </p:spTree>
    <p:extLst>
      <p:ext uri="{BB962C8B-B14F-4D97-AF65-F5344CB8AC3E}">
        <p14:creationId xmlns:p14="http://schemas.microsoft.com/office/powerpoint/2010/main" val="2286376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E475-470F-314E-7464-585244B39CD8}"/>
              </a:ext>
            </a:extLst>
          </p:cNvPr>
          <p:cNvSpPr>
            <a:spLocks noGrp="1"/>
          </p:cNvSpPr>
          <p:nvPr>
            <p:ph type="title"/>
          </p:nvPr>
        </p:nvSpPr>
        <p:spPr>
          <a:xfrm>
            <a:off x="838200" y="365126"/>
            <a:ext cx="10515600" cy="932334"/>
          </a:xfrm>
        </p:spPr>
        <p:txBody>
          <a:bodyPr/>
          <a:lstStyle/>
          <a:p>
            <a:r>
              <a:rPr lang="en-US" b="1" dirty="0">
                <a:solidFill>
                  <a:srgbClr val="FF0000"/>
                </a:solidFill>
              </a:rPr>
              <a:t>Monetizing Data </a:t>
            </a:r>
            <a:endParaRPr lang="en-TH" dirty="0"/>
          </a:p>
        </p:txBody>
      </p:sp>
      <p:sp>
        <p:nvSpPr>
          <p:cNvPr id="3" name="Content Placeholder 2">
            <a:extLst>
              <a:ext uri="{FF2B5EF4-FFF2-40B4-BE49-F238E27FC236}">
                <a16:creationId xmlns:a16="http://schemas.microsoft.com/office/drawing/2014/main" id="{90F0DAB7-E42D-E300-D958-868CAAA85AC5}"/>
              </a:ext>
            </a:extLst>
          </p:cNvPr>
          <p:cNvSpPr>
            <a:spLocks noGrp="1"/>
          </p:cNvSpPr>
          <p:nvPr>
            <p:ph idx="1"/>
          </p:nvPr>
        </p:nvSpPr>
        <p:spPr>
          <a:xfrm>
            <a:off x="838200" y="1421026"/>
            <a:ext cx="10515600" cy="5022421"/>
          </a:xfrm>
        </p:spPr>
        <p:txBody>
          <a:bodyPr>
            <a:normAutofit fontScale="92500"/>
          </a:bodyPr>
          <a:lstStyle/>
          <a:p>
            <a:r>
              <a:rPr lang="en-US" dirty="0"/>
              <a:t>Data monetization is a process by which a data provider charges data consumers a fee to gain access to the provider’s data or data services, so a data consumer can enrich its existing data sets to benefit its business and its customers.  Some providers offer access to the data itself while others offer services, such as data modeling, data enrichment, and data analytics. </a:t>
            </a:r>
          </a:p>
          <a:p>
            <a:r>
              <a:rPr lang="en-US" dirty="0"/>
              <a:t>Nielsen is a pioneer and offers service for more than 90 years, the company has collected, analyzed, and sold consumer data to media companies, advertising firms, retail organizations, and many other industries. </a:t>
            </a:r>
          </a:p>
          <a:p>
            <a:r>
              <a:rPr lang="en-US" dirty="0"/>
              <a:t>Nielsen’s proven business model has inspired numerous niche data sharing opportunities.  For example, in the financial services industry, some companies collect stock market data, package it, and sell it to brokers and hedge funds. </a:t>
            </a:r>
          </a:p>
          <a:p>
            <a:endParaRPr lang="en-TH" dirty="0"/>
          </a:p>
        </p:txBody>
      </p:sp>
    </p:spTree>
    <p:extLst>
      <p:ext uri="{BB962C8B-B14F-4D97-AF65-F5344CB8AC3E}">
        <p14:creationId xmlns:p14="http://schemas.microsoft.com/office/powerpoint/2010/main" val="210641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D338-367E-A91E-AC13-88F8B373B163}"/>
              </a:ext>
            </a:extLst>
          </p:cNvPr>
          <p:cNvSpPr>
            <a:spLocks noGrp="1"/>
          </p:cNvSpPr>
          <p:nvPr>
            <p:ph type="title"/>
          </p:nvPr>
        </p:nvSpPr>
        <p:spPr>
          <a:xfrm>
            <a:off x="838200" y="365126"/>
            <a:ext cx="10515600" cy="858194"/>
          </a:xfrm>
        </p:spPr>
        <p:txBody>
          <a:bodyPr/>
          <a:lstStyle/>
          <a:p>
            <a:r>
              <a:rPr lang="en-TH" b="1" dirty="0">
                <a:solidFill>
                  <a:srgbClr val="FF0000"/>
                </a:solidFill>
              </a:rPr>
              <a:t>Data Consolidation</a:t>
            </a:r>
            <a:endParaRPr lang="en-TH" dirty="0"/>
          </a:p>
        </p:txBody>
      </p:sp>
      <p:sp>
        <p:nvSpPr>
          <p:cNvPr id="3" name="Content Placeholder 2">
            <a:extLst>
              <a:ext uri="{FF2B5EF4-FFF2-40B4-BE49-F238E27FC236}">
                <a16:creationId xmlns:a16="http://schemas.microsoft.com/office/drawing/2014/main" id="{957F4A66-816E-3A58-F102-668307FD0BC3}"/>
              </a:ext>
            </a:extLst>
          </p:cNvPr>
          <p:cNvSpPr>
            <a:spLocks noGrp="1"/>
          </p:cNvSpPr>
          <p:nvPr>
            <p:ph idx="1"/>
          </p:nvPr>
        </p:nvSpPr>
        <p:spPr>
          <a:xfrm>
            <a:off x="838200" y="1248027"/>
            <a:ext cx="10826578" cy="5301049"/>
          </a:xfrm>
        </p:spPr>
        <p:txBody>
          <a:bodyPr>
            <a:normAutofit fontScale="92500" lnSpcReduction="20000"/>
          </a:bodyPr>
          <a:lstStyle/>
          <a:p>
            <a:r>
              <a:rPr lang="en-US" dirty="0"/>
              <a:t>Many companies are looking for ways to increase their competitiveness, their efficiency and effectiveness and their adaptability to unexpected changes. Data consolidation enables business to retrieve data from all their departments in a comprehensive way and prepares data to make predictions, detect errors and make decisions.</a:t>
            </a:r>
          </a:p>
          <a:p>
            <a:r>
              <a:rPr lang="en-US" dirty="0"/>
              <a:t>However, many times the data different sources that companies store is made up of data from diverse origins, with various formats and with different purposes.  This can result in duplication, different data types and formats, or problems with data security.</a:t>
            </a:r>
          </a:p>
          <a:p>
            <a:r>
              <a:rPr lang="en-US" dirty="0"/>
              <a:t>In addition, this great diversity makes it difficult to quickly and efficiently analyze the data, so it must be treated to make it more uniform, eliminate errors and duplicates, and for it to be in the right place, such as a data warehouse or data lake. </a:t>
            </a:r>
          </a:p>
          <a:p>
            <a:r>
              <a:rPr lang="en-US" dirty="0"/>
              <a:t>This process is also known as data integration and can be carried out using various methods that allow different types of data to be manipulated from a single location to become corporate insight data that will lead to better decision making.  </a:t>
            </a:r>
            <a:endParaRPr lang="en-TH" dirty="0"/>
          </a:p>
        </p:txBody>
      </p:sp>
    </p:spTree>
    <p:extLst>
      <p:ext uri="{BB962C8B-B14F-4D97-AF65-F5344CB8AC3E}">
        <p14:creationId xmlns:p14="http://schemas.microsoft.com/office/powerpoint/2010/main" val="578598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A112-1344-56E2-5402-B48BD2F3A231}"/>
              </a:ext>
            </a:extLst>
          </p:cNvPr>
          <p:cNvSpPr>
            <a:spLocks noGrp="1"/>
          </p:cNvSpPr>
          <p:nvPr>
            <p:ph type="title"/>
          </p:nvPr>
        </p:nvSpPr>
        <p:spPr>
          <a:xfrm>
            <a:off x="838200" y="365126"/>
            <a:ext cx="10515600" cy="932334"/>
          </a:xfrm>
        </p:spPr>
        <p:txBody>
          <a:bodyPr/>
          <a:lstStyle/>
          <a:p>
            <a:r>
              <a:rPr lang="en-TH" b="1" dirty="0">
                <a:solidFill>
                  <a:srgbClr val="FF0000"/>
                </a:solidFill>
              </a:rPr>
              <a:t>Data Consolidation</a:t>
            </a:r>
          </a:p>
        </p:txBody>
      </p:sp>
      <p:sp>
        <p:nvSpPr>
          <p:cNvPr id="3" name="Content Placeholder 2">
            <a:extLst>
              <a:ext uri="{FF2B5EF4-FFF2-40B4-BE49-F238E27FC236}">
                <a16:creationId xmlns:a16="http://schemas.microsoft.com/office/drawing/2014/main" id="{AB0D0076-EE99-C92C-B444-AEC319880335}"/>
              </a:ext>
            </a:extLst>
          </p:cNvPr>
          <p:cNvSpPr>
            <a:spLocks noGrp="1"/>
          </p:cNvSpPr>
          <p:nvPr>
            <p:ph idx="1"/>
          </p:nvPr>
        </p:nvSpPr>
        <p:spPr>
          <a:xfrm>
            <a:off x="838200" y="1408668"/>
            <a:ext cx="10515600" cy="4972994"/>
          </a:xfrm>
        </p:spPr>
        <p:txBody>
          <a:bodyPr>
            <a:normAutofit fontScale="92500" lnSpcReduction="10000"/>
          </a:bodyPr>
          <a:lstStyle/>
          <a:p>
            <a:r>
              <a:rPr lang="en-US" dirty="0"/>
              <a:t>Data consolidation is the process of combining data from multiple sources, cleaning and verifying it by removing errors, and storing it in a single location, such as a data warehouse or database.  Data is produced from various sources and in multiple formats in every business. The data consolidation process makes it easier to unify that data.</a:t>
            </a:r>
          </a:p>
          <a:p>
            <a:r>
              <a:rPr lang="en-US" dirty="0"/>
              <a:t>Consolidating data enables companies to efficiently plan, implement, and execute business processes and disaster recovery solutions. This is done because all critical data in one place grants users a 360-degree view of all their business assets.  It improves data quality, fast-tracks process execution, and simplifies information access. </a:t>
            </a:r>
          </a:p>
          <a:p>
            <a:r>
              <a:rPr lang="en-US" dirty="0"/>
              <a:t>This process ensures that quality and accurate data is available, making it quicker and easier to process and treat this data.  Data consolidation eliminates disparities before data is used, saving time, improving efficiency and adding value to the company's analytical operations.</a:t>
            </a:r>
            <a:endParaRPr lang="en-TH" dirty="0"/>
          </a:p>
        </p:txBody>
      </p:sp>
    </p:spTree>
    <p:extLst>
      <p:ext uri="{BB962C8B-B14F-4D97-AF65-F5344CB8AC3E}">
        <p14:creationId xmlns:p14="http://schemas.microsoft.com/office/powerpoint/2010/main" val="1802133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9913-D50B-123C-0C44-6407CAD5D737}"/>
              </a:ext>
            </a:extLst>
          </p:cNvPr>
          <p:cNvSpPr>
            <a:spLocks noGrp="1"/>
          </p:cNvSpPr>
          <p:nvPr>
            <p:ph type="title"/>
          </p:nvPr>
        </p:nvSpPr>
        <p:spPr>
          <a:xfrm>
            <a:off x="838200" y="365125"/>
            <a:ext cx="10515600" cy="1068259"/>
          </a:xfrm>
        </p:spPr>
        <p:txBody>
          <a:bodyPr/>
          <a:lstStyle/>
          <a:p>
            <a:r>
              <a:rPr lang="en-US" b="1" dirty="0">
                <a:solidFill>
                  <a:srgbClr val="FF0000"/>
                </a:solidFill>
              </a:rPr>
              <a:t>Centralized Implementation </a:t>
            </a:r>
            <a:endParaRPr lang="en-TH" b="1" dirty="0">
              <a:solidFill>
                <a:srgbClr val="FF0000"/>
              </a:solidFill>
            </a:endParaRPr>
          </a:p>
        </p:txBody>
      </p:sp>
      <p:sp>
        <p:nvSpPr>
          <p:cNvPr id="3" name="Content Placeholder 2">
            <a:extLst>
              <a:ext uri="{FF2B5EF4-FFF2-40B4-BE49-F238E27FC236}">
                <a16:creationId xmlns:a16="http://schemas.microsoft.com/office/drawing/2014/main" id="{021FE3F4-35CF-3BF8-8E7D-600198906D24}"/>
              </a:ext>
            </a:extLst>
          </p:cNvPr>
          <p:cNvSpPr>
            <a:spLocks noGrp="1"/>
          </p:cNvSpPr>
          <p:nvPr>
            <p:ph idx="1"/>
          </p:nvPr>
        </p:nvSpPr>
        <p:spPr>
          <a:xfrm>
            <a:off x="838200" y="1519881"/>
            <a:ext cx="10515600" cy="4972994"/>
          </a:xfrm>
        </p:spPr>
        <p:txBody>
          <a:bodyPr>
            <a:normAutofit fontScale="92500"/>
          </a:bodyPr>
          <a:lstStyle/>
          <a:p>
            <a:r>
              <a:rPr lang="en-US" dirty="0"/>
              <a:t>The centralized Implementation enables you to efficiently create and manage master data attributes in one place.  It supports the validation and verification of data at the origin and always guarantees high-quality data, across all business systems. Once the data is curated, it’s automatically available to other systems through integrations.  All data is maintained in the platform, and other systems are kept up to date with one-way integrations from the platform. </a:t>
            </a:r>
          </a:p>
          <a:p>
            <a:r>
              <a:rPr lang="en-US" dirty="0"/>
              <a:t>The real advantage of centralized implementation is that your master data is always accurate and complete.  The system also supports security and visibility policies at a data attribute level.  With this approach, you gain a core set of master data for one or more domains.  Centralized is the ideal implementation style, with the most benefits for business. </a:t>
            </a:r>
          </a:p>
          <a:p>
            <a:endParaRPr lang="en-TH" dirty="0"/>
          </a:p>
        </p:txBody>
      </p:sp>
    </p:spTree>
    <p:extLst>
      <p:ext uri="{BB962C8B-B14F-4D97-AF65-F5344CB8AC3E}">
        <p14:creationId xmlns:p14="http://schemas.microsoft.com/office/powerpoint/2010/main" val="280582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F46F-4957-ACEB-D78A-0C645B58F7CB}"/>
              </a:ext>
            </a:extLst>
          </p:cNvPr>
          <p:cNvSpPr>
            <a:spLocks noGrp="1"/>
          </p:cNvSpPr>
          <p:nvPr>
            <p:ph type="title"/>
          </p:nvPr>
        </p:nvSpPr>
        <p:spPr/>
        <p:txBody>
          <a:bodyPr/>
          <a:lstStyle/>
          <a:p>
            <a:r>
              <a:rPr lang="en-TH" b="1" dirty="0">
                <a:solidFill>
                  <a:srgbClr val="FF0000"/>
                </a:solidFill>
              </a:rPr>
              <a:t>Data Consolidation</a:t>
            </a:r>
            <a:endParaRPr lang="en-TH" dirty="0"/>
          </a:p>
        </p:txBody>
      </p:sp>
      <p:sp>
        <p:nvSpPr>
          <p:cNvPr id="3" name="Content Placeholder 2">
            <a:extLst>
              <a:ext uri="{FF2B5EF4-FFF2-40B4-BE49-F238E27FC236}">
                <a16:creationId xmlns:a16="http://schemas.microsoft.com/office/drawing/2014/main" id="{F3622289-7DAE-3687-4913-BFA26C822D04}"/>
              </a:ext>
            </a:extLst>
          </p:cNvPr>
          <p:cNvSpPr>
            <a:spLocks noGrp="1"/>
          </p:cNvSpPr>
          <p:nvPr>
            <p:ph idx="1"/>
          </p:nvPr>
        </p:nvSpPr>
        <p:spPr/>
        <p:txBody>
          <a:bodyPr/>
          <a:lstStyle/>
          <a:p>
            <a:endParaRPr lang="en-TH"/>
          </a:p>
        </p:txBody>
      </p:sp>
      <p:pic>
        <p:nvPicPr>
          <p:cNvPr id="3076" name="Picture 4" descr="data consolidation techniques">
            <a:extLst>
              <a:ext uri="{FF2B5EF4-FFF2-40B4-BE49-F238E27FC236}">
                <a16:creationId xmlns:a16="http://schemas.microsoft.com/office/drawing/2014/main" id="{AE09EAB6-7231-8B70-D8A1-E26920DF1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9269627" cy="496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6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01B0-035B-CEF1-236C-D30C4FFF5C4D}"/>
              </a:ext>
            </a:extLst>
          </p:cNvPr>
          <p:cNvSpPr>
            <a:spLocks noGrp="1"/>
          </p:cNvSpPr>
          <p:nvPr>
            <p:ph type="title"/>
          </p:nvPr>
        </p:nvSpPr>
        <p:spPr>
          <a:xfrm>
            <a:off x="838200" y="306760"/>
            <a:ext cx="10515600" cy="1325563"/>
          </a:xfrm>
        </p:spPr>
        <p:txBody>
          <a:bodyPr/>
          <a:lstStyle/>
          <a:p>
            <a:r>
              <a:rPr lang="en-TH" b="1" dirty="0">
                <a:solidFill>
                  <a:srgbClr val="FF0000"/>
                </a:solidFill>
              </a:rPr>
              <a:t>Why we need data sharing?</a:t>
            </a:r>
            <a:endParaRPr lang="en-TH" dirty="0"/>
          </a:p>
        </p:txBody>
      </p:sp>
      <p:sp>
        <p:nvSpPr>
          <p:cNvPr id="3" name="Content Placeholder 2">
            <a:extLst>
              <a:ext uri="{FF2B5EF4-FFF2-40B4-BE49-F238E27FC236}">
                <a16:creationId xmlns:a16="http://schemas.microsoft.com/office/drawing/2014/main" id="{181CFD51-A13F-1E96-5555-4FDF1F2DC0D7}"/>
              </a:ext>
            </a:extLst>
          </p:cNvPr>
          <p:cNvSpPr>
            <a:spLocks noGrp="1"/>
          </p:cNvSpPr>
          <p:nvPr>
            <p:ph idx="1"/>
          </p:nvPr>
        </p:nvSpPr>
        <p:spPr>
          <a:xfrm>
            <a:off x="838200" y="1439695"/>
            <a:ext cx="10515600" cy="4994815"/>
          </a:xfrm>
        </p:spPr>
        <p:txBody>
          <a:bodyPr>
            <a:normAutofit lnSpcReduction="10000"/>
          </a:bodyPr>
          <a:lstStyle/>
          <a:p>
            <a:r>
              <a:rPr lang="en-US" dirty="0"/>
              <a:t>Outside an organization, retailers share sales data with their vendors to manage inventory and supply chains. </a:t>
            </a:r>
          </a:p>
          <a:p>
            <a:r>
              <a:rPr lang="en-US" dirty="0"/>
              <a:t>Software-as-a- service (SaaS) providers share the data they collect with their customers to provide them with deeper insights into their business. </a:t>
            </a:r>
          </a:p>
          <a:p>
            <a:r>
              <a:rPr lang="en-US" dirty="0"/>
              <a:t>Healthcare providers securely share patient data with vendors that provide ancillary products and with other business partners that analyze that data to help improve patient services. </a:t>
            </a:r>
          </a:p>
          <a:p>
            <a:r>
              <a:rPr lang="en-US" dirty="0"/>
              <a:t>Data has become more than something to collect and analyze. It’s an asset you can easily and securely make available inside and outside your organization to streamline operations, swiftly deliver more-personalized customer experiences, and open up new market opportunities. </a:t>
            </a:r>
          </a:p>
          <a:p>
            <a:endParaRPr lang="en-TH" dirty="0"/>
          </a:p>
        </p:txBody>
      </p:sp>
    </p:spTree>
    <p:extLst>
      <p:ext uri="{BB962C8B-B14F-4D97-AF65-F5344CB8AC3E}">
        <p14:creationId xmlns:p14="http://schemas.microsoft.com/office/powerpoint/2010/main" val="564091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0552-B07B-7E74-6D7D-617C86439CEB}"/>
              </a:ext>
            </a:extLst>
          </p:cNvPr>
          <p:cNvSpPr>
            <a:spLocks noGrp="1"/>
          </p:cNvSpPr>
          <p:nvPr>
            <p:ph type="title"/>
          </p:nvPr>
        </p:nvSpPr>
        <p:spPr>
          <a:xfrm>
            <a:off x="838200" y="365125"/>
            <a:ext cx="10515600" cy="907621"/>
          </a:xfrm>
        </p:spPr>
        <p:txBody>
          <a:bodyPr/>
          <a:lstStyle/>
          <a:p>
            <a:r>
              <a:rPr lang="en-TH" b="1" dirty="0">
                <a:solidFill>
                  <a:srgbClr val="FF0000"/>
                </a:solidFill>
              </a:rPr>
              <a:t>Data Scheduling</a:t>
            </a:r>
          </a:p>
        </p:txBody>
      </p:sp>
      <p:sp>
        <p:nvSpPr>
          <p:cNvPr id="3" name="Content Placeholder 2">
            <a:extLst>
              <a:ext uri="{FF2B5EF4-FFF2-40B4-BE49-F238E27FC236}">
                <a16:creationId xmlns:a16="http://schemas.microsoft.com/office/drawing/2014/main" id="{AB64BF1A-619E-9B42-0415-DAC54E5617BA}"/>
              </a:ext>
            </a:extLst>
          </p:cNvPr>
          <p:cNvSpPr>
            <a:spLocks noGrp="1"/>
          </p:cNvSpPr>
          <p:nvPr>
            <p:ph idx="1"/>
          </p:nvPr>
        </p:nvSpPr>
        <p:spPr>
          <a:xfrm>
            <a:off x="838200" y="1433384"/>
            <a:ext cx="10515600" cy="4743579"/>
          </a:xfrm>
        </p:spPr>
        <p:txBody>
          <a:bodyPr/>
          <a:lstStyle/>
          <a:p>
            <a:r>
              <a:rPr lang="en-TH" dirty="0"/>
              <a:t>Data Integration – In business process, you may require to get some data from other departments like sales, marketing, finance, accounting, etc.  </a:t>
            </a:r>
            <a:r>
              <a:rPr lang="en-US" dirty="0"/>
              <a:t>You can schedule your data transfer jobs to run at any frequency.  It can be hourly, daily, weekly, monthly, or yearly.  You can set execution times for data load rules by scheduling them.  For example, you may want actual sales ordering data to be imported into corporate systems everyday at 12.00 am.</a:t>
            </a:r>
          </a:p>
          <a:p>
            <a:r>
              <a:rPr lang="en-TH" dirty="0"/>
              <a:t>Schedule for data collection and consolidation (7-11)</a:t>
            </a:r>
          </a:p>
          <a:p>
            <a:r>
              <a:rPr lang="en-TH" dirty="0"/>
              <a:t>Schedule jobs for consolidation tasks (SAP)</a:t>
            </a:r>
          </a:p>
          <a:p>
            <a:endParaRPr lang="en-TH" dirty="0"/>
          </a:p>
        </p:txBody>
      </p:sp>
    </p:spTree>
    <p:extLst>
      <p:ext uri="{BB962C8B-B14F-4D97-AF65-F5344CB8AC3E}">
        <p14:creationId xmlns:p14="http://schemas.microsoft.com/office/powerpoint/2010/main" val="311623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CA26-81E7-B3F2-AEFC-09BAF7E1D576}"/>
              </a:ext>
            </a:extLst>
          </p:cNvPr>
          <p:cNvSpPr>
            <a:spLocks noGrp="1"/>
          </p:cNvSpPr>
          <p:nvPr>
            <p:ph type="title"/>
          </p:nvPr>
        </p:nvSpPr>
        <p:spPr/>
        <p:txBody>
          <a:bodyPr/>
          <a:lstStyle/>
          <a:p>
            <a:r>
              <a:rPr lang="en-TH" b="1" dirty="0">
                <a:solidFill>
                  <a:srgbClr val="FF0000"/>
                </a:solidFill>
              </a:rPr>
              <a:t>What is Data Sharing?</a:t>
            </a:r>
          </a:p>
        </p:txBody>
      </p:sp>
      <p:sp>
        <p:nvSpPr>
          <p:cNvPr id="3" name="Content Placeholder 2">
            <a:extLst>
              <a:ext uri="{FF2B5EF4-FFF2-40B4-BE49-F238E27FC236}">
                <a16:creationId xmlns:a16="http://schemas.microsoft.com/office/drawing/2014/main" id="{DBCB26CC-AB65-648A-596F-8014B2D3FC81}"/>
              </a:ext>
            </a:extLst>
          </p:cNvPr>
          <p:cNvSpPr>
            <a:spLocks noGrp="1"/>
          </p:cNvSpPr>
          <p:nvPr>
            <p:ph idx="1"/>
          </p:nvPr>
        </p:nvSpPr>
        <p:spPr>
          <a:xfrm>
            <a:off x="838200" y="1573958"/>
            <a:ext cx="10515600" cy="4802187"/>
          </a:xfrm>
        </p:spPr>
        <p:txBody>
          <a:bodyPr>
            <a:normAutofit/>
          </a:bodyPr>
          <a:lstStyle/>
          <a:p>
            <a:r>
              <a:rPr lang="en-US" dirty="0"/>
              <a:t>Data can originate from the many software applications an enterprise uses to run its business, from the constant activity of visitors engaging a website, from a mobile phone, or from an Internet of Things (IoT) device attached to the refrigerator and other electronic appliances in your home. </a:t>
            </a:r>
          </a:p>
          <a:p>
            <a:r>
              <a:rPr lang="en-US" dirty="0"/>
              <a:t>An organization can use data to track business results, make decisions, engage customers, define and create products, forecast trends, and more. </a:t>
            </a:r>
          </a:p>
          <a:p>
            <a:r>
              <a:rPr lang="en-US" dirty="0"/>
              <a:t>Data is also a resource used and consumed between organizations, internal and external to one another, to collaborate on business plans, mutual initiatives, or joint opportunities. </a:t>
            </a:r>
          </a:p>
          <a:p>
            <a:endParaRPr lang="en-US" dirty="0"/>
          </a:p>
          <a:p>
            <a:endParaRPr lang="en-TH" dirty="0"/>
          </a:p>
        </p:txBody>
      </p:sp>
    </p:spTree>
    <p:extLst>
      <p:ext uri="{BB962C8B-B14F-4D97-AF65-F5344CB8AC3E}">
        <p14:creationId xmlns:p14="http://schemas.microsoft.com/office/powerpoint/2010/main" val="262431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7614-87E2-30E0-899E-A4EEF1622266}"/>
              </a:ext>
            </a:extLst>
          </p:cNvPr>
          <p:cNvSpPr>
            <a:spLocks noGrp="1"/>
          </p:cNvSpPr>
          <p:nvPr>
            <p:ph type="title"/>
          </p:nvPr>
        </p:nvSpPr>
        <p:spPr/>
        <p:txBody>
          <a:bodyPr/>
          <a:lstStyle/>
          <a:p>
            <a:r>
              <a:rPr lang="en-TH" b="1" dirty="0">
                <a:solidFill>
                  <a:srgbClr val="FF0000"/>
                </a:solidFill>
              </a:rPr>
              <a:t>What is Data Sharing?</a:t>
            </a:r>
            <a:endParaRPr lang="en-TH" dirty="0"/>
          </a:p>
        </p:txBody>
      </p:sp>
      <p:sp>
        <p:nvSpPr>
          <p:cNvPr id="3" name="Content Placeholder 2">
            <a:extLst>
              <a:ext uri="{FF2B5EF4-FFF2-40B4-BE49-F238E27FC236}">
                <a16:creationId xmlns:a16="http://schemas.microsoft.com/office/drawing/2014/main" id="{E3845A5C-5A79-46E7-C0EE-9D456F378187}"/>
              </a:ext>
            </a:extLst>
          </p:cNvPr>
          <p:cNvSpPr>
            <a:spLocks noGrp="1"/>
          </p:cNvSpPr>
          <p:nvPr>
            <p:ph idx="1"/>
          </p:nvPr>
        </p:nvSpPr>
        <p:spPr>
          <a:xfrm>
            <a:off x="838200" y="1439694"/>
            <a:ext cx="10515600" cy="4902740"/>
          </a:xfrm>
        </p:spPr>
        <p:txBody>
          <a:bodyPr>
            <a:normAutofit/>
          </a:bodyPr>
          <a:lstStyle/>
          <a:p>
            <a:r>
              <a:rPr lang="en-US" dirty="0"/>
              <a:t>Many enterprises have come to realize they could enhance their business operations if they had access to data outside their organizations. Enterprises also recognize it is not easy to access data they don’t generate themselves. </a:t>
            </a:r>
          </a:p>
          <a:p>
            <a:r>
              <a:rPr lang="en-US" b="1" i="1" dirty="0"/>
              <a:t>Data sharing </a:t>
            </a:r>
            <a:r>
              <a:rPr lang="en-US" dirty="0"/>
              <a:t>is the act of providing access to data between business units inside the organization, or between organizations external to each other. </a:t>
            </a:r>
          </a:p>
          <a:p>
            <a:r>
              <a:rPr lang="en-US" dirty="0"/>
              <a:t>The organization that shares its data is called a “</a:t>
            </a:r>
            <a:r>
              <a:rPr lang="en-US" i="1" dirty="0"/>
              <a:t>data provider”. </a:t>
            </a:r>
            <a:r>
              <a:rPr lang="en-US" dirty="0"/>
              <a:t>The organization that wants to utilize shared data is called the “</a:t>
            </a:r>
            <a:r>
              <a:rPr lang="en-US" i="1" dirty="0"/>
              <a:t>data consumer”. </a:t>
            </a:r>
            <a:r>
              <a:rPr lang="en-US" dirty="0"/>
              <a:t>Any organization can be a data provider, data consumer, or both. </a:t>
            </a:r>
          </a:p>
          <a:p>
            <a:endParaRPr lang="en-TH" dirty="0"/>
          </a:p>
        </p:txBody>
      </p:sp>
    </p:spTree>
    <p:extLst>
      <p:ext uri="{BB962C8B-B14F-4D97-AF65-F5344CB8AC3E}">
        <p14:creationId xmlns:p14="http://schemas.microsoft.com/office/powerpoint/2010/main" val="32176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557B-72B1-5424-8A92-CFAB8236673A}"/>
              </a:ext>
            </a:extLst>
          </p:cNvPr>
          <p:cNvSpPr>
            <a:spLocks noGrp="1"/>
          </p:cNvSpPr>
          <p:nvPr>
            <p:ph type="title"/>
          </p:nvPr>
        </p:nvSpPr>
        <p:spPr/>
        <p:txBody>
          <a:bodyPr/>
          <a:lstStyle/>
          <a:p>
            <a:r>
              <a:rPr lang="en-TH" b="1" dirty="0">
                <a:solidFill>
                  <a:srgbClr val="FF0000"/>
                </a:solidFill>
              </a:rPr>
              <a:t>Traditional Data Sharing</a:t>
            </a:r>
          </a:p>
        </p:txBody>
      </p:sp>
      <p:pic>
        <p:nvPicPr>
          <p:cNvPr id="1026" name="Picture 2" descr="What is Data Sharing? Overcome Data Sharing Obstacles - sunnyvalley.io">
            <a:extLst>
              <a:ext uri="{FF2B5EF4-FFF2-40B4-BE49-F238E27FC236}">
                <a16:creationId xmlns:a16="http://schemas.microsoft.com/office/drawing/2014/main" id="{CD8A997F-4105-B872-0871-2B65B546B4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2715" y="1275438"/>
            <a:ext cx="8506570" cy="430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3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119E-CC85-9BC4-4A24-C1CAC7F920D4}"/>
              </a:ext>
            </a:extLst>
          </p:cNvPr>
          <p:cNvSpPr>
            <a:spLocks noGrp="1"/>
          </p:cNvSpPr>
          <p:nvPr>
            <p:ph type="title"/>
          </p:nvPr>
        </p:nvSpPr>
        <p:spPr/>
        <p:txBody>
          <a:bodyPr/>
          <a:lstStyle/>
          <a:p>
            <a:r>
              <a:rPr lang="en-TH" b="1" dirty="0">
                <a:solidFill>
                  <a:srgbClr val="FF0000"/>
                </a:solidFill>
              </a:rPr>
              <a:t>Traditional Data Sharing</a:t>
            </a:r>
            <a:endParaRPr lang="en-TH" dirty="0"/>
          </a:p>
        </p:txBody>
      </p:sp>
      <p:sp>
        <p:nvSpPr>
          <p:cNvPr id="3" name="Content Placeholder 2">
            <a:extLst>
              <a:ext uri="{FF2B5EF4-FFF2-40B4-BE49-F238E27FC236}">
                <a16:creationId xmlns:a16="http://schemas.microsoft.com/office/drawing/2014/main" id="{6A1013DB-67BB-DFE4-2193-ADA172AE15DD}"/>
              </a:ext>
            </a:extLst>
          </p:cNvPr>
          <p:cNvSpPr>
            <a:spLocks noGrp="1"/>
          </p:cNvSpPr>
          <p:nvPr>
            <p:ph idx="1"/>
          </p:nvPr>
        </p:nvSpPr>
        <p:spPr/>
        <p:txBody>
          <a:bodyPr/>
          <a:lstStyle/>
          <a:p>
            <a:r>
              <a:rPr lang="en-US" dirty="0"/>
              <a:t>Some organizations have traditionally shared data by making a copy of the shared data and sending it to their data consumers. </a:t>
            </a:r>
          </a:p>
          <a:p>
            <a:r>
              <a:rPr lang="en-US" dirty="0"/>
              <a:t>The data consumers then download the data to analyze or combine that data with their existing data for deeper insights into who their customers are, how efficiently their business operates, and into which new industries their business is heading. </a:t>
            </a:r>
          </a:p>
          <a:p>
            <a:r>
              <a:rPr lang="en-US" dirty="0"/>
              <a:t>This process is slow, cumbersome, and costly and only allows for moving limited amounts of shared data. </a:t>
            </a:r>
          </a:p>
          <a:p>
            <a:endParaRPr lang="en-US" dirty="0"/>
          </a:p>
          <a:p>
            <a:endParaRPr lang="en-TH" dirty="0"/>
          </a:p>
        </p:txBody>
      </p:sp>
    </p:spTree>
    <p:extLst>
      <p:ext uri="{BB962C8B-B14F-4D97-AF65-F5344CB8AC3E}">
        <p14:creationId xmlns:p14="http://schemas.microsoft.com/office/powerpoint/2010/main" val="18389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118A-1629-EA78-9C2A-97449D5F400E}"/>
              </a:ext>
            </a:extLst>
          </p:cNvPr>
          <p:cNvSpPr>
            <a:spLocks noGrp="1"/>
          </p:cNvSpPr>
          <p:nvPr>
            <p:ph type="title"/>
          </p:nvPr>
        </p:nvSpPr>
        <p:spPr/>
        <p:txBody>
          <a:bodyPr/>
          <a:lstStyle/>
          <a:p>
            <a:r>
              <a:rPr lang="en-TH" b="1" dirty="0">
                <a:solidFill>
                  <a:srgbClr val="FF0000"/>
                </a:solidFill>
              </a:rPr>
              <a:t>Modern Data Sharing</a:t>
            </a:r>
          </a:p>
        </p:txBody>
      </p:sp>
      <p:pic>
        <p:nvPicPr>
          <p:cNvPr id="2050" name="Picture 2" descr="Data Sharing in Snowflake">
            <a:extLst>
              <a:ext uri="{FF2B5EF4-FFF2-40B4-BE49-F238E27FC236}">
                <a16:creationId xmlns:a16="http://schemas.microsoft.com/office/drawing/2014/main" id="{3A7B91F2-A24D-973A-CAFB-B08D76F389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6878" y="1906621"/>
            <a:ext cx="91182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6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B470-1AC1-C9F6-5367-76B2BE3BC22A}"/>
              </a:ext>
            </a:extLst>
          </p:cNvPr>
          <p:cNvSpPr>
            <a:spLocks noGrp="1"/>
          </p:cNvSpPr>
          <p:nvPr>
            <p:ph type="title"/>
          </p:nvPr>
        </p:nvSpPr>
        <p:spPr>
          <a:xfrm>
            <a:off x="838200" y="365125"/>
            <a:ext cx="10515600" cy="666007"/>
          </a:xfrm>
        </p:spPr>
        <p:txBody>
          <a:bodyPr>
            <a:normAutofit fontScale="90000"/>
          </a:bodyPr>
          <a:lstStyle/>
          <a:p>
            <a:r>
              <a:rPr lang="en-TH" b="1" dirty="0">
                <a:solidFill>
                  <a:srgbClr val="FF0000"/>
                </a:solidFill>
              </a:rPr>
              <a:t>Modern Data Sharing</a:t>
            </a:r>
            <a:endParaRPr lang="en-TH" dirty="0"/>
          </a:p>
        </p:txBody>
      </p:sp>
      <p:sp>
        <p:nvSpPr>
          <p:cNvPr id="3" name="Content Placeholder 2">
            <a:extLst>
              <a:ext uri="{FF2B5EF4-FFF2-40B4-BE49-F238E27FC236}">
                <a16:creationId xmlns:a16="http://schemas.microsoft.com/office/drawing/2014/main" id="{ECF19031-68D5-E61E-F05D-1F8A1C540D6A}"/>
              </a:ext>
            </a:extLst>
          </p:cNvPr>
          <p:cNvSpPr>
            <a:spLocks noGrp="1"/>
          </p:cNvSpPr>
          <p:nvPr>
            <p:ph idx="1"/>
          </p:nvPr>
        </p:nvSpPr>
        <p:spPr>
          <a:xfrm>
            <a:off x="838200" y="1303505"/>
            <a:ext cx="10515600" cy="4994820"/>
          </a:xfrm>
        </p:spPr>
        <p:txBody>
          <a:bodyPr>
            <a:normAutofit lnSpcReduction="10000"/>
          </a:bodyPr>
          <a:lstStyle/>
          <a:p>
            <a:r>
              <a:rPr lang="en-US" dirty="0"/>
              <a:t>A modern data sharing happens without moving data. </a:t>
            </a:r>
          </a:p>
          <a:p>
            <a:r>
              <a:rPr lang="en-US" dirty="0"/>
              <a:t>A data provider makes available live, fast, secure, and read-only copies of data to its data consumers via modern cloud data sharing.</a:t>
            </a:r>
          </a:p>
          <a:p>
            <a:r>
              <a:rPr lang="en-US" dirty="0"/>
              <a:t>New business opportunities modern cloud data sharing makes possible:</a:t>
            </a:r>
          </a:p>
          <a:p>
            <a:pPr lvl="1"/>
            <a:r>
              <a:rPr lang="en-US" b="1" dirty="0"/>
              <a:t>Data sharing to eliminate data silos – </a:t>
            </a:r>
            <a:r>
              <a:rPr lang="en-US" dirty="0"/>
              <a:t>develop a single database and share among business units within an organization</a:t>
            </a:r>
          </a:p>
          <a:p>
            <a:pPr lvl="1"/>
            <a:r>
              <a:rPr lang="en-US" b="1" dirty="0"/>
              <a:t>Data sharing for business efficiencies - </a:t>
            </a:r>
            <a:r>
              <a:rPr lang="en-US" dirty="0"/>
              <a:t>share live data with your business partners</a:t>
            </a:r>
          </a:p>
          <a:p>
            <a:pPr lvl="1"/>
            <a:r>
              <a:rPr lang="en-US" b="1" dirty="0"/>
              <a:t>Data sharing as a product – </a:t>
            </a:r>
            <a:r>
              <a:rPr lang="en-US" dirty="0"/>
              <a:t>provide live and direct access to data as a monetized service.</a:t>
            </a:r>
          </a:p>
          <a:p>
            <a:pPr lvl="1"/>
            <a:r>
              <a:rPr lang="en-US" b="1" dirty="0"/>
              <a:t>Data sharing as a product differentiator – </a:t>
            </a:r>
            <a:r>
              <a:rPr lang="en-US" dirty="0"/>
              <a:t>SaaS providers can offer direct access to data generated from B2B subscriber’s activity and perform deeper analysis. </a:t>
            </a:r>
          </a:p>
          <a:p>
            <a:pPr lvl="1"/>
            <a:endParaRPr lang="en-US" dirty="0"/>
          </a:p>
          <a:p>
            <a:endParaRPr lang="en-US" dirty="0"/>
          </a:p>
          <a:p>
            <a:endParaRPr lang="en-US" dirty="0"/>
          </a:p>
          <a:p>
            <a:endParaRPr lang="en-TH" dirty="0"/>
          </a:p>
        </p:txBody>
      </p:sp>
    </p:spTree>
    <p:extLst>
      <p:ext uri="{BB962C8B-B14F-4D97-AF65-F5344CB8AC3E}">
        <p14:creationId xmlns:p14="http://schemas.microsoft.com/office/powerpoint/2010/main" val="301690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2839</Words>
  <Application>Microsoft Macintosh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OpenSans</vt:lpstr>
      <vt:lpstr>Wingdings</vt:lpstr>
      <vt:lpstr>Office Theme</vt:lpstr>
      <vt:lpstr>Topic 06 – Data Sharing, Data Consolidation and Scheduling</vt:lpstr>
      <vt:lpstr>Why we need data sharing?</vt:lpstr>
      <vt:lpstr>Why we need data sharing?</vt:lpstr>
      <vt:lpstr>What is Data Sharing?</vt:lpstr>
      <vt:lpstr>What is Data Sharing?</vt:lpstr>
      <vt:lpstr>Traditional Data Sharing</vt:lpstr>
      <vt:lpstr>Traditional Data Sharing</vt:lpstr>
      <vt:lpstr>Modern Data Sharing</vt:lpstr>
      <vt:lpstr>Modern Data Sharing</vt:lpstr>
      <vt:lpstr>How Organizations Share Data</vt:lpstr>
      <vt:lpstr>Advantages of Data Sharing</vt:lpstr>
      <vt:lpstr>Advantages of Data Sharing</vt:lpstr>
      <vt:lpstr>Disadvantages of Data Sharing</vt:lpstr>
      <vt:lpstr>Disadvantages of Data Sharing</vt:lpstr>
      <vt:lpstr>Data Sharing for Business-to-Business (B2B)</vt:lpstr>
      <vt:lpstr>Business Value of Data Sharing for Organizations</vt:lpstr>
      <vt:lpstr>Sharing Data Across Line of Business (LOB) </vt:lpstr>
      <vt:lpstr>Sharing Between Organizations: Outbound </vt:lpstr>
      <vt:lpstr>Sharing Between Organizations: Outbound </vt:lpstr>
      <vt:lpstr>Sharing Between Organizations: Inbound </vt:lpstr>
      <vt:lpstr>Sharing Between Organizations: Inbound </vt:lpstr>
      <vt:lpstr>Sharing Between Organizations: Inbound </vt:lpstr>
      <vt:lpstr>Monetizing Data </vt:lpstr>
      <vt:lpstr>Monetizing Data </vt:lpstr>
      <vt:lpstr>Monetizing Data </vt:lpstr>
      <vt:lpstr>Data Consolidation</vt:lpstr>
      <vt:lpstr>Data Consolidation</vt:lpstr>
      <vt:lpstr>Centralized Implementation </vt:lpstr>
      <vt:lpstr>Data Consolidation</vt:lpstr>
      <vt:lpstr>Data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06 – Data Sharing, Data Consolidation and Scheduling</dc:title>
  <dc:creator>SONGSAK VANICHVIROON</dc:creator>
  <cp:lastModifiedBy>SONGSAK VANICHVIROON</cp:lastModifiedBy>
  <cp:revision>33</cp:revision>
  <dcterms:created xsi:type="dcterms:W3CDTF">2022-06-13T04:49:32Z</dcterms:created>
  <dcterms:modified xsi:type="dcterms:W3CDTF">2022-08-08T10:30:35Z</dcterms:modified>
</cp:coreProperties>
</file>