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8"/>
  </p:notesMasterIdLst>
  <p:sldIdLst>
    <p:sldId id="256" r:id="rId2"/>
    <p:sldId id="280" r:id="rId3"/>
    <p:sldId id="281" r:id="rId4"/>
    <p:sldId id="282" r:id="rId5"/>
    <p:sldId id="283" r:id="rId6"/>
    <p:sldId id="257" r:id="rId7"/>
    <p:sldId id="260" r:id="rId8"/>
    <p:sldId id="258" r:id="rId9"/>
    <p:sldId id="259"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8"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53" autoAdjust="0"/>
    <p:restoredTop sz="94660"/>
  </p:normalViewPr>
  <p:slideViewPr>
    <p:cSldViewPr snapToGrid="0">
      <p:cViewPr>
        <p:scale>
          <a:sx n="94" d="100"/>
          <a:sy n="94" d="100"/>
        </p:scale>
        <p:origin x="608"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4AEC4D-4E0B-6544-A68A-DB6DE618EF14}" type="doc">
      <dgm:prSet loTypeId="urn:microsoft.com/office/officeart/2005/8/layout/arrow2" loCatId="" qsTypeId="urn:microsoft.com/office/officeart/2005/8/quickstyle/simple3" qsCatId="simple" csTypeId="urn:microsoft.com/office/officeart/2005/8/colors/accent1_2" csCatId="accent1" phldr="1"/>
      <dgm:spPr/>
      <dgm:t>
        <a:bodyPr/>
        <a:lstStyle/>
        <a:p>
          <a:endParaRPr lang="en-US"/>
        </a:p>
      </dgm:t>
    </dgm:pt>
    <dgm:pt modelId="{0499B375-FD6C-F547-BCE4-4504685AC62F}">
      <dgm:prSet phldrT="[Text]" custT="1"/>
      <dgm:spPr/>
      <dgm:t>
        <a:bodyPr/>
        <a:lstStyle/>
        <a:p>
          <a:r>
            <a:rPr lang="en-US" sz="2400" b="1" dirty="0"/>
            <a:t>Positions</a:t>
          </a:r>
        </a:p>
      </dgm:t>
    </dgm:pt>
    <dgm:pt modelId="{8BC91BA3-A99D-E142-BD14-6D2C4808F58E}" type="sibTrans" cxnId="{7DC7B376-FA50-3440-B276-B29C449C61FC}">
      <dgm:prSet/>
      <dgm:spPr/>
      <dgm:t>
        <a:bodyPr/>
        <a:lstStyle/>
        <a:p>
          <a:endParaRPr lang="en-US"/>
        </a:p>
      </dgm:t>
    </dgm:pt>
    <dgm:pt modelId="{F06E7785-5DDE-4546-BEBE-C706538FC903}" type="parTrans" cxnId="{7DC7B376-FA50-3440-B276-B29C449C61FC}">
      <dgm:prSet/>
      <dgm:spPr/>
      <dgm:t>
        <a:bodyPr/>
        <a:lstStyle/>
        <a:p>
          <a:endParaRPr lang="en-US"/>
        </a:p>
      </dgm:t>
    </dgm:pt>
    <dgm:pt modelId="{6AF7FBE4-02FB-0144-A2AF-FE0059F76CEA}">
      <dgm:prSet phldrT="[Text]" custT="1"/>
      <dgm:spPr/>
      <dgm:t>
        <a:bodyPr/>
        <a:lstStyle/>
        <a:p>
          <a:r>
            <a:rPr lang="en-US" sz="2400" b="1" dirty="0"/>
            <a:t>Roles</a:t>
          </a:r>
        </a:p>
      </dgm:t>
    </dgm:pt>
    <dgm:pt modelId="{2063AA65-FC8D-BD41-9EC6-484B4D5BD985}" type="sibTrans" cxnId="{6258873E-1293-5F40-AAF5-312CEBA2AA2D}">
      <dgm:prSet/>
      <dgm:spPr/>
      <dgm:t>
        <a:bodyPr/>
        <a:lstStyle/>
        <a:p>
          <a:endParaRPr lang="en-US"/>
        </a:p>
      </dgm:t>
    </dgm:pt>
    <dgm:pt modelId="{DE8627C6-B169-A14F-883B-DF43614D5EBA}" type="parTrans" cxnId="{6258873E-1293-5F40-AAF5-312CEBA2AA2D}">
      <dgm:prSet/>
      <dgm:spPr/>
      <dgm:t>
        <a:bodyPr/>
        <a:lstStyle/>
        <a:p>
          <a:endParaRPr lang="en-US"/>
        </a:p>
      </dgm:t>
    </dgm:pt>
    <dgm:pt modelId="{A9941A2B-2B07-D148-BAE8-8E7D459B19E3}">
      <dgm:prSet phldrT="[Text]" custT="1"/>
      <dgm:spPr/>
      <dgm:t>
        <a:bodyPr/>
        <a:lstStyle/>
        <a:p>
          <a:r>
            <a:rPr lang="en-US" sz="2400" b="1" dirty="0"/>
            <a:t>Departments</a:t>
          </a:r>
        </a:p>
      </dgm:t>
    </dgm:pt>
    <dgm:pt modelId="{8BB34D2B-1971-2D4A-9F4C-138881A235C6}" type="sibTrans" cxnId="{7772F91D-A47F-164D-9DDF-E72846AA77D2}">
      <dgm:prSet/>
      <dgm:spPr/>
      <dgm:t>
        <a:bodyPr/>
        <a:lstStyle/>
        <a:p>
          <a:endParaRPr lang="en-US"/>
        </a:p>
      </dgm:t>
    </dgm:pt>
    <dgm:pt modelId="{C1BC29DD-E011-F144-AD60-DF12E2CCBE1B}" type="parTrans" cxnId="{7772F91D-A47F-164D-9DDF-E72846AA77D2}">
      <dgm:prSet/>
      <dgm:spPr/>
      <dgm:t>
        <a:bodyPr/>
        <a:lstStyle/>
        <a:p>
          <a:endParaRPr lang="en-US"/>
        </a:p>
      </dgm:t>
    </dgm:pt>
    <dgm:pt modelId="{1E6D3F67-A962-4344-A97F-2B20BD5FC46A}">
      <dgm:prSet custT="1"/>
      <dgm:spPr/>
      <dgm:t>
        <a:bodyPr/>
        <a:lstStyle/>
        <a:p>
          <a:r>
            <a:rPr lang="en-US" sz="2400" b="1" dirty="0"/>
            <a:t>Users</a:t>
          </a:r>
        </a:p>
      </dgm:t>
    </dgm:pt>
    <dgm:pt modelId="{6BDF1A96-5896-1C4B-9AC5-0CF20D040434}" type="parTrans" cxnId="{F4B4839B-2D9C-8442-A6C3-BC2D30BD219E}">
      <dgm:prSet/>
      <dgm:spPr/>
      <dgm:t>
        <a:bodyPr/>
        <a:lstStyle/>
        <a:p>
          <a:endParaRPr lang="en-US"/>
        </a:p>
      </dgm:t>
    </dgm:pt>
    <dgm:pt modelId="{49BD83B4-7E2D-4C47-9217-7836B63EB6AC}" type="sibTrans" cxnId="{F4B4839B-2D9C-8442-A6C3-BC2D30BD219E}">
      <dgm:prSet/>
      <dgm:spPr/>
      <dgm:t>
        <a:bodyPr/>
        <a:lstStyle/>
        <a:p>
          <a:endParaRPr lang="en-US"/>
        </a:p>
      </dgm:t>
    </dgm:pt>
    <dgm:pt modelId="{78FCBFF1-7079-D94B-BA3B-F27B45C5AF3F}">
      <dgm:prSet custT="1"/>
      <dgm:spPr/>
      <dgm:t>
        <a:bodyPr/>
        <a:lstStyle/>
        <a:p>
          <a:r>
            <a:rPr lang="en-US" sz="2400" b="1" dirty="0"/>
            <a:t>Assets</a:t>
          </a:r>
        </a:p>
      </dgm:t>
    </dgm:pt>
    <dgm:pt modelId="{7FE1BC8E-3CE3-B742-809A-C6169637F0D4}" type="parTrans" cxnId="{C03EDF0C-89D3-9A4D-96DB-163824CD68F7}">
      <dgm:prSet/>
      <dgm:spPr/>
      <dgm:t>
        <a:bodyPr/>
        <a:lstStyle/>
        <a:p>
          <a:endParaRPr lang="en-US"/>
        </a:p>
      </dgm:t>
    </dgm:pt>
    <dgm:pt modelId="{F146E66E-CF5A-F442-AE66-DB944FBBAD1C}" type="sibTrans" cxnId="{C03EDF0C-89D3-9A4D-96DB-163824CD68F7}">
      <dgm:prSet/>
      <dgm:spPr/>
      <dgm:t>
        <a:bodyPr/>
        <a:lstStyle/>
        <a:p>
          <a:endParaRPr lang="en-US"/>
        </a:p>
      </dgm:t>
    </dgm:pt>
    <dgm:pt modelId="{B18FF777-7F0F-C64D-BE16-D76D98CBC470}" type="pres">
      <dgm:prSet presAssocID="{484AEC4D-4E0B-6544-A68A-DB6DE618EF14}" presName="arrowDiagram" presStyleCnt="0">
        <dgm:presLayoutVars>
          <dgm:chMax val="5"/>
          <dgm:dir/>
          <dgm:resizeHandles val="exact"/>
        </dgm:presLayoutVars>
      </dgm:prSet>
      <dgm:spPr/>
    </dgm:pt>
    <dgm:pt modelId="{D0714FA4-05C9-6342-BF90-B066E011F0A6}" type="pres">
      <dgm:prSet presAssocID="{484AEC4D-4E0B-6544-A68A-DB6DE618EF14}" presName="arrow" presStyleLbl="bgShp" presStyleIdx="0" presStyleCnt="1"/>
      <dgm:spPr/>
    </dgm:pt>
    <dgm:pt modelId="{B8DE067F-5BC7-8C47-ABDF-08ABD174E624}" type="pres">
      <dgm:prSet presAssocID="{484AEC4D-4E0B-6544-A68A-DB6DE618EF14}" presName="arrowDiagram5" presStyleCnt="0"/>
      <dgm:spPr/>
    </dgm:pt>
    <dgm:pt modelId="{374D842A-733F-9C4F-8F1E-3DD5D430389E}" type="pres">
      <dgm:prSet presAssocID="{A9941A2B-2B07-D148-BAE8-8E7D459B19E3}" presName="bullet5a" presStyleLbl="node1" presStyleIdx="0" presStyleCnt="5"/>
      <dgm:spPr/>
    </dgm:pt>
    <dgm:pt modelId="{3AE63E66-CFF3-314B-9990-8AB092FF093B}" type="pres">
      <dgm:prSet presAssocID="{A9941A2B-2B07-D148-BAE8-8E7D459B19E3}" presName="textBox5a" presStyleLbl="revTx" presStyleIdx="0" presStyleCnt="5" custScaleX="269187" custScaleY="71505" custLinFactNeighborX="-10547" custLinFactNeighborY="33">
        <dgm:presLayoutVars>
          <dgm:bulletEnabled val="1"/>
        </dgm:presLayoutVars>
      </dgm:prSet>
      <dgm:spPr/>
    </dgm:pt>
    <dgm:pt modelId="{0E79CEF1-4513-6842-A81B-086E967E00C4}" type="pres">
      <dgm:prSet presAssocID="{6AF7FBE4-02FB-0144-A2AF-FE0059F76CEA}" presName="bullet5b" presStyleLbl="node1" presStyleIdx="1" presStyleCnt="5"/>
      <dgm:spPr/>
    </dgm:pt>
    <dgm:pt modelId="{91E1BD27-4E89-2948-A683-619E72E0668C}" type="pres">
      <dgm:prSet presAssocID="{6AF7FBE4-02FB-0144-A2AF-FE0059F76CEA}" presName="textBox5b" presStyleLbl="revTx" presStyleIdx="1" presStyleCnt="5" custScaleX="269187" custScaleY="83851" custLinFactNeighborX="-2133" custLinFactNeighborY="-9295">
        <dgm:presLayoutVars>
          <dgm:bulletEnabled val="1"/>
        </dgm:presLayoutVars>
      </dgm:prSet>
      <dgm:spPr/>
    </dgm:pt>
    <dgm:pt modelId="{67373FDE-E4E8-394C-BF24-95253642BD9E}" type="pres">
      <dgm:prSet presAssocID="{0499B375-FD6C-F547-BCE4-4504685AC62F}" presName="bullet5c" presStyleLbl="node1" presStyleIdx="2" presStyleCnt="5"/>
      <dgm:spPr/>
    </dgm:pt>
    <dgm:pt modelId="{D3DAE93C-3960-F146-BE9A-EBCABADE392A}" type="pres">
      <dgm:prSet presAssocID="{0499B375-FD6C-F547-BCE4-4504685AC62F}" presName="textBox5c" presStyleLbl="revTx" presStyleIdx="2" presStyleCnt="5" custScaleX="269187" custScaleY="75444" custLinFactNeighborX="2751" custLinFactNeighborY="-7601">
        <dgm:presLayoutVars>
          <dgm:bulletEnabled val="1"/>
        </dgm:presLayoutVars>
      </dgm:prSet>
      <dgm:spPr/>
    </dgm:pt>
    <dgm:pt modelId="{A30E66AE-3B0F-FE45-819E-38844C794736}" type="pres">
      <dgm:prSet presAssocID="{1E6D3F67-A962-4344-A97F-2B20BD5FC46A}" presName="bullet5d" presStyleLbl="node1" presStyleIdx="3" presStyleCnt="5"/>
      <dgm:spPr/>
    </dgm:pt>
    <dgm:pt modelId="{31085D62-8EC5-2E4B-A61E-5642A5338433}" type="pres">
      <dgm:prSet presAssocID="{1E6D3F67-A962-4344-A97F-2B20BD5FC46A}" presName="textBox5d" presStyleLbl="revTx" presStyleIdx="3" presStyleCnt="5" custScaleX="269187" custScaleY="75065" custLinFactNeighborX="17703" custLinFactNeighborY="-5364">
        <dgm:presLayoutVars>
          <dgm:bulletEnabled val="1"/>
        </dgm:presLayoutVars>
      </dgm:prSet>
      <dgm:spPr/>
    </dgm:pt>
    <dgm:pt modelId="{92308B38-8BF3-6A48-BAD3-18D0E8068D9D}" type="pres">
      <dgm:prSet presAssocID="{78FCBFF1-7079-D94B-BA3B-F27B45C5AF3F}" presName="bullet5e" presStyleLbl="node1" presStyleIdx="4" presStyleCnt="5"/>
      <dgm:spPr/>
    </dgm:pt>
    <dgm:pt modelId="{B8C9FA23-461F-B442-9B08-7D0C4DA76DFD}" type="pres">
      <dgm:prSet presAssocID="{78FCBFF1-7079-D94B-BA3B-F27B45C5AF3F}" presName="textBox5e" presStyleLbl="revTx" presStyleIdx="4" presStyleCnt="5" custScaleX="269187" custScaleY="54546" custLinFactNeighborX="8850" custLinFactNeighborY="-15102">
        <dgm:presLayoutVars>
          <dgm:bulletEnabled val="1"/>
        </dgm:presLayoutVars>
      </dgm:prSet>
      <dgm:spPr/>
    </dgm:pt>
  </dgm:ptLst>
  <dgm:cxnLst>
    <dgm:cxn modelId="{03419205-39A9-8246-8F7D-26CEE6E88FDC}" type="presOf" srcId="{A9941A2B-2B07-D148-BAE8-8E7D459B19E3}" destId="{3AE63E66-CFF3-314B-9990-8AB092FF093B}" srcOrd="0" destOrd="0" presId="urn:microsoft.com/office/officeart/2005/8/layout/arrow2"/>
    <dgm:cxn modelId="{8069180B-BE6C-284C-8B59-194CD75A359C}" type="presOf" srcId="{0499B375-FD6C-F547-BCE4-4504685AC62F}" destId="{D3DAE93C-3960-F146-BE9A-EBCABADE392A}" srcOrd="0" destOrd="0" presId="urn:microsoft.com/office/officeart/2005/8/layout/arrow2"/>
    <dgm:cxn modelId="{C03EDF0C-89D3-9A4D-96DB-163824CD68F7}" srcId="{484AEC4D-4E0B-6544-A68A-DB6DE618EF14}" destId="{78FCBFF1-7079-D94B-BA3B-F27B45C5AF3F}" srcOrd="4" destOrd="0" parTransId="{7FE1BC8E-3CE3-B742-809A-C6169637F0D4}" sibTransId="{F146E66E-CF5A-F442-AE66-DB944FBBAD1C}"/>
    <dgm:cxn modelId="{7772F91D-A47F-164D-9DDF-E72846AA77D2}" srcId="{484AEC4D-4E0B-6544-A68A-DB6DE618EF14}" destId="{A9941A2B-2B07-D148-BAE8-8E7D459B19E3}" srcOrd="0" destOrd="0" parTransId="{C1BC29DD-E011-F144-AD60-DF12E2CCBE1B}" sibTransId="{8BB34D2B-1971-2D4A-9F4C-138881A235C6}"/>
    <dgm:cxn modelId="{6258873E-1293-5F40-AAF5-312CEBA2AA2D}" srcId="{484AEC4D-4E0B-6544-A68A-DB6DE618EF14}" destId="{6AF7FBE4-02FB-0144-A2AF-FE0059F76CEA}" srcOrd="1" destOrd="0" parTransId="{DE8627C6-B169-A14F-883B-DF43614D5EBA}" sibTransId="{2063AA65-FC8D-BD41-9EC6-484B4D5BD985}"/>
    <dgm:cxn modelId="{0BE13241-9D0B-D348-AA17-18702DA025D7}" type="presOf" srcId="{78FCBFF1-7079-D94B-BA3B-F27B45C5AF3F}" destId="{B8C9FA23-461F-B442-9B08-7D0C4DA76DFD}" srcOrd="0" destOrd="0" presId="urn:microsoft.com/office/officeart/2005/8/layout/arrow2"/>
    <dgm:cxn modelId="{9995BF60-0DA9-7843-93DB-5B8A4DFDDA2E}" type="presOf" srcId="{484AEC4D-4E0B-6544-A68A-DB6DE618EF14}" destId="{B18FF777-7F0F-C64D-BE16-D76D98CBC470}" srcOrd="0" destOrd="0" presId="urn:microsoft.com/office/officeart/2005/8/layout/arrow2"/>
    <dgm:cxn modelId="{7DC7B376-FA50-3440-B276-B29C449C61FC}" srcId="{484AEC4D-4E0B-6544-A68A-DB6DE618EF14}" destId="{0499B375-FD6C-F547-BCE4-4504685AC62F}" srcOrd="2" destOrd="0" parTransId="{F06E7785-5DDE-4546-BEBE-C706538FC903}" sibTransId="{8BC91BA3-A99D-E142-BD14-6D2C4808F58E}"/>
    <dgm:cxn modelId="{F4B4839B-2D9C-8442-A6C3-BC2D30BD219E}" srcId="{484AEC4D-4E0B-6544-A68A-DB6DE618EF14}" destId="{1E6D3F67-A962-4344-A97F-2B20BD5FC46A}" srcOrd="3" destOrd="0" parTransId="{6BDF1A96-5896-1C4B-9AC5-0CF20D040434}" sibTransId="{49BD83B4-7E2D-4C47-9217-7836B63EB6AC}"/>
    <dgm:cxn modelId="{482CC3A2-D031-A34D-8548-FCF4C03CCE2E}" type="presOf" srcId="{1E6D3F67-A962-4344-A97F-2B20BD5FC46A}" destId="{31085D62-8EC5-2E4B-A61E-5642A5338433}" srcOrd="0" destOrd="0" presId="urn:microsoft.com/office/officeart/2005/8/layout/arrow2"/>
    <dgm:cxn modelId="{BB2E9AE0-D3A5-7E4F-A2DD-86430E55FF17}" type="presOf" srcId="{6AF7FBE4-02FB-0144-A2AF-FE0059F76CEA}" destId="{91E1BD27-4E89-2948-A683-619E72E0668C}" srcOrd="0" destOrd="0" presId="urn:microsoft.com/office/officeart/2005/8/layout/arrow2"/>
    <dgm:cxn modelId="{810B6F5F-5628-F54E-AECF-89D542203AC1}" type="presParOf" srcId="{B18FF777-7F0F-C64D-BE16-D76D98CBC470}" destId="{D0714FA4-05C9-6342-BF90-B066E011F0A6}" srcOrd="0" destOrd="0" presId="urn:microsoft.com/office/officeart/2005/8/layout/arrow2"/>
    <dgm:cxn modelId="{4284268A-1EF7-3746-B3EB-630EBB3147DC}" type="presParOf" srcId="{B18FF777-7F0F-C64D-BE16-D76D98CBC470}" destId="{B8DE067F-5BC7-8C47-ABDF-08ABD174E624}" srcOrd="1" destOrd="0" presId="urn:microsoft.com/office/officeart/2005/8/layout/arrow2"/>
    <dgm:cxn modelId="{1A9EF254-EB13-6947-8EBC-4C8115598B98}" type="presParOf" srcId="{B8DE067F-5BC7-8C47-ABDF-08ABD174E624}" destId="{374D842A-733F-9C4F-8F1E-3DD5D430389E}" srcOrd="0" destOrd="0" presId="urn:microsoft.com/office/officeart/2005/8/layout/arrow2"/>
    <dgm:cxn modelId="{B8D9BC65-2DA0-3F4D-BDC8-1734F13F56C3}" type="presParOf" srcId="{B8DE067F-5BC7-8C47-ABDF-08ABD174E624}" destId="{3AE63E66-CFF3-314B-9990-8AB092FF093B}" srcOrd="1" destOrd="0" presId="urn:microsoft.com/office/officeart/2005/8/layout/arrow2"/>
    <dgm:cxn modelId="{C8003879-4DDA-AD45-B492-ED8AF3DCCC46}" type="presParOf" srcId="{B8DE067F-5BC7-8C47-ABDF-08ABD174E624}" destId="{0E79CEF1-4513-6842-A81B-086E967E00C4}" srcOrd="2" destOrd="0" presId="urn:microsoft.com/office/officeart/2005/8/layout/arrow2"/>
    <dgm:cxn modelId="{42F26C0B-CF7F-A84A-94EB-633C80A5E0DB}" type="presParOf" srcId="{B8DE067F-5BC7-8C47-ABDF-08ABD174E624}" destId="{91E1BD27-4E89-2948-A683-619E72E0668C}" srcOrd="3" destOrd="0" presId="urn:microsoft.com/office/officeart/2005/8/layout/arrow2"/>
    <dgm:cxn modelId="{69998CCF-531A-2D46-BCB8-14249B836987}" type="presParOf" srcId="{B8DE067F-5BC7-8C47-ABDF-08ABD174E624}" destId="{67373FDE-E4E8-394C-BF24-95253642BD9E}" srcOrd="4" destOrd="0" presId="urn:microsoft.com/office/officeart/2005/8/layout/arrow2"/>
    <dgm:cxn modelId="{8A1FBEF9-4E94-9940-98C7-3024EEBED4BF}" type="presParOf" srcId="{B8DE067F-5BC7-8C47-ABDF-08ABD174E624}" destId="{D3DAE93C-3960-F146-BE9A-EBCABADE392A}" srcOrd="5" destOrd="0" presId="urn:microsoft.com/office/officeart/2005/8/layout/arrow2"/>
    <dgm:cxn modelId="{484FB073-B734-E443-9225-063BE0B71046}" type="presParOf" srcId="{B8DE067F-5BC7-8C47-ABDF-08ABD174E624}" destId="{A30E66AE-3B0F-FE45-819E-38844C794736}" srcOrd="6" destOrd="0" presId="urn:microsoft.com/office/officeart/2005/8/layout/arrow2"/>
    <dgm:cxn modelId="{6F3C333E-93E5-BB4E-99A8-308481A8F5EE}" type="presParOf" srcId="{B8DE067F-5BC7-8C47-ABDF-08ABD174E624}" destId="{31085D62-8EC5-2E4B-A61E-5642A5338433}" srcOrd="7" destOrd="0" presId="urn:microsoft.com/office/officeart/2005/8/layout/arrow2"/>
    <dgm:cxn modelId="{373AEA2C-43D1-5F46-9FC2-422D4567781F}" type="presParOf" srcId="{B8DE067F-5BC7-8C47-ABDF-08ABD174E624}" destId="{92308B38-8BF3-6A48-BAD3-18D0E8068D9D}" srcOrd="8" destOrd="0" presId="urn:microsoft.com/office/officeart/2005/8/layout/arrow2"/>
    <dgm:cxn modelId="{548C411D-5720-4E4E-B7C5-26BC90848A48}" type="presParOf" srcId="{B8DE067F-5BC7-8C47-ABDF-08ABD174E624}" destId="{B8C9FA23-461F-B442-9B08-7D0C4DA76DFD}"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14FA4-05C9-6342-BF90-B066E011F0A6}">
      <dsp:nvSpPr>
        <dsp:cNvPr id="0" name=""/>
        <dsp:cNvSpPr/>
      </dsp:nvSpPr>
      <dsp:spPr>
        <a:xfrm>
          <a:off x="1485905" y="0"/>
          <a:ext cx="6456680" cy="4035425"/>
        </a:xfrm>
        <a:prstGeom prst="swooshArrow">
          <a:avLst>
            <a:gd name="adj1" fmla="val 25000"/>
            <a:gd name="adj2" fmla="val 2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374D842A-733F-9C4F-8F1E-3DD5D430389E}">
      <dsp:nvSpPr>
        <dsp:cNvPr id="0" name=""/>
        <dsp:cNvSpPr/>
      </dsp:nvSpPr>
      <dsp:spPr>
        <a:xfrm>
          <a:off x="2121888" y="3000742"/>
          <a:ext cx="148503" cy="148503"/>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AE63E66-CFF3-314B-9990-8AB092FF093B}">
      <dsp:nvSpPr>
        <dsp:cNvPr id="0" name=""/>
        <dsp:cNvSpPr/>
      </dsp:nvSpPr>
      <dsp:spPr>
        <a:xfrm>
          <a:off x="1391418" y="3212148"/>
          <a:ext cx="2276851" cy="68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689"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t>Departments</a:t>
          </a:r>
        </a:p>
      </dsp:txBody>
      <dsp:txXfrm>
        <a:off x="1391418" y="3212148"/>
        <a:ext cx="2276851" cy="686756"/>
      </dsp:txXfrm>
    </dsp:sp>
    <dsp:sp modelId="{0E79CEF1-4513-6842-A81B-086E967E00C4}">
      <dsp:nvSpPr>
        <dsp:cNvPr id="0" name=""/>
        <dsp:cNvSpPr/>
      </dsp:nvSpPr>
      <dsp:spPr>
        <a:xfrm>
          <a:off x="2925745" y="2228361"/>
          <a:ext cx="232440" cy="232440"/>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1E1BD27-4E89-2948-A683-619E72E0668C}">
      <dsp:nvSpPr>
        <dsp:cNvPr id="0" name=""/>
        <dsp:cNvSpPr/>
      </dsp:nvSpPr>
      <dsp:spPr>
        <a:xfrm>
          <a:off x="2112423" y="2323945"/>
          <a:ext cx="2885170" cy="141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65"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t>Roles</a:t>
          </a:r>
        </a:p>
      </dsp:txBody>
      <dsp:txXfrm>
        <a:off x="2112423" y="2323945"/>
        <a:ext cx="2885170" cy="1417788"/>
      </dsp:txXfrm>
    </dsp:sp>
    <dsp:sp modelId="{67373FDE-E4E8-394C-BF24-95253642BD9E}">
      <dsp:nvSpPr>
        <dsp:cNvPr id="0" name=""/>
        <dsp:cNvSpPr/>
      </dsp:nvSpPr>
      <dsp:spPr>
        <a:xfrm>
          <a:off x="3958814" y="1612555"/>
          <a:ext cx="309920" cy="309920"/>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3DAE93C-3960-F146-BE9A-EBCABADE392A}">
      <dsp:nvSpPr>
        <dsp:cNvPr id="0" name=""/>
        <dsp:cNvSpPr/>
      </dsp:nvSpPr>
      <dsp:spPr>
        <a:xfrm>
          <a:off x="3093903" y="1873586"/>
          <a:ext cx="3354444" cy="17110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4221"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t>Positions</a:t>
          </a:r>
        </a:p>
      </dsp:txBody>
      <dsp:txXfrm>
        <a:off x="3093903" y="1873586"/>
        <a:ext cx="3354444" cy="1711001"/>
      </dsp:txXfrm>
    </dsp:sp>
    <dsp:sp modelId="{A30E66AE-3B0F-FE45-819E-38844C794736}">
      <dsp:nvSpPr>
        <dsp:cNvPr id="0" name=""/>
        <dsp:cNvSpPr/>
      </dsp:nvSpPr>
      <dsp:spPr>
        <a:xfrm>
          <a:off x="5159756" y="1131533"/>
          <a:ext cx="400314" cy="400314"/>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1085D62-8EC5-2E4B-A61E-5642A5338433}">
      <dsp:nvSpPr>
        <dsp:cNvPr id="0" name=""/>
        <dsp:cNvSpPr/>
      </dsp:nvSpPr>
      <dsp:spPr>
        <a:xfrm>
          <a:off x="4496132" y="1523750"/>
          <a:ext cx="3476108" cy="2029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118"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t>Users</a:t>
          </a:r>
        </a:p>
      </dsp:txBody>
      <dsp:txXfrm>
        <a:off x="4496132" y="1523750"/>
        <a:ext cx="3476108" cy="2029558"/>
      </dsp:txXfrm>
    </dsp:sp>
    <dsp:sp modelId="{92308B38-8BF3-6A48-BAD3-18D0E8068D9D}">
      <dsp:nvSpPr>
        <dsp:cNvPr id="0" name=""/>
        <dsp:cNvSpPr/>
      </dsp:nvSpPr>
      <dsp:spPr>
        <a:xfrm>
          <a:off x="6396211" y="810313"/>
          <a:ext cx="510077" cy="510077"/>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8C9FA23-461F-B442-9B08-7D0C4DA76DFD}">
      <dsp:nvSpPr>
        <dsp:cNvPr id="0" name=""/>
        <dsp:cNvSpPr/>
      </dsp:nvSpPr>
      <dsp:spPr>
        <a:xfrm>
          <a:off x="5673146" y="1291820"/>
          <a:ext cx="3476108" cy="162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0280" tIns="0" rIns="0" bIns="0" numCol="1" spcCol="1270" anchor="t" anchorCtr="0">
          <a:noAutofit/>
        </a:bodyPr>
        <a:lstStyle/>
        <a:p>
          <a:pPr marL="0" lvl="0" indent="0" algn="l" defTabSz="1066800">
            <a:lnSpc>
              <a:spcPct val="90000"/>
            </a:lnSpc>
            <a:spcBef>
              <a:spcPct val="0"/>
            </a:spcBef>
            <a:spcAft>
              <a:spcPct val="35000"/>
            </a:spcAft>
            <a:buNone/>
          </a:pPr>
          <a:r>
            <a:rPr lang="en-US" sz="2400" b="1" kern="1200" dirty="0"/>
            <a:t>Assets</a:t>
          </a:r>
        </a:p>
      </dsp:txBody>
      <dsp:txXfrm>
        <a:off x="5673146" y="1291820"/>
        <a:ext cx="3476108" cy="1620055"/>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T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77D6C-192B-2F42-A444-7C34C4D131A0}" type="datetimeFigureOut">
              <a:rPr lang="en-TH" smtClean="0"/>
              <a:t>8/8/2022 R</a:t>
            </a:fld>
            <a:endParaRPr lang="en-T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T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T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B6A909-F8E5-1642-8482-AFCD9AE8BCBD}" type="slidenum">
              <a:rPr lang="en-TH" smtClean="0"/>
              <a:t>‹#›</a:t>
            </a:fld>
            <a:endParaRPr lang="en-TH"/>
          </a:p>
        </p:txBody>
      </p:sp>
    </p:spTree>
    <p:extLst>
      <p:ext uri="{BB962C8B-B14F-4D97-AF65-F5344CB8AC3E}">
        <p14:creationId xmlns:p14="http://schemas.microsoft.com/office/powerpoint/2010/main" val="4050669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572E-844E-4446-BF2F-7DE87E0AD7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AD260A-8DD4-49D6-8BD0-1314983F6B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746BC3-D4F4-43E1-834C-3ADA7B83F0A3}"/>
              </a:ext>
            </a:extLst>
          </p:cNvPr>
          <p:cNvSpPr>
            <a:spLocks noGrp="1"/>
          </p:cNvSpPr>
          <p:nvPr>
            <p:ph type="dt" sz="half" idx="10"/>
          </p:nvPr>
        </p:nvSpPr>
        <p:spPr/>
        <p:txBody>
          <a:bodyPr/>
          <a:lstStyle/>
          <a:p>
            <a:fld id="{337501DF-E754-A145-94C8-725D31B2E613}" type="datetime1">
              <a:rPr lang="en-US" smtClean="0"/>
              <a:t>8/8/22</a:t>
            </a:fld>
            <a:endParaRPr lang="en-US"/>
          </a:p>
        </p:txBody>
      </p:sp>
      <p:sp>
        <p:nvSpPr>
          <p:cNvPr id="5" name="Footer Placeholder 4">
            <a:extLst>
              <a:ext uri="{FF2B5EF4-FFF2-40B4-BE49-F238E27FC236}">
                <a16:creationId xmlns:a16="http://schemas.microsoft.com/office/drawing/2014/main" id="{04987AE2-2CE9-4232-AD3F-4AE6693955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42303B-BB0D-461F-B222-76C64B3F6717}"/>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2714431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487D6-79E7-413F-8119-F395DE9FFC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BD2AD1-31E6-484C-A0B8-38CAC15327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0C8D3-F79F-47D9-90FD-AFACD3434172}"/>
              </a:ext>
            </a:extLst>
          </p:cNvPr>
          <p:cNvSpPr>
            <a:spLocks noGrp="1"/>
          </p:cNvSpPr>
          <p:nvPr>
            <p:ph type="dt" sz="half" idx="10"/>
          </p:nvPr>
        </p:nvSpPr>
        <p:spPr/>
        <p:txBody>
          <a:bodyPr/>
          <a:lstStyle/>
          <a:p>
            <a:fld id="{D4B2A6BD-65D9-9B4B-AAC9-3907926CDFE0}" type="datetime1">
              <a:rPr lang="en-US" smtClean="0"/>
              <a:t>8/8/22</a:t>
            </a:fld>
            <a:endParaRPr lang="en-US"/>
          </a:p>
        </p:txBody>
      </p:sp>
      <p:sp>
        <p:nvSpPr>
          <p:cNvPr id="5" name="Footer Placeholder 4">
            <a:extLst>
              <a:ext uri="{FF2B5EF4-FFF2-40B4-BE49-F238E27FC236}">
                <a16:creationId xmlns:a16="http://schemas.microsoft.com/office/drawing/2014/main" id="{A805DD78-E10A-4A05-8995-BE905698F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FC83E1-1FD7-45D6-9D46-B7D070E4EFDD}"/>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3891253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46A998-A3A7-4D65-90DD-7496681DF3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FB5F3D-5897-4C26-A774-491F988808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E31727-A272-446A-AABF-DC1B8039F75F}"/>
              </a:ext>
            </a:extLst>
          </p:cNvPr>
          <p:cNvSpPr>
            <a:spLocks noGrp="1"/>
          </p:cNvSpPr>
          <p:nvPr>
            <p:ph type="dt" sz="half" idx="10"/>
          </p:nvPr>
        </p:nvSpPr>
        <p:spPr/>
        <p:txBody>
          <a:bodyPr/>
          <a:lstStyle/>
          <a:p>
            <a:fld id="{40D1C480-5E61-554A-A29A-AA7E9A00F528}" type="datetime1">
              <a:rPr lang="en-US" smtClean="0"/>
              <a:t>8/8/22</a:t>
            </a:fld>
            <a:endParaRPr lang="en-US"/>
          </a:p>
        </p:txBody>
      </p:sp>
      <p:sp>
        <p:nvSpPr>
          <p:cNvPr id="5" name="Footer Placeholder 4">
            <a:extLst>
              <a:ext uri="{FF2B5EF4-FFF2-40B4-BE49-F238E27FC236}">
                <a16:creationId xmlns:a16="http://schemas.microsoft.com/office/drawing/2014/main" id="{94C2E6BD-86D1-4478-B799-3FEBEB8FDF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10D80-39D8-4839-B77F-A83B1512559A}"/>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686657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42B03-8AA3-4F5E-870E-17B778B8F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BDE12-76A1-487E-94A7-58A2B6B871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812577-B3D0-443F-8988-5180F143F921}"/>
              </a:ext>
            </a:extLst>
          </p:cNvPr>
          <p:cNvSpPr>
            <a:spLocks noGrp="1"/>
          </p:cNvSpPr>
          <p:nvPr>
            <p:ph type="dt" sz="half" idx="10"/>
          </p:nvPr>
        </p:nvSpPr>
        <p:spPr/>
        <p:txBody>
          <a:bodyPr/>
          <a:lstStyle/>
          <a:p>
            <a:fld id="{1F2EEFA2-EFA7-004A-AB8E-EFA4B4EBBACB}" type="datetime1">
              <a:rPr lang="en-US" smtClean="0"/>
              <a:t>8/8/22</a:t>
            </a:fld>
            <a:endParaRPr lang="en-US"/>
          </a:p>
        </p:txBody>
      </p:sp>
      <p:sp>
        <p:nvSpPr>
          <p:cNvPr id="5" name="Footer Placeholder 4">
            <a:extLst>
              <a:ext uri="{FF2B5EF4-FFF2-40B4-BE49-F238E27FC236}">
                <a16:creationId xmlns:a16="http://schemas.microsoft.com/office/drawing/2014/main" id="{E94CDA9F-1DE2-4E7C-AD74-A55B4E333E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96016-798E-4C85-ACA2-25D899EF0099}"/>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1028090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D1B1-1971-49E5-9CCE-643065FE33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9B1AE7-5580-4E17-B3B0-8F03EFD9E0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0C1B48-76EF-4595-96E8-23EF767AEC64}"/>
              </a:ext>
            </a:extLst>
          </p:cNvPr>
          <p:cNvSpPr>
            <a:spLocks noGrp="1"/>
          </p:cNvSpPr>
          <p:nvPr>
            <p:ph type="dt" sz="half" idx="10"/>
          </p:nvPr>
        </p:nvSpPr>
        <p:spPr/>
        <p:txBody>
          <a:bodyPr/>
          <a:lstStyle/>
          <a:p>
            <a:fld id="{F2A0DF10-00AD-BE40-9BD2-9A30DF86FAA2}" type="datetime1">
              <a:rPr lang="en-US" smtClean="0"/>
              <a:t>8/8/22</a:t>
            </a:fld>
            <a:endParaRPr lang="en-US"/>
          </a:p>
        </p:txBody>
      </p:sp>
      <p:sp>
        <p:nvSpPr>
          <p:cNvPr id="5" name="Footer Placeholder 4">
            <a:extLst>
              <a:ext uri="{FF2B5EF4-FFF2-40B4-BE49-F238E27FC236}">
                <a16:creationId xmlns:a16="http://schemas.microsoft.com/office/drawing/2014/main" id="{1FDB1075-C475-46FE-870A-71DB60697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C46ED-8897-4647-9CB6-834146376DCD}"/>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2444483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4518-B0B3-4FAB-8B11-F696F229FC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5B2428-1530-4B89-99AD-D643C1C8C6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D69FC7-F6B8-44EA-B172-B15AC08B9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8CB918-AD76-4195-B50F-E4DDE9393F69}"/>
              </a:ext>
            </a:extLst>
          </p:cNvPr>
          <p:cNvSpPr>
            <a:spLocks noGrp="1"/>
          </p:cNvSpPr>
          <p:nvPr>
            <p:ph type="dt" sz="half" idx="10"/>
          </p:nvPr>
        </p:nvSpPr>
        <p:spPr/>
        <p:txBody>
          <a:bodyPr/>
          <a:lstStyle/>
          <a:p>
            <a:fld id="{2F739AE5-31D0-E34F-AB05-F4FE649E02CB}" type="datetime1">
              <a:rPr lang="en-US" smtClean="0"/>
              <a:t>8/8/22</a:t>
            </a:fld>
            <a:endParaRPr lang="en-US"/>
          </a:p>
        </p:txBody>
      </p:sp>
      <p:sp>
        <p:nvSpPr>
          <p:cNvPr id="6" name="Footer Placeholder 5">
            <a:extLst>
              <a:ext uri="{FF2B5EF4-FFF2-40B4-BE49-F238E27FC236}">
                <a16:creationId xmlns:a16="http://schemas.microsoft.com/office/drawing/2014/main" id="{43176AFE-6CA6-4DAD-A314-0CAE6AAE73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CCC25-DAEB-4FE1-B296-49961DFB8C6D}"/>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1089287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BEA3-13A8-4C21-90E2-474A9A4A17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F8EE50-4618-4C2E-B8D1-3ECAFF94E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08DC9-E581-4524-AC51-28EEFBD1CE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71677C-8CC6-41EC-8207-0CB91DAAC6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A8C979-624C-4265-88D5-1E8D31C081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44425-D3A3-49FF-B882-DDCAC7D37142}"/>
              </a:ext>
            </a:extLst>
          </p:cNvPr>
          <p:cNvSpPr>
            <a:spLocks noGrp="1"/>
          </p:cNvSpPr>
          <p:nvPr>
            <p:ph type="dt" sz="half" idx="10"/>
          </p:nvPr>
        </p:nvSpPr>
        <p:spPr/>
        <p:txBody>
          <a:bodyPr/>
          <a:lstStyle/>
          <a:p>
            <a:fld id="{4A7541DD-6DF7-924F-B88B-FA38A9670AC2}" type="datetime1">
              <a:rPr lang="en-US" smtClean="0"/>
              <a:t>8/8/22</a:t>
            </a:fld>
            <a:endParaRPr lang="en-US"/>
          </a:p>
        </p:txBody>
      </p:sp>
      <p:sp>
        <p:nvSpPr>
          <p:cNvPr id="8" name="Footer Placeholder 7">
            <a:extLst>
              <a:ext uri="{FF2B5EF4-FFF2-40B4-BE49-F238E27FC236}">
                <a16:creationId xmlns:a16="http://schemas.microsoft.com/office/drawing/2014/main" id="{AF0F221D-9D0C-47F9-B843-48AFB09A59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DF6477-9869-442D-9232-B68CFFCEF53E}"/>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4155266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ED59E-0565-4233-B7A5-9040B46D223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054169-97A4-44B9-87B7-5F56F0F46528}"/>
              </a:ext>
            </a:extLst>
          </p:cNvPr>
          <p:cNvSpPr>
            <a:spLocks noGrp="1"/>
          </p:cNvSpPr>
          <p:nvPr>
            <p:ph type="dt" sz="half" idx="10"/>
          </p:nvPr>
        </p:nvSpPr>
        <p:spPr/>
        <p:txBody>
          <a:bodyPr/>
          <a:lstStyle/>
          <a:p>
            <a:fld id="{48E0EAA5-1E63-A449-B485-86DD5C18D5D3}" type="datetime1">
              <a:rPr lang="en-US" smtClean="0"/>
              <a:t>8/8/22</a:t>
            </a:fld>
            <a:endParaRPr lang="en-US"/>
          </a:p>
        </p:txBody>
      </p:sp>
      <p:sp>
        <p:nvSpPr>
          <p:cNvPr id="4" name="Footer Placeholder 3">
            <a:extLst>
              <a:ext uri="{FF2B5EF4-FFF2-40B4-BE49-F238E27FC236}">
                <a16:creationId xmlns:a16="http://schemas.microsoft.com/office/drawing/2014/main" id="{5F226B57-3F5D-4AD4-AC28-62E4295F3E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1A320D-CAE1-4510-8A8B-C2041B7396A7}"/>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281159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FFEAE7-8B31-4E1F-B070-BF0479A7FB19}"/>
              </a:ext>
            </a:extLst>
          </p:cNvPr>
          <p:cNvSpPr>
            <a:spLocks noGrp="1"/>
          </p:cNvSpPr>
          <p:nvPr>
            <p:ph type="dt" sz="half" idx="10"/>
          </p:nvPr>
        </p:nvSpPr>
        <p:spPr/>
        <p:txBody>
          <a:bodyPr/>
          <a:lstStyle/>
          <a:p>
            <a:fld id="{8B04D2A3-343C-AA49-863D-EEBC33E01F4B}" type="datetime1">
              <a:rPr lang="en-US" smtClean="0"/>
              <a:t>8/8/22</a:t>
            </a:fld>
            <a:endParaRPr lang="en-US"/>
          </a:p>
        </p:txBody>
      </p:sp>
      <p:sp>
        <p:nvSpPr>
          <p:cNvPr id="3" name="Footer Placeholder 2">
            <a:extLst>
              <a:ext uri="{FF2B5EF4-FFF2-40B4-BE49-F238E27FC236}">
                <a16:creationId xmlns:a16="http://schemas.microsoft.com/office/drawing/2014/main" id="{86071F9A-141E-4AEF-A8ED-F29F17414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05CA80-F4E1-4900-9179-356953EA38A0}"/>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406635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2C250-53BD-49B5-A563-3F1A8CE19A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BCF157-9FC5-4B5E-B228-9A9EB51365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A98C58-82FE-4D60-88FA-3B5304DFE0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EA08FB-6018-4EC9-A81D-A1EFC0E0511B}"/>
              </a:ext>
            </a:extLst>
          </p:cNvPr>
          <p:cNvSpPr>
            <a:spLocks noGrp="1"/>
          </p:cNvSpPr>
          <p:nvPr>
            <p:ph type="dt" sz="half" idx="10"/>
          </p:nvPr>
        </p:nvSpPr>
        <p:spPr/>
        <p:txBody>
          <a:bodyPr/>
          <a:lstStyle/>
          <a:p>
            <a:fld id="{6FAC54C9-ECCB-494E-B20A-10F9BE569C2E}" type="datetime1">
              <a:rPr lang="en-US" smtClean="0"/>
              <a:t>8/8/22</a:t>
            </a:fld>
            <a:endParaRPr lang="en-US"/>
          </a:p>
        </p:txBody>
      </p:sp>
      <p:sp>
        <p:nvSpPr>
          <p:cNvPr id="6" name="Footer Placeholder 5">
            <a:extLst>
              <a:ext uri="{FF2B5EF4-FFF2-40B4-BE49-F238E27FC236}">
                <a16:creationId xmlns:a16="http://schemas.microsoft.com/office/drawing/2014/main" id="{1AF44F19-273D-40B9-91F8-85B79FA4C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B2CC15-281E-4705-BC49-0404A301C9C6}"/>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3690891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FAE6E-C65F-4107-B1D3-777E0AF82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736F34-CDFC-4047-A4C3-F7BB4EF80D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26BAB2-5DBF-42B7-8BFC-D8FA8FC48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B7D71B-47E8-41AE-9F04-0BBCA820B460}"/>
              </a:ext>
            </a:extLst>
          </p:cNvPr>
          <p:cNvSpPr>
            <a:spLocks noGrp="1"/>
          </p:cNvSpPr>
          <p:nvPr>
            <p:ph type="dt" sz="half" idx="10"/>
          </p:nvPr>
        </p:nvSpPr>
        <p:spPr/>
        <p:txBody>
          <a:bodyPr/>
          <a:lstStyle/>
          <a:p>
            <a:fld id="{722AF406-8F20-B44B-9B08-5422CB8DC207}" type="datetime1">
              <a:rPr lang="en-US" smtClean="0"/>
              <a:t>8/8/22</a:t>
            </a:fld>
            <a:endParaRPr lang="en-US"/>
          </a:p>
        </p:txBody>
      </p:sp>
      <p:sp>
        <p:nvSpPr>
          <p:cNvPr id="6" name="Footer Placeholder 5">
            <a:extLst>
              <a:ext uri="{FF2B5EF4-FFF2-40B4-BE49-F238E27FC236}">
                <a16:creationId xmlns:a16="http://schemas.microsoft.com/office/drawing/2014/main" id="{64462119-D511-4F95-80B1-59D94E8A4A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A2E47-0E79-4CEC-A892-FEAAE8E6E1DB}"/>
              </a:ext>
            </a:extLst>
          </p:cNvPr>
          <p:cNvSpPr>
            <a:spLocks noGrp="1"/>
          </p:cNvSpPr>
          <p:nvPr>
            <p:ph type="sldNum" sz="quarter" idx="12"/>
          </p:nvPr>
        </p:nvSpPr>
        <p:spPr/>
        <p:txBody>
          <a:bodyPr/>
          <a:lstStyle/>
          <a:p>
            <a:fld id="{C6BE4A66-B151-4A9B-A492-52C46DDB9F37}" type="slidenum">
              <a:rPr lang="en-US" smtClean="0"/>
              <a:t>‹#›</a:t>
            </a:fld>
            <a:endParaRPr lang="en-US"/>
          </a:p>
        </p:txBody>
      </p:sp>
    </p:spTree>
    <p:extLst>
      <p:ext uri="{BB962C8B-B14F-4D97-AF65-F5344CB8AC3E}">
        <p14:creationId xmlns:p14="http://schemas.microsoft.com/office/powerpoint/2010/main" val="332065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08A943-36F9-4AA3-980A-C2F671534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DF6C0-3D8C-4E07-A16D-C213324577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30F12-C8A9-4CA4-9B6D-D4C0AD79BF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39F55-326A-A84C-8F64-DC32C01FD9EE}" type="datetime1">
              <a:rPr lang="en-US" smtClean="0"/>
              <a:t>8/8/22</a:t>
            </a:fld>
            <a:endParaRPr lang="en-US"/>
          </a:p>
        </p:txBody>
      </p:sp>
      <p:sp>
        <p:nvSpPr>
          <p:cNvPr id="5" name="Footer Placeholder 4">
            <a:extLst>
              <a:ext uri="{FF2B5EF4-FFF2-40B4-BE49-F238E27FC236}">
                <a16:creationId xmlns:a16="http://schemas.microsoft.com/office/drawing/2014/main" id="{D3EB90FD-F132-4A1B-B215-BFF0B915C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4ABC89-BBC4-49EE-8B2E-D892BCCF58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E4A66-B151-4A9B-A492-52C46DDB9F37}" type="slidenum">
              <a:rPr lang="en-US" smtClean="0"/>
              <a:t>‹#›</a:t>
            </a:fld>
            <a:endParaRPr lang="en-US"/>
          </a:p>
        </p:txBody>
      </p:sp>
    </p:spTree>
    <p:extLst>
      <p:ext uri="{BB962C8B-B14F-4D97-AF65-F5344CB8AC3E}">
        <p14:creationId xmlns:p14="http://schemas.microsoft.com/office/powerpoint/2010/main" val="929867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3F9B-BCEC-4C48-8A44-9CBE2D25A41D}"/>
              </a:ext>
            </a:extLst>
          </p:cNvPr>
          <p:cNvSpPr>
            <a:spLocks noGrp="1"/>
          </p:cNvSpPr>
          <p:nvPr>
            <p:ph type="ctrTitle"/>
          </p:nvPr>
        </p:nvSpPr>
        <p:spPr/>
        <p:txBody>
          <a:bodyPr>
            <a:normAutofit/>
          </a:bodyPr>
          <a:lstStyle/>
          <a:p>
            <a:r>
              <a:rPr lang="en-US" b="1" dirty="0">
                <a:solidFill>
                  <a:srgbClr val="FF0000"/>
                </a:solidFill>
              </a:rPr>
              <a:t>Topic 07: </a:t>
            </a:r>
            <a:br>
              <a:rPr lang="en-US" b="1" dirty="0">
                <a:solidFill>
                  <a:srgbClr val="FF0000"/>
                </a:solidFill>
              </a:rPr>
            </a:br>
            <a:r>
              <a:rPr lang="en-US" b="1" dirty="0">
                <a:solidFill>
                  <a:srgbClr val="FF0000"/>
                </a:solidFill>
              </a:rPr>
              <a:t>Data Accessibility</a:t>
            </a:r>
          </a:p>
        </p:txBody>
      </p:sp>
      <p:sp>
        <p:nvSpPr>
          <p:cNvPr id="3" name="Subtitle 2">
            <a:extLst>
              <a:ext uri="{FF2B5EF4-FFF2-40B4-BE49-F238E27FC236}">
                <a16:creationId xmlns:a16="http://schemas.microsoft.com/office/drawing/2014/main" id="{04BF61A8-2EAE-4EF2-B15B-5063633AF7AE}"/>
              </a:ext>
            </a:extLst>
          </p:cNvPr>
          <p:cNvSpPr>
            <a:spLocks noGrp="1"/>
          </p:cNvSpPr>
          <p:nvPr>
            <p:ph type="subTitle" idx="1"/>
          </p:nvPr>
        </p:nvSpPr>
        <p:spPr/>
        <p:txBody>
          <a:bodyPr>
            <a:normAutofit/>
          </a:bodyPr>
          <a:lstStyle/>
          <a:p>
            <a:endParaRPr lang="en-US" sz="3600" dirty="0"/>
          </a:p>
          <a:p>
            <a:r>
              <a:rPr lang="en-TH" sz="3600" dirty="0">
                <a:solidFill>
                  <a:srgbClr val="0070C0"/>
                </a:solidFill>
              </a:rPr>
              <a:t>BDM3302: Data Management</a:t>
            </a:r>
            <a:endParaRPr lang="en-US" sz="3600" dirty="0"/>
          </a:p>
        </p:txBody>
      </p:sp>
    </p:spTree>
    <p:extLst>
      <p:ext uri="{BB962C8B-B14F-4D97-AF65-F5344CB8AC3E}">
        <p14:creationId xmlns:p14="http://schemas.microsoft.com/office/powerpoint/2010/main" val="153989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p:txBody>
          <a:bodyPr>
            <a:normAutofit/>
          </a:bodyPr>
          <a:lstStyle/>
          <a:p>
            <a:r>
              <a:rPr lang="en-US" dirty="0"/>
              <a:t>Second, create Data Setup to </a:t>
            </a:r>
            <a:r>
              <a:rPr lang="en-US" b="1" dirty="0"/>
              <a:t>“</a:t>
            </a:r>
            <a:r>
              <a:rPr lang="en-US" b="1" dirty="0" err="1"/>
              <a:t>FoodSale</a:t>
            </a:r>
            <a:r>
              <a:rPr lang="en-US" b="1" dirty="0"/>
              <a:t>”</a:t>
            </a:r>
            <a:r>
              <a:rPr lang="en-US" dirty="0"/>
              <a:t> and Process/Table Name to </a:t>
            </a:r>
            <a:r>
              <a:rPr lang="en-US" b="1" dirty="0"/>
              <a:t>“</a:t>
            </a:r>
            <a:r>
              <a:rPr lang="en-US" b="1" dirty="0" err="1"/>
              <a:t>FoodOrder</a:t>
            </a:r>
            <a:r>
              <a:rPr lang="en-US" b="1" dirty="0"/>
              <a:t>”</a:t>
            </a:r>
            <a:r>
              <a:rPr lang="en-US" dirty="0"/>
              <a:t>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9</a:t>
            </a:fld>
            <a:endParaRPr lang="en-US"/>
          </a:p>
        </p:txBody>
      </p:sp>
      <p:pic>
        <p:nvPicPr>
          <p:cNvPr id="6" name="Picture 5">
            <a:extLst>
              <a:ext uri="{FF2B5EF4-FFF2-40B4-BE49-F238E27FC236}">
                <a16:creationId xmlns:a16="http://schemas.microsoft.com/office/drawing/2014/main" id="{77B361C2-AC71-CA51-00B7-EF780C73C97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2494" y="2934270"/>
            <a:ext cx="4138850" cy="2879602"/>
          </a:xfrm>
          <a:prstGeom prst="rect">
            <a:avLst/>
          </a:prstGeom>
        </p:spPr>
      </p:pic>
      <p:sp>
        <p:nvSpPr>
          <p:cNvPr id="7" name="Donut 6">
            <a:extLst>
              <a:ext uri="{FF2B5EF4-FFF2-40B4-BE49-F238E27FC236}">
                <a16:creationId xmlns:a16="http://schemas.microsoft.com/office/drawing/2014/main" id="{5CEA38D3-E9D2-243A-B78F-0CB0CEEA27BA}"/>
              </a:ext>
            </a:extLst>
          </p:cNvPr>
          <p:cNvSpPr/>
          <p:nvPr/>
        </p:nvSpPr>
        <p:spPr>
          <a:xfrm>
            <a:off x="1910348" y="2907916"/>
            <a:ext cx="1160397" cy="548376"/>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pic>
        <p:nvPicPr>
          <p:cNvPr id="10" name="Picture 9">
            <a:extLst>
              <a:ext uri="{FF2B5EF4-FFF2-40B4-BE49-F238E27FC236}">
                <a16:creationId xmlns:a16="http://schemas.microsoft.com/office/drawing/2014/main" id="{5A945591-731F-8F40-A26B-A377E3D5AB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79163" y="2549514"/>
            <a:ext cx="4811671" cy="3716799"/>
          </a:xfrm>
          <a:prstGeom prst="rect">
            <a:avLst/>
          </a:prstGeom>
        </p:spPr>
      </p:pic>
      <p:sp>
        <p:nvSpPr>
          <p:cNvPr id="11" name="Donut 10">
            <a:extLst>
              <a:ext uri="{FF2B5EF4-FFF2-40B4-BE49-F238E27FC236}">
                <a16:creationId xmlns:a16="http://schemas.microsoft.com/office/drawing/2014/main" id="{992C527D-1B79-F364-52B7-9CACD0DE1036}"/>
              </a:ext>
            </a:extLst>
          </p:cNvPr>
          <p:cNvSpPr/>
          <p:nvPr/>
        </p:nvSpPr>
        <p:spPr>
          <a:xfrm>
            <a:off x="5821679" y="4267662"/>
            <a:ext cx="1084087" cy="548376"/>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5" name="Donut 4">
            <a:extLst>
              <a:ext uri="{FF2B5EF4-FFF2-40B4-BE49-F238E27FC236}">
                <a16:creationId xmlns:a16="http://schemas.microsoft.com/office/drawing/2014/main" id="{BDDA8A80-A4E1-CEB2-C1C3-E48301536F59}"/>
              </a:ext>
            </a:extLst>
          </p:cNvPr>
          <p:cNvSpPr/>
          <p:nvPr/>
        </p:nvSpPr>
        <p:spPr>
          <a:xfrm>
            <a:off x="5842637" y="3254904"/>
            <a:ext cx="944880" cy="548376"/>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2" name="Donut 11">
            <a:extLst>
              <a:ext uri="{FF2B5EF4-FFF2-40B4-BE49-F238E27FC236}">
                <a16:creationId xmlns:a16="http://schemas.microsoft.com/office/drawing/2014/main" id="{0E63119B-61D7-CE31-1C6E-86A777AF4D7A}"/>
              </a:ext>
            </a:extLst>
          </p:cNvPr>
          <p:cNvSpPr/>
          <p:nvPr/>
        </p:nvSpPr>
        <p:spPr>
          <a:xfrm>
            <a:off x="5663821" y="4895700"/>
            <a:ext cx="2005709" cy="727859"/>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3" name="Down Arrow 12">
            <a:extLst>
              <a:ext uri="{FF2B5EF4-FFF2-40B4-BE49-F238E27FC236}">
                <a16:creationId xmlns:a16="http://schemas.microsoft.com/office/drawing/2014/main" id="{56DE04F7-5DD7-7CCB-0D24-097CA8042CDD}"/>
              </a:ext>
            </a:extLst>
          </p:cNvPr>
          <p:cNvSpPr/>
          <p:nvPr/>
        </p:nvSpPr>
        <p:spPr>
          <a:xfrm rot="20714108">
            <a:off x="6293359" y="4688628"/>
            <a:ext cx="370711" cy="403448"/>
          </a:xfrm>
          <a:prstGeom prst="downArrow">
            <a:avLst>
              <a:gd name="adj1" fmla="val 22108"/>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5" name="Donut 14">
            <a:extLst>
              <a:ext uri="{FF2B5EF4-FFF2-40B4-BE49-F238E27FC236}">
                <a16:creationId xmlns:a16="http://schemas.microsoft.com/office/drawing/2014/main" id="{B184D1D3-41D6-A348-9E48-089AEE7AAC36}"/>
              </a:ext>
            </a:extLst>
          </p:cNvPr>
          <p:cNvSpPr/>
          <p:nvPr/>
        </p:nvSpPr>
        <p:spPr>
          <a:xfrm>
            <a:off x="9380958" y="5749290"/>
            <a:ext cx="990490" cy="517024"/>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4" name="Down Arrow 13">
            <a:extLst>
              <a:ext uri="{FF2B5EF4-FFF2-40B4-BE49-F238E27FC236}">
                <a16:creationId xmlns:a16="http://schemas.microsoft.com/office/drawing/2014/main" id="{65ECFD1C-6820-4CE0-D8AC-F94F01E3DA05}"/>
              </a:ext>
            </a:extLst>
          </p:cNvPr>
          <p:cNvSpPr/>
          <p:nvPr/>
        </p:nvSpPr>
        <p:spPr>
          <a:xfrm rot="17194509">
            <a:off x="8385335" y="4574688"/>
            <a:ext cx="348676" cy="2071545"/>
          </a:xfrm>
          <a:prstGeom prst="downArrow">
            <a:avLst>
              <a:gd name="adj1" fmla="val 24075"/>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8" name="Down Arrow 7">
            <a:extLst>
              <a:ext uri="{FF2B5EF4-FFF2-40B4-BE49-F238E27FC236}">
                <a16:creationId xmlns:a16="http://schemas.microsoft.com/office/drawing/2014/main" id="{09964949-38E6-522F-9BBC-B6FCDF0B783E}"/>
              </a:ext>
            </a:extLst>
          </p:cNvPr>
          <p:cNvSpPr/>
          <p:nvPr/>
        </p:nvSpPr>
        <p:spPr>
          <a:xfrm rot="16506113">
            <a:off x="4269402" y="1894751"/>
            <a:ext cx="335348" cy="2961863"/>
          </a:xfrm>
          <a:prstGeom prst="downArrow">
            <a:avLst>
              <a:gd name="adj1" fmla="val 24075"/>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9" name="Down Arrow 8">
            <a:extLst>
              <a:ext uri="{FF2B5EF4-FFF2-40B4-BE49-F238E27FC236}">
                <a16:creationId xmlns:a16="http://schemas.microsoft.com/office/drawing/2014/main" id="{3F06EC65-CA4B-1B2E-F80D-B396A7A1EAA3}"/>
              </a:ext>
            </a:extLst>
          </p:cNvPr>
          <p:cNvSpPr/>
          <p:nvPr/>
        </p:nvSpPr>
        <p:spPr>
          <a:xfrm rot="21377880">
            <a:off x="6101919" y="3685655"/>
            <a:ext cx="370711" cy="672057"/>
          </a:xfrm>
          <a:prstGeom prst="downArrow">
            <a:avLst>
              <a:gd name="adj1" fmla="val 22108"/>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676463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p:txBody>
          <a:bodyPr>
            <a:normAutofit/>
          </a:bodyPr>
          <a:lstStyle/>
          <a:p>
            <a:r>
              <a:rPr lang="en-US" dirty="0"/>
              <a:t>Third, click convert button to provide database table</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10</a:t>
            </a:fld>
            <a:endParaRPr lang="en-US"/>
          </a:p>
        </p:txBody>
      </p:sp>
      <p:pic>
        <p:nvPicPr>
          <p:cNvPr id="17" name="Picture 16">
            <a:extLst>
              <a:ext uri="{FF2B5EF4-FFF2-40B4-BE49-F238E27FC236}">
                <a16:creationId xmlns:a16="http://schemas.microsoft.com/office/drawing/2014/main" id="{C6716BE0-9987-50B1-9267-12FBC16EBE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905" y="2360325"/>
            <a:ext cx="5414299" cy="4132550"/>
          </a:xfrm>
          <a:prstGeom prst="rect">
            <a:avLst/>
          </a:prstGeom>
        </p:spPr>
      </p:pic>
      <p:sp>
        <p:nvSpPr>
          <p:cNvPr id="7" name="Donut 6">
            <a:extLst>
              <a:ext uri="{FF2B5EF4-FFF2-40B4-BE49-F238E27FC236}">
                <a16:creationId xmlns:a16="http://schemas.microsoft.com/office/drawing/2014/main" id="{5CEA38D3-E9D2-243A-B78F-0CB0CEEA27BA}"/>
              </a:ext>
            </a:extLst>
          </p:cNvPr>
          <p:cNvSpPr/>
          <p:nvPr/>
        </p:nvSpPr>
        <p:spPr>
          <a:xfrm>
            <a:off x="2156345" y="3006375"/>
            <a:ext cx="1160397" cy="476476"/>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8" name="Down Arrow 7">
            <a:extLst>
              <a:ext uri="{FF2B5EF4-FFF2-40B4-BE49-F238E27FC236}">
                <a16:creationId xmlns:a16="http://schemas.microsoft.com/office/drawing/2014/main" id="{09964949-38E6-522F-9BBC-B6FCDF0B783E}"/>
              </a:ext>
            </a:extLst>
          </p:cNvPr>
          <p:cNvSpPr/>
          <p:nvPr/>
        </p:nvSpPr>
        <p:spPr>
          <a:xfrm rot="17659460">
            <a:off x="3250470" y="3076118"/>
            <a:ext cx="584160" cy="924273"/>
          </a:xfrm>
          <a:prstGeom prst="downArrow">
            <a:avLst>
              <a:gd name="adj1" fmla="val 24075"/>
              <a:gd name="adj2" fmla="val 5515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3720092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p:txBody>
          <a:bodyPr>
            <a:normAutofit/>
          </a:bodyPr>
          <a:lstStyle/>
          <a:p>
            <a:r>
              <a:rPr lang="en-US" dirty="0"/>
              <a:t>Food Order Table List and Relationship (In DBM Tool)</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11</a:t>
            </a:fld>
            <a:endParaRPr lang="en-US"/>
          </a:p>
        </p:txBody>
      </p:sp>
      <p:sp>
        <p:nvSpPr>
          <p:cNvPr id="19" name="TextBox 18">
            <a:extLst>
              <a:ext uri="{FF2B5EF4-FFF2-40B4-BE49-F238E27FC236}">
                <a16:creationId xmlns:a16="http://schemas.microsoft.com/office/drawing/2014/main" id="{3C6669DA-B714-F065-24EA-1DDB315DD065}"/>
              </a:ext>
            </a:extLst>
          </p:cNvPr>
          <p:cNvSpPr txBox="1"/>
          <p:nvPr/>
        </p:nvSpPr>
        <p:spPr>
          <a:xfrm>
            <a:off x="7480449" y="2311876"/>
            <a:ext cx="3920490" cy="2062103"/>
          </a:xfrm>
          <a:prstGeom prst="rect">
            <a:avLst/>
          </a:prstGeom>
          <a:noFill/>
        </p:spPr>
        <p:txBody>
          <a:bodyPr wrap="square" rtlCol="0">
            <a:spAutoFit/>
          </a:bodyPr>
          <a:lstStyle/>
          <a:p>
            <a:r>
              <a:rPr lang="en-TH" sz="3200" b="1" i="1" dirty="0">
                <a:solidFill>
                  <a:srgbClr val="FF0000"/>
                </a:solidFill>
              </a:rPr>
              <a:t>How the currently JSON Food Order is different from the previous one?</a:t>
            </a:r>
          </a:p>
        </p:txBody>
      </p:sp>
      <p:pic>
        <p:nvPicPr>
          <p:cNvPr id="6" name="Picture 5">
            <a:extLst>
              <a:ext uri="{FF2B5EF4-FFF2-40B4-BE49-F238E27FC236}">
                <a16:creationId xmlns:a16="http://schemas.microsoft.com/office/drawing/2014/main" id="{B3811021-7AD6-39D0-CA47-BDE68ACC65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785" y="2285947"/>
            <a:ext cx="2268194" cy="1894845"/>
          </a:xfrm>
          <a:prstGeom prst="rect">
            <a:avLst/>
          </a:prstGeom>
        </p:spPr>
      </p:pic>
      <p:pic>
        <p:nvPicPr>
          <p:cNvPr id="10" name="Picture 9">
            <a:extLst>
              <a:ext uri="{FF2B5EF4-FFF2-40B4-BE49-F238E27FC236}">
                <a16:creationId xmlns:a16="http://schemas.microsoft.com/office/drawing/2014/main" id="{71BA1AE9-E881-36DE-68D1-004E883BAA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4208" y="4812664"/>
            <a:ext cx="2268194" cy="1836134"/>
          </a:xfrm>
          <a:prstGeom prst="rect">
            <a:avLst/>
          </a:prstGeom>
        </p:spPr>
      </p:pic>
      <p:pic>
        <p:nvPicPr>
          <p:cNvPr id="12" name="Picture 11">
            <a:extLst>
              <a:ext uri="{FF2B5EF4-FFF2-40B4-BE49-F238E27FC236}">
                <a16:creationId xmlns:a16="http://schemas.microsoft.com/office/drawing/2014/main" id="{E1F5CD2F-2F91-9B6E-7B42-D220606514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131" y="4787120"/>
            <a:ext cx="2412569" cy="1887223"/>
          </a:xfrm>
          <a:prstGeom prst="rect">
            <a:avLst/>
          </a:prstGeom>
        </p:spPr>
      </p:pic>
      <p:pic>
        <p:nvPicPr>
          <p:cNvPr id="14" name="Picture 13">
            <a:extLst>
              <a:ext uri="{FF2B5EF4-FFF2-40B4-BE49-F238E27FC236}">
                <a16:creationId xmlns:a16="http://schemas.microsoft.com/office/drawing/2014/main" id="{5E39D773-93EE-B4C4-89E7-24383E0885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6057" y="4757437"/>
            <a:ext cx="2307233" cy="1916906"/>
          </a:xfrm>
          <a:prstGeom prst="rect">
            <a:avLst/>
          </a:prstGeom>
        </p:spPr>
      </p:pic>
      <p:pic>
        <p:nvPicPr>
          <p:cNvPr id="16" name="Picture 15">
            <a:extLst>
              <a:ext uri="{FF2B5EF4-FFF2-40B4-BE49-F238E27FC236}">
                <a16:creationId xmlns:a16="http://schemas.microsoft.com/office/drawing/2014/main" id="{C39AF401-312E-7458-D780-450B9E1AA0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74820" y="2285947"/>
            <a:ext cx="2412569" cy="1756059"/>
          </a:xfrm>
          <a:prstGeom prst="rect">
            <a:avLst/>
          </a:prstGeom>
        </p:spPr>
      </p:pic>
      <p:cxnSp>
        <p:nvCxnSpPr>
          <p:cNvPr id="20" name="Straight Connector 19">
            <a:extLst>
              <a:ext uri="{FF2B5EF4-FFF2-40B4-BE49-F238E27FC236}">
                <a16:creationId xmlns:a16="http://schemas.microsoft.com/office/drawing/2014/main" id="{F194486F-DF13-13AE-C496-3165B1A886B2}"/>
              </a:ext>
            </a:extLst>
          </p:cNvPr>
          <p:cNvCxnSpPr>
            <a:cxnSpLocks/>
            <a:stCxn id="10" idx="0"/>
          </p:cNvCxnSpPr>
          <p:nvPr/>
        </p:nvCxnSpPr>
        <p:spPr>
          <a:xfrm flipV="1">
            <a:off x="2188305" y="4115303"/>
            <a:ext cx="9930" cy="697361"/>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2" name="Straight Connector 21">
            <a:extLst>
              <a:ext uri="{FF2B5EF4-FFF2-40B4-BE49-F238E27FC236}">
                <a16:creationId xmlns:a16="http://schemas.microsoft.com/office/drawing/2014/main" id="{845F0756-4A6C-D24B-B5BE-19F52D962C73}"/>
              </a:ext>
            </a:extLst>
          </p:cNvPr>
          <p:cNvCxnSpPr>
            <a:cxnSpLocks/>
          </p:cNvCxnSpPr>
          <p:nvPr/>
        </p:nvCxnSpPr>
        <p:spPr>
          <a:xfrm>
            <a:off x="3292979" y="3341873"/>
            <a:ext cx="981841"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8" name="Straight Connector 27">
            <a:extLst>
              <a:ext uri="{FF2B5EF4-FFF2-40B4-BE49-F238E27FC236}">
                <a16:creationId xmlns:a16="http://schemas.microsoft.com/office/drawing/2014/main" id="{7312AA09-B4FD-53DC-B376-D9EF444EDDCE}"/>
              </a:ext>
            </a:extLst>
          </p:cNvPr>
          <p:cNvCxnSpPr>
            <a:cxnSpLocks/>
          </p:cNvCxnSpPr>
          <p:nvPr/>
        </p:nvCxnSpPr>
        <p:spPr>
          <a:xfrm>
            <a:off x="6623290" y="5853050"/>
            <a:ext cx="981841"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29" name="Straight Connector 28">
            <a:extLst>
              <a:ext uri="{FF2B5EF4-FFF2-40B4-BE49-F238E27FC236}">
                <a16:creationId xmlns:a16="http://schemas.microsoft.com/office/drawing/2014/main" id="{AA233ED3-FF2E-53BD-7884-3AC4D99EF55A}"/>
              </a:ext>
            </a:extLst>
          </p:cNvPr>
          <p:cNvCxnSpPr>
            <a:cxnSpLocks/>
            <a:stCxn id="14" idx="0"/>
          </p:cNvCxnSpPr>
          <p:nvPr/>
        </p:nvCxnSpPr>
        <p:spPr>
          <a:xfrm flipV="1">
            <a:off x="5469674" y="3974537"/>
            <a:ext cx="11430" cy="78290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4" name="Straight Connector 33">
            <a:extLst>
              <a:ext uri="{FF2B5EF4-FFF2-40B4-BE49-F238E27FC236}">
                <a16:creationId xmlns:a16="http://schemas.microsoft.com/office/drawing/2014/main" id="{5E33381D-0A5C-F23C-092B-A5BEAF50CC9E}"/>
              </a:ext>
            </a:extLst>
          </p:cNvPr>
          <p:cNvCxnSpPr>
            <a:cxnSpLocks/>
          </p:cNvCxnSpPr>
          <p:nvPr/>
        </p:nvCxnSpPr>
        <p:spPr>
          <a:xfrm>
            <a:off x="2082531" y="4733349"/>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6" name="Straight Connector 35">
            <a:extLst>
              <a:ext uri="{FF2B5EF4-FFF2-40B4-BE49-F238E27FC236}">
                <a16:creationId xmlns:a16="http://schemas.microsoft.com/office/drawing/2014/main" id="{01660C13-6C87-9250-7378-1BB27424616E}"/>
              </a:ext>
            </a:extLst>
          </p:cNvPr>
          <p:cNvCxnSpPr>
            <a:cxnSpLocks/>
          </p:cNvCxnSpPr>
          <p:nvPr/>
        </p:nvCxnSpPr>
        <p:spPr>
          <a:xfrm>
            <a:off x="2082531" y="4180792"/>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7" name="Straight Connector 36">
            <a:extLst>
              <a:ext uri="{FF2B5EF4-FFF2-40B4-BE49-F238E27FC236}">
                <a16:creationId xmlns:a16="http://schemas.microsoft.com/office/drawing/2014/main" id="{A10FBB93-554A-253E-AC4B-49CF60798DF0}"/>
              </a:ext>
            </a:extLst>
          </p:cNvPr>
          <p:cNvCxnSpPr>
            <a:cxnSpLocks/>
          </p:cNvCxnSpPr>
          <p:nvPr/>
        </p:nvCxnSpPr>
        <p:spPr>
          <a:xfrm>
            <a:off x="2082531" y="4256164"/>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8" name="Straight Connector 37">
            <a:extLst>
              <a:ext uri="{FF2B5EF4-FFF2-40B4-BE49-F238E27FC236}">
                <a16:creationId xmlns:a16="http://schemas.microsoft.com/office/drawing/2014/main" id="{CEB7F530-FDBE-FEB9-A427-1A001E5FF482}"/>
              </a:ext>
            </a:extLst>
          </p:cNvPr>
          <p:cNvCxnSpPr>
            <a:cxnSpLocks/>
          </p:cNvCxnSpPr>
          <p:nvPr/>
        </p:nvCxnSpPr>
        <p:spPr>
          <a:xfrm>
            <a:off x="2078585" y="4641493"/>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39" name="Straight Connector 38">
            <a:extLst>
              <a:ext uri="{FF2B5EF4-FFF2-40B4-BE49-F238E27FC236}">
                <a16:creationId xmlns:a16="http://schemas.microsoft.com/office/drawing/2014/main" id="{A95B20FA-0A11-D551-DBAC-13304F3718E4}"/>
              </a:ext>
            </a:extLst>
          </p:cNvPr>
          <p:cNvCxnSpPr>
            <a:cxnSpLocks/>
          </p:cNvCxnSpPr>
          <p:nvPr/>
        </p:nvCxnSpPr>
        <p:spPr>
          <a:xfrm flipV="1">
            <a:off x="3372703" y="3210509"/>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grpSp>
        <p:nvGrpSpPr>
          <p:cNvPr id="47" name="Group 46">
            <a:extLst>
              <a:ext uri="{FF2B5EF4-FFF2-40B4-BE49-F238E27FC236}">
                <a16:creationId xmlns:a16="http://schemas.microsoft.com/office/drawing/2014/main" id="{50D5A26C-C12B-20FB-8A32-04681D00A5EA}"/>
              </a:ext>
            </a:extLst>
          </p:cNvPr>
          <p:cNvGrpSpPr/>
          <p:nvPr/>
        </p:nvGrpSpPr>
        <p:grpSpPr>
          <a:xfrm rot="21443048">
            <a:off x="4101957" y="3175863"/>
            <a:ext cx="191221" cy="341536"/>
            <a:chOff x="3795329" y="4070451"/>
            <a:chExt cx="191221" cy="341536"/>
          </a:xfrm>
        </p:grpSpPr>
        <p:cxnSp>
          <p:nvCxnSpPr>
            <p:cNvPr id="41" name="Straight Connector 40">
              <a:extLst>
                <a:ext uri="{FF2B5EF4-FFF2-40B4-BE49-F238E27FC236}">
                  <a16:creationId xmlns:a16="http://schemas.microsoft.com/office/drawing/2014/main" id="{014CB7BE-9C52-882D-8518-EACAFBA92A92}"/>
                </a:ext>
              </a:extLst>
            </p:cNvPr>
            <p:cNvCxnSpPr>
              <a:cxnSpLocks/>
            </p:cNvCxnSpPr>
            <p:nvPr/>
          </p:nvCxnSpPr>
          <p:spPr>
            <a:xfrm flipH="1" flipV="1">
              <a:off x="3795329" y="4208909"/>
              <a:ext cx="182311" cy="203078"/>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43" name="Straight Connector 42">
              <a:extLst>
                <a:ext uri="{FF2B5EF4-FFF2-40B4-BE49-F238E27FC236}">
                  <a16:creationId xmlns:a16="http://schemas.microsoft.com/office/drawing/2014/main" id="{478FCAB3-8A14-51FF-739A-50A45B265403}"/>
                </a:ext>
              </a:extLst>
            </p:cNvPr>
            <p:cNvCxnSpPr>
              <a:cxnSpLocks/>
            </p:cNvCxnSpPr>
            <p:nvPr/>
          </p:nvCxnSpPr>
          <p:spPr>
            <a:xfrm flipH="1">
              <a:off x="3804546" y="4070451"/>
              <a:ext cx="182004" cy="159663"/>
            </a:xfrm>
            <a:prstGeom prst="line">
              <a:avLst/>
            </a:prstGeom>
            <a:ln w="57150"/>
          </p:spPr>
          <p:style>
            <a:lnRef idx="1">
              <a:schemeClr val="accent4"/>
            </a:lnRef>
            <a:fillRef idx="0">
              <a:schemeClr val="accent4"/>
            </a:fillRef>
            <a:effectRef idx="0">
              <a:schemeClr val="accent4"/>
            </a:effectRef>
            <a:fontRef idx="minor">
              <a:schemeClr val="tx1"/>
            </a:fontRef>
          </p:style>
        </p:cxnSp>
      </p:grpSp>
      <p:sp>
        <p:nvSpPr>
          <p:cNvPr id="48" name="Oval 47">
            <a:extLst>
              <a:ext uri="{FF2B5EF4-FFF2-40B4-BE49-F238E27FC236}">
                <a16:creationId xmlns:a16="http://schemas.microsoft.com/office/drawing/2014/main" id="{D551ED49-3E12-81B9-9822-B30348F7AAF3}"/>
              </a:ext>
            </a:extLst>
          </p:cNvPr>
          <p:cNvSpPr/>
          <p:nvPr/>
        </p:nvSpPr>
        <p:spPr>
          <a:xfrm>
            <a:off x="3898044" y="3223260"/>
            <a:ext cx="191392" cy="239336"/>
          </a:xfrm>
          <a:prstGeom prst="ellipse">
            <a:avLst/>
          </a:prstGeom>
          <a:noFill/>
          <a:ln w="5715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p>
        </p:txBody>
      </p:sp>
      <p:cxnSp>
        <p:nvCxnSpPr>
          <p:cNvPr id="49" name="Straight Connector 48">
            <a:extLst>
              <a:ext uri="{FF2B5EF4-FFF2-40B4-BE49-F238E27FC236}">
                <a16:creationId xmlns:a16="http://schemas.microsoft.com/office/drawing/2014/main" id="{46F610BA-DA14-AC8B-FB36-AF3A2D3EAE30}"/>
              </a:ext>
            </a:extLst>
          </p:cNvPr>
          <p:cNvCxnSpPr>
            <a:cxnSpLocks/>
          </p:cNvCxnSpPr>
          <p:nvPr/>
        </p:nvCxnSpPr>
        <p:spPr>
          <a:xfrm flipV="1">
            <a:off x="3467953" y="3211830"/>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50" name="Straight Connector 49">
            <a:extLst>
              <a:ext uri="{FF2B5EF4-FFF2-40B4-BE49-F238E27FC236}">
                <a16:creationId xmlns:a16="http://schemas.microsoft.com/office/drawing/2014/main" id="{655812C0-D242-E747-3B97-A4EFDDB88A30}"/>
              </a:ext>
            </a:extLst>
          </p:cNvPr>
          <p:cNvCxnSpPr>
            <a:cxnSpLocks/>
          </p:cNvCxnSpPr>
          <p:nvPr/>
        </p:nvCxnSpPr>
        <p:spPr>
          <a:xfrm>
            <a:off x="5351172" y="4596686"/>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grpSp>
        <p:nvGrpSpPr>
          <p:cNvPr id="51" name="Group 50">
            <a:extLst>
              <a:ext uri="{FF2B5EF4-FFF2-40B4-BE49-F238E27FC236}">
                <a16:creationId xmlns:a16="http://schemas.microsoft.com/office/drawing/2014/main" id="{1EF59A54-36D8-4806-25F0-C3151E813FD8}"/>
              </a:ext>
            </a:extLst>
          </p:cNvPr>
          <p:cNvGrpSpPr/>
          <p:nvPr/>
        </p:nvGrpSpPr>
        <p:grpSpPr>
          <a:xfrm rot="16008584">
            <a:off x="5391208" y="3905678"/>
            <a:ext cx="191221" cy="341536"/>
            <a:chOff x="3795329" y="4070451"/>
            <a:chExt cx="191221" cy="341536"/>
          </a:xfrm>
        </p:grpSpPr>
        <p:cxnSp>
          <p:nvCxnSpPr>
            <p:cNvPr id="52" name="Straight Connector 51">
              <a:extLst>
                <a:ext uri="{FF2B5EF4-FFF2-40B4-BE49-F238E27FC236}">
                  <a16:creationId xmlns:a16="http://schemas.microsoft.com/office/drawing/2014/main" id="{15A9F7A2-2D7F-A79B-7461-387EE1BD05E0}"/>
                </a:ext>
              </a:extLst>
            </p:cNvPr>
            <p:cNvCxnSpPr>
              <a:cxnSpLocks/>
            </p:cNvCxnSpPr>
            <p:nvPr/>
          </p:nvCxnSpPr>
          <p:spPr>
            <a:xfrm flipH="1" flipV="1">
              <a:off x="3795329" y="4208909"/>
              <a:ext cx="182311" cy="203078"/>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53" name="Straight Connector 52">
              <a:extLst>
                <a:ext uri="{FF2B5EF4-FFF2-40B4-BE49-F238E27FC236}">
                  <a16:creationId xmlns:a16="http://schemas.microsoft.com/office/drawing/2014/main" id="{86182867-D2F2-10B6-0AFB-A895AC89320D}"/>
                </a:ext>
              </a:extLst>
            </p:cNvPr>
            <p:cNvCxnSpPr>
              <a:cxnSpLocks/>
            </p:cNvCxnSpPr>
            <p:nvPr/>
          </p:nvCxnSpPr>
          <p:spPr>
            <a:xfrm flipH="1">
              <a:off x="3804546" y="4070451"/>
              <a:ext cx="182004" cy="159663"/>
            </a:xfrm>
            <a:prstGeom prst="line">
              <a:avLst/>
            </a:prstGeom>
            <a:ln w="57150"/>
          </p:spPr>
          <p:style>
            <a:lnRef idx="1">
              <a:schemeClr val="accent4"/>
            </a:lnRef>
            <a:fillRef idx="0">
              <a:schemeClr val="accent4"/>
            </a:fillRef>
            <a:effectRef idx="0">
              <a:schemeClr val="accent4"/>
            </a:effectRef>
            <a:fontRef idx="minor">
              <a:schemeClr val="tx1"/>
            </a:fontRef>
          </p:style>
        </p:cxnSp>
      </p:grpSp>
      <p:sp>
        <p:nvSpPr>
          <p:cNvPr id="59" name="Oval 58">
            <a:extLst>
              <a:ext uri="{FF2B5EF4-FFF2-40B4-BE49-F238E27FC236}">
                <a16:creationId xmlns:a16="http://schemas.microsoft.com/office/drawing/2014/main" id="{4687C153-6F6E-FCD7-3A7B-F5EFA7702082}"/>
              </a:ext>
            </a:extLst>
          </p:cNvPr>
          <p:cNvSpPr/>
          <p:nvPr/>
        </p:nvSpPr>
        <p:spPr>
          <a:xfrm rot="16200000">
            <a:off x="5382104" y="4117688"/>
            <a:ext cx="191392" cy="239336"/>
          </a:xfrm>
          <a:prstGeom prst="ellipse">
            <a:avLst/>
          </a:prstGeom>
          <a:noFill/>
          <a:ln w="57150">
            <a:solidFill>
              <a:srgbClr val="FFC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TH"/>
          </a:p>
        </p:txBody>
      </p:sp>
      <p:cxnSp>
        <p:nvCxnSpPr>
          <p:cNvPr id="60" name="Straight Connector 59">
            <a:extLst>
              <a:ext uri="{FF2B5EF4-FFF2-40B4-BE49-F238E27FC236}">
                <a16:creationId xmlns:a16="http://schemas.microsoft.com/office/drawing/2014/main" id="{F9BC770D-8432-2797-2B4E-D4DFF9C56E97}"/>
              </a:ext>
            </a:extLst>
          </p:cNvPr>
          <p:cNvCxnSpPr>
            <a:cxnSpLocks/>
          </p:cNvCxnSpPr>
          <p:nvPr/>
        </p:nvCxnSpPr>
        <p:spPr>
          <a:xfrm>
            <a:off x="5353969" y="4685810"/>
            <a:ext cx="231407" cy="0"/>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65" name="Straight Connector 64">
            <a:extLst>
              <a:ext uri="{FF2B5EF4-FFF2-40B4-BE49-F238E27FC236}">
                <a16:creationId xmlns:a16="http://schemas.microsoft.com/office/drawing/2014/main" id="{A7A57ACB-4E50-2CF8-6AFD-5708C41A5288}"/>
              </a:ext>
            </a:extLst>
          </p:cNvPr>
          <p:cNvCxnSpPr>
            <a:cxnSpLocks/>
          </p:cNvCxnSpPr>
          <p:nvPr/>
        </p:nvCxnSpPr>
        <p:spPr>
          <a:xfrm flipV="1">
            <a:off x="6725503" y="5725999"/>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66" name="Straight Connector 65">
            <a:extLst>
              <a:ext uri="{FF2B5EF4-FFF2-40B4-BE49-F238E27FC236}">
                <a16:creationId xmlns:a16="http://schemas.microsoft.com/office/drawing/2014/main" id="{CF9E7A9C-C6C9-B727-32F7-6045A06792F4}"/>
              </a:ext>
            </a:extLst>
          </p:cNvPr>
          <p:cNvCxnSpPr>
            <a:cxnSpLocks/>
          </p:cNvCxnSpPr>
          <p:nvPr/>
        </p:nvCxnSpPr>
        <p:spPr>
          <a:xfrm flipV="1">
            <a:off x="6820753" y="5727320"/>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A50CE50A-5A6A-9E47-CAB2-3C542A4334AE}"/>
              </a:ext>
            </a:extLst>
          </p:cNvPr>
          <p:cNvCxnSpPr>
            <a:cxnSpLocks/>
          </p:cNvCxnSpPr>
          <p:nvPr/>
        </p:nvCxnSpPr>
        <p:spPr>
          <a:xfrm flipV="1">
            <a:off x="7403683" y="5724678"/>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cxnSp>
        <p:nvCxnSpPr>
          <p:cNvPr id="68" name="Straight Connector 67">
            <a:extLst>
              <a:ext uri="{FF2B5EF4-FFF2-40B4-BE49-F238E27FC236}">
                <a16:creationId xmlns:a16="http://schemas.microsoft.com/office/drawing/2014/main" id="{9EE2C0F8-BB55-2792-3670-C82A813D1D8E}"/>
              </a:ext>
            </a:extLst>
          </p:cNvPr>
          <p:cNvCxnSpPr>
            <a:cxnSpLocks/>
          </p:cNvCxnSpPr>
          <p:nvPr/>
        </p:nvCxnSpPr>
        <p:spPr>
          <a:xfrm flipV="1">
            <a:off x="7498933" y="5725999"/>
            <a:ext cx="0" cy="252086"/>
          </a:xfrm>
          <a:prstGeom prst="line">
            <a:avLst/>
          </a:prstGeom>
          <a:ln w="57150"/>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603907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p:txBody>
          <a:bodyPr>
            <a:normAutofit/>
          </a:bodyPr>
          <a:lstStyle/>
          <a:p>
            <a:r>
              <a:rPr lang="en-US" dirty="0"/>
              <a:t>When we bring SQL converted and try to import this into </a:t>
            </a:r>
            <a:r>
              <a:rPr lang="en-US" dirty="0" err="1"/>
              <a:t>mySQL</a:t>
            </a:r>
            <a:r>
              <a:rPr lang="en-US" dirty="0"/>
              <a:t>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12</a:t>
            </a:fld>
            <a:endParaRPr lang="en-US"/>
          </a:p>
        </p:txBody>
      </p:sp>
      <p:pic>
        <p:nvPicPr>
          <p:cNvPr id="7" name="Picture 6">
            <a:extLst>
              <a:ext uri="{FF2B5EF4-FFF2-40B4-BE49-F238E27FC236}">
                <a16:creationId xmlns:a16="http://schemas.microsoft.com/office/drawing/2014/main" id="{0304D0E1-0190-32FC-26DA-04241CB041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89687" y="2686050"/>
            <a:ext cx="1891988" cy="2023110"/>
          </a:xfrm>
          <a:prstGeom prst="rect">
            <a:avLst/>
          </a:prstGeom>
        </p:spPr>
      </p:pic>
      <p:pic>
        <p:nvPicPr>
          <p:cNvPr id="9" name="Picture 8">
            <a:extLst>
              <a:ext uri="{FF2B5EF4-FFF2-40B4-BE49-F238E27FC236}">
                <a16:creationId xmlns:a16="http://schemas.microsoft.com/office/drawing/2014/main" id="{83D9312F-657B-56A6-24C2-C07570307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8192" y="2364293"/>
            <a:ext cx="4219528" cy="1345634"/>
          </a:xfrm>
          <a:prstGeom prst="rect">
            <a:avLst/>
          </a:prstGeom>
        </p:spPr>
      </p:pic>
      <p:pic>
        <p:nvPicPr>
          <p:cNvPr id="13" name="Picture 12">
            <a:extLst>
              <a:ext uri="{FF2B5EF4-FFF2-40B4-BE49-F238E27FC236}">
                <a16:creationId xmlns:a16="http://schemas.microsoft.com/office/drawing/2014/main" id="{74DCA45E-7830-73E8-D74B-094BFB0FB5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27357" y="3783678"/>
            <a:ext cx="4770120" cy="1359588"/>
          </a:xfrm>
          <a:prstGeom prst="rect">
            <a:avLst/>
          </a:prstGeom>
        </p:spPr>
      </p:pic>
      <p:pic>
        <p:nvPicPr>
          <p:cNvPr id="17" name="Picture 16">
            <a:extLst>
              <a:ext uri="{FF2B5EF4-FFF2-40B4-BE49-F238E27FC236}">
                <a16:creationId xmlns:a16="http://schemas.microsoft.com/office/drawing/2014/main" id="{FC216C3A-F1CA-6D81-1E6F-8EAC78D4B4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04516" y="5247492"/>
            <a:ext cx="5043517" cy="1345634"/>
          </a:xfrm>
          <a:prstGeom prst="rect">
            <a:avLst/>
          </a:prstGeom>
        </p:spPr>
      </p:pic>
      <p:pic>
        <p:nvPicPr>
          <p:cNvPr id="21" name="Picture 20">
            <a:extLst>
              <a:ext uri="{FF2B5EF4-FFF2-40B4-BE49-F238E27FC236}">
                <a16:creationId xmlns:a16="http://schemas.microsoft.com/office/drawing/2014/main" id="{274E038A-C111-B5B6-26C5-B4D28BDF12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14237" y="2364293"/>
            <a:ext cx="4783240" cy="1345634"/>
          </a:xfrm>
          <a:prstGeom prst="rect">
            <a:avLst/>
          </a:prstGeom>
        </p:spPr>
      </p:pic>
      <p:pic>
        <p:nvPicPr>
          <p:cNvPr id="24" name="Picture 23">
            <a:extLst>
              <a:ext uri="{FF2B5EF4-FFF2-40B4-BE49-F238E27FC236}">
                <a16:creationId xmlns:a16="http://schemas.microsoft.com/office/drawing/2014/main" id="{991CC798-39F3-6B7A-E0BD-DCBB5B181AE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88192" y="3797632"/>
            <a:ext cx="4232648" cy="1345634"/>
          </a:xfrm>
          <a:prstGeom prst="rect">
            <a:avLst/>
          </a:prstGeom>
        </p:spPr>
      </p:pic>
      <p:sp>
        <p:nvSpPr>
          <p:cNvPr id="25" name="TextBox 24">
            <a:extLst>
              <a:ext uri="{FF2B5EF4-FFF2-40B4-BE49-F238E27FC236}">
                <a16:creationId xmlns:a16="http://schemas.microsoft.com/office/drawing/2014/main" id="{74AC7775-583A-5581-B1D2-855E2699E073}"/>
              </a:ext>
            </a:extLst>
          </p:cNvPr>
          <p:cNvSpPr txBox="1"/>
          <p:nvPr/>
        </p:nvSpPr>
        <p:spPr>
          <a:xfrm>
            <a:off x="741705" y="5248614"/>
            <a:ext cx="3959307" cy="1384995"/>
          </a:xfrm>
          <a:prstGeom prst="rect">
            <a:avLst/>
          </a:prstGeom>
          <a:noFill/>
        </p:spPr>
        <p:txBody>
          <a:bodyPr wrap="square" rtlCol="0">
            <a:spAutoFit/>
          </a:bodyPr>
          <a:lstStyle/>
          <a:p>
            <a:r>
              <a:rPr lang="en-TH" sz="2800" b="1" i="1" dirty="0">
                <a:solidFill>
                  <a:srgbClr val="FF0000"/>
                </a:solidFill>
              </a:rPr>
              <a:t>How the currently JSON Food Order is different from the previous one?</a:t>
            </a:r>
          </a:p>
        </p:txBody>
      </p:sp>
    </p:spTree>
    <p:extLst>
      <p:ext uri="{BB962C8B-B14F-4D97-AF65-F5344CB8AC3E}">
        <p14:creationId xmlns:p14="http://schemas.microsoft.com/office/powerpoint/2010/main" val="2648711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8"/>
            <a:ext cx="10515600" cy="4351338"/>
          </a:xfrm>
        </p:spPr>
        <p:txBody>
          <a:bodyPr>
            <a:normAutofit lnSpcReduction="10000"/>
          </a:bodyPr>
          <a:lstStyle/>
          <a:p>
            <a:r>
              <a:rPr lang="en-US" sz="3200" dirty="0"/>
              <a:t>Forth, let’s check the data accessibility inside Food Sale</a:t>
            </a:r>
          </a:p>
          <a:p>
            <a:pPr lvl="1"/>
            <a:r>
              <a:rPr lang="en-US" sz="2800" dirty="0"/>
              <a:t>What are the departments inside food sale?</a:t>
            </a:r>
          </a:p>
          <a:p>
            <a:pPr lvl="1"/>
            <a:r>
              <a:rPr lang="en-US" sz="2800" dirty="0"/>
              <a:t>Who has the roles inside food sale?</a:t>
            </a:r>
          </a:p>
          <a:p>
            <a:pPr lvl="1"/>
            <a:r>
              <a:rPr lang="en-US" sz="2800" dirty="0"/>
              <a:t>Who has the positions inside food sale?</a:t>
            </a:r>
          </a:p>
          <a:p>
            <a:pPr lvl="1"/>
            <a:r>
              <a:rPr lang="en-US" sz="2800" dirty="0"/>
              <a:t>Who are the users inside food sale?</a:t>
            </a:r>
          </a:p>
          <a:p>
            <a:pPr lvl="1"/>
            <a:r>
              <a:rPr lang="en-US" sz="2800" dirty="0"/>
              <a:t>What are the assets (report/document/dashboard) inside food sale?</a:t>
            </a:r>
          </a:p>
          <a:p>
            <a:pPr lvl="1"/>
            <a:r>
              <a:rPr lang="en-US" sz="2800" dirty="0"/>
              <a:t>What are data element catalogs (in each field) including general information, business detail, business assets, and UI inside food sale?</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13</a:t>
            </a:fld>
            <a:endParaRPr lang="en-US"/>
          </a:p>
        </p:txBody>
      </p:sp>
      <p:sp>
        <p:nvSpPr>
          <p:cNvPr id="5" name="TextBox 4">
            <a:extLst>
              <a:ext uri="{FF2B5EF4-FFF2-40B4-BE49-F238E27FC236}">
                <a16:creationId xmlns:a16="http://schemas.microsoft.com/office/drawing/2014/main" id="{24AE4679-BB37-D078-0C88-D7C859AA54CC}"/>
              </a:ext>
            </a:extLst>
          </p:cNvPr>
          <p:cNvSpPr txBox="1"/>
          <p:nvPr/>
        </p:nvSpPr>
        <p:spPr>
          <a:xfrm>
            <a:off x="1793198" y="5660579"/>
            <a:ext cx="7830862" cy="1077218"/>
          </a:xfrm>
          <a:prstGeom prst="rect">
            <a:avLst/>
          </a:prstGeom>
          <a:noFill/>
        </p:spPr>
        <p:txBody>
          <a:bodyPr wrap="square" rtlCol="0">
            <a:spAutoFit/>
          </a:bodyPr>
          <a:lstStyle/>
          <a:p>
            <a:pPr algn="ctr"/>
            <a:r>
              <a:rPr lang="en-TH" sz="3200" b="1" i="1" dirty="0">
                <a:solidFill>
                  <a:srgbClr val="FF0000"/>
                </a:solidFill>
              </a:rPr>
              <a:t>Try to questions and answers by yourself ... </a:t>
            </a:r>
          </a:p>
          <a:p>
            <a:pPr algn="ctr"/>
            <a:r>
              <a:rPr lang="en-TH" sz="3200" b="1" i="1" dirty="0">
                <a:solidFill>
                  <a:srgbClr val="FF0000"/>
                </a:solidFill>
              </a:rPr>
              <a:t>(giving for 20 minutes to list the answers)</a:t>
            </a:r>
          </a:p>
        </p:txBody>
      </p:sp>
    </p:spTree>
    <p:extLst>
      <p:ext uri="{BB962C8B-B14F-4D97-AF65-F5344CB8AC3E}">
        <p14:creationId xmlns:p14="http://schemas.microsoft.com/office/powerpoint/2010/main" val="34069470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8"/>
            <a:ext cx="10515600" cy="4351338"/>
          </a:xfrm>
        </p:spPr>
        <p:txBody>
          <a:bodyPr>
            <a:normAutofit/>
          </a:bodyPr>
          <a:lstStyle/>
          <a:p>
            <a:r>
              <a:rPr lang="en-US" sz="3200" dirty="0"/>
              <a:t>The process of input data accessibility would be look like … </a:t>
            </a:r>
          </a:p>
          <a:p>
            <a:pPr lvl="1"/>
            <a:endParaRPr lang="en-US" sz="2800" dirty="0"/>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14</a:t>
            </a:fld>
            <a:endParaRPr lang="en-US"/>
          </a:p>
        </p:txBody>
      </p:sp>
      <p:graphicFrame>
        <p:nvGraphicFramePr>
          <p:cNvPr id="13" name="Diagram 12">
            <a:extLst>
              <a:ext uri="{FF2B5EF4-FFF2-40B4-BE49-F238E27FC236}">
                <a16:creationId xmlns:a16="http://schemas.microsoft.com/office/drawing/2014/main" id="{777776AD-711C-3463-7A69-756DC252B8AA}"/>
              </a:ext>
            </a:extLst>
          </p:cNvPr>
          <p:cNvGraphicFramePr/>
          <p:nvPr>
            <p:extLst>
              <p:ext uri="{D42A27DB-BD31-4B8C-83A1-F6EECF244321}">
                <p14:modId xmlns:p14="http://schemas.microsoft.com/office/powerpoint/2010/main" val="254919316"/>
              </p:ext>
            </p:extLst>
          </p:nvPr>
        </p:nvGraphicFramePr>
        <p:xfrm>
          <a:off x="457200" y="2468880"/>
          <a:ext cx="105156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Cloud 14">
            <a:extLst>
              <a:ext uri="{FF2B5EF4-FFF2-40B4-BE49-F238E27FC236}">
                <a16:creationId xmlns:a16="http://schemas.microsoft.com/office/drawing/2014/main" id="{249DCEFC-F319-1D3B-9E84-9C263F736555}"/>
              </a:ext>
            </a:extLst>
          </p:cNvPr>
          <p:cNvSpPr/>
          <p:nvPr/>
        </p:nvSpPr>
        <p:spPr>
          <a:xfrm>
            <a:off x="8408670" y="2468880"/>
            <a:ext cx="2674620" cy="1715135"/>
          </a:xfrm>
          <a:prstGeom prst="cloud">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TH" sz="3600" dirty="0"/>
              <a:t>Catalog</a:t>
            </a:r>
          </a:p>
        </p:txBody>
      </p:sp>
    </p:spTree>
    <p:extLst>
      <p:ext uri="{BB962C8B-B14F-4D97-AF65-F5344CB8AC3E}">
        <p14:creationId xmlns:p14="http://schemas.microsoft.com/office/powerpoint/2010/main" val="1819816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8"/>
            <a:ext cx="10515600" cy="4351338"/>
          </a:xfrm>
        </p:spPr>
        <p:txBody>
          <a:bodyPr>
            <a:normAutofit/>
          </a:bodyPr>
          <a:lstStyle/>
          <a:p>
            <a:r>
              <a:rPr lang="en-US" sz="3200" dirty="0"/>
              <a:t>Fifth, let’s try to input departments inside Food Order</a:t>
            </a:r>
            <a:r>
              <a:rPr lang="en-US" dirty="0"/>
              <a:t>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15</a:t>
            </a:fld>
            <a:endParaRPr lang="en-US"/>
          </a:p>
        </p:txBody>
      </p:sp>
      <p:pic>
        <p:nvPicPr>
          <p:cNvPr id="7" name="Picture 6">
            <a:extLst>
              <a:ext uri="{FF2B5EF4-FFF2-40B4-BE49-F238E27FC236}">
                <a16:creationId xmlns:a16="http://schemas.microsoft.com/office/drawing/2014/main" id="{70C8BBB7-C7F6-E7DB-9F7B-D0B2414A1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0329" y="2350065"/>
            <a:ext cx="8571341" cy="4006285"/>
          </a:xfrm>
          <a:prstGeom prst="rect">
            <a:avLst/>
          </a:prstGeom>
        </p:spPr>
      </p:pic>
    </p:spTree>
    <p:extLst>
      <p:ext uri="{BB962C8B-B14F-4D97-AF65-F5344CB8AC3E}">
        <p14:creationId xmlns:p14="http://schemas.microsoft.com/office/powerpoint/2010/main" val="1884213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8"/>
            <a:ext cx="10515600" cy="4351338"/>
          </a:xfrm>
        </p:spPr>
        <p:txBody>
          <a:bodyPr>
            <a:normAutofit/>
          </a:bodyPr>
          <a:lstStyle/>
          <a:p>
            <a:r>
              <a:rPr lang="en-US" sz="3200" dirty="0"/>
              <a:t>Sixth, let’s try to input roles inside Food Order</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16</a:t>
            </a:fld>
            <a:endParaRPr lang="en-US"/>
          </a:p>
        </p:txBody>
      </p:sp>
      <p:pic>
        <p:nvPicPr>
          <p:cNvPr id="6" name="Picture 5">
            <a:extLst>
              <a:ext uri="{FF2B5EF4-FFF2-40B4-BE49-F238E27FC236}">
                <a16:creationId xmlns:a16="http://schemas.microsoft.com/office/drawing/2014/main" id="{B2C0794D-E7FC-B9A8-B3AA-F330089FD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162" y="2331720"/>
            <a:ext cx="7749676" cy="4161155"/>
          </a:xfrm>
          <a:prstGeom prst="rect">
            <a:avLst/>
          </a:prstGeom>
        </p:spPr>
      </p:pic>
    </p:spTree>
    <p:extLst>
      <p:ext uri="{BB962C8B-B14F-4D97-AF65-F5344CB8AC3E}">
        <p14:creationId xmlns:p14="http://schemas.microsoft.com/office/powerpoint/2010/main" val="120475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8"/>
            <a:ext cx="10515600" cy="4351338"/>
          </a:xfrm>
        </p:spPr>
        <p:txBody>
          <a:bodyPr>
            <a:normAutofit/>
          </a:bodyPr>
          <a:lstStyle/>
          <a:p>
            <a:r>
              <a:rPr lang="en-US" sz="3200" dirty="0"/>
              <a:t>Seventh, let’s try to input positions inside Food Order</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17</a:t>
            </a:fld>
            <a:endParaRPr lang="en-US"/>
          </a:p>
        </p:txBody>
      </p:sp>
      <p:pic>
        <p:nvPicPr>
          <p:cNvPr id="7" name="Picture 6">
            <a:extLst>
              <a:ext uri="{FF2B5EF4-FFF2-40B4-BE49-F238E27FC236}">
                <a16:creationId xmlns:a16="http://schemas.microsoft.com/office/drawing/2014/main" id="{7D10CD2E-8EFF-9C7F-C309-7370C3E54C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3911" y="2366010"/>
            <a:ext cx="7664178" cy="4126865"/>
          </a:xfrm>
          <a:prstGeom prst="rect">
            <a:avLst/>
          </a:prstGeom>
        </p:spPr>
      </p:pic>
    </p:spTree>
    <p:extLst>
      <p:ext uri="{BB962C8B-B14F-4D97-AF65-F5344CB8AC3E}">
        <p14:creationId xmlns:p14="http://schemas.microsoft.com/office/powerpoint/2010/main" val="2414490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564958"/>
            <a:ext cx="10515600" cy="4351338"/>
          </a:xfrm>
        </p:spPr>
        <p:txBody>
          <a:bodyPr>
            <a:normAutofit/>
          </a:bodyPr>
          <a:lstStyle/>
          <a:p>
            <a:r>
              <a:rPr lang="en-US" sz="3200" dirty="0"/>
              <a:t>Eighth, let’s try to input users inside Food Order</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18</a:t>
            </a:fld>
            <a:endParaRPr lang="en-US"/>
          </a:p>
        </p:txBody>
      </p:sp>
      <p:pic>
        <p:nvPicPr>
          <p:cNvPr id="6" name="Picture 5">
            <a:extLst>
              <a:ext uri="{FF2B5EF4-FFF2-40B4-BE49-F238E27FC236}">
                <a16:creationId xmlns:a16="http://schemas.microsoft.com/office/drawing/2014/main" id="{BC7F8BCF-F734-C8B7-BE4D-72AEF286D9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25816" y="3397052"/>
            <a:ext cx="10061284" cy="3141860"/>
          </a:xfrm>
          <a:prstGeom prst="rect">
            <a:avLst/>
          </a:prstGeom>
        </p:spPr>
      </p:pic>
      <p:pic>
        <p:nvPicPr>
          <p:cNvPr id="9" name="Picture 8">
            <a:extLst>
              <a:ext uri="{FF2B5EF4-FFF2-40B4-BE49-F238E27FC236}">
                <a16:creationId xmlns:a16="http://schemas.microsoft.com/office/drawing/2014/main" id="{EB832082-8236-10B9-2F03-9100DC0703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11836" y="2045971"/>
            <a:ext cx="10341964" cy="1351081"/>
          </a:xfrm>
          <a:prstGeom prst="rect">
            <a:avLst/>
          </a:prstGeom>
        </p:spPr>
      </p:pic>
      <p:sp>
        <p:nvSpPr>
          <p:cNvPr id="10" name="Down Arrow 9">
            <a:extLst>
              <a:ext uri="{FF2B5EF4-FFF2-40B4-BE49-F238E27FC236}">
                <a16:creationId xmlns:a16="http://schemas.microsoft.com/office/drawing/2014/main" id="{8A416E9B-6A90-F064-6F94-3900069EC04A}"/>
              </a:ext>
            </a:extLst>
          </p:cNvPr>
          <p:cNvSpPr/>
          <p:nvPr/>
        </p:nvSpPr>
        <p:spPr>
          <a:xfrm rot="21390953">
            <a:off x="4268996" y="2907295"/>
            <a:ext cx="617926" cy="1602129"/>
          </a:xfrm>
          <a:prstGeom prst="downArrow">
            <a:avLst>
              <a:gd name="adj1" fmla="val 44284"/>
              <a:gd name="adj2" fmla="val 75003"/>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Tree>
    <p:extLst>
      <p:ext uri="{BB962C8B-B14F-4D97-AF65-F5344CB8AC3E}">
        <p14:creationId xmlns:p14="http://schemas.microsoft.com/office/powerpoint/2010/main" val="106609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C426C-6FFD-C873-F03F-AF2F24B15949}"/>
              </a:ext>
            </a:extLst>
          </p:cNvPr>
          <p:cNvSpPr>
            <a:spLocks noGrp="1"/>
          </p:cNvSpPr>
          <p:nvPr>
            <p:ph type="title"/>
          </p:nvPr>
        </p:nvSpPr>
        <p:spPr>
          <a:xfrm>
            <a:off x="838200" y="365125"/>
            <a:ext cx="10515600" cy="1130043"/>
          </a:xfrm>
        </p:spPr>
        <p:txBody>
          <a:bodyPr/>
          <a:lstStyle/>
          <a:p>
            <a:r>
              <a:rPr lang="en-TH" b="1" dirty="0">
                <a:solidFill>
                  <a:srgbClr val="FF0000"/>
                </a:solidFill>
              </a:rPr>
              <a:t>What is Data Accessibility?</a:t>
            </a:r>
          </a:p>
        </p:txBody>
      </p:sp>
      <p:sp>
        <p:nvSpPr>
          <p:cNvPr id="3" name="Content Placeholder 2">
            <a:extLst>
              <a:ext uri="{FF2B5EF4-FFF2-40B4-BE49-F238E27FC236}">
                <a16:creationId xmlns:a16="http://schemas.microsoft.com/office/drawing/2014/main" id="{B1323859-3A67-7922-1E0C-53BE35D8A101}"/>
              </a:ext>
            </a:extLst>
          </p:cNvPr>
          <p:cNvSpPr>
            <a:spLocks noGrp="1"/>
          </p:cNvSpPr>
          <p:nvPr>
            <p:ph idx="1"/>
          </p:nvPr>
        </p:nvSpPr>
        <p:spPr>
          <a:xfrm>
            <a:off x="838200" y="1606378"/>
            <a:ext cx="10515600" cy="4447015"/>
          </a:xfrm>
        </p:spPr>
        <p:txBody>
          <a:bodyPr>
            <a:normAutofit/>
          </a:bodyPr>
          <a:lstStyle/>
          <a:p>
            <a:r>
              <a:rPr lang="en-US" dirty="0"/>
              <a:t>Data accessibility is the degree to which people in an organization can access and use data. </a:t>
            </a:r>
          </a:p>
          <a:p>
            <a:r>
              <a:rPr lang="en-US" dirty="0"/>
              <a:t>Data accessibility determines the extent to which data consumers in an organization can access and utilize data to achieve the organizational goals, increase productivity and efficiency without requiring advanced know-how and experience in working with data.</a:t>
            </a:r>
          </a:p>
          <a:p>
            <a:r>
              <a:rPr lang="en-US" dirty="0"/>
              <a:t>Data is not just available, but it is also usable.  It’s not enough to know that the data lives in some platforms.  If someone in your organization really needed it, they could submit a request for a very specific report.  </a:t>
            </a:r>
          </a:p>
          <a:p>
            <a:endParaRPr lang="en-TH" dirty="0"/>
          </a:p>
        </p:txBody>
      </p:sp>
      <p:sp>
        <p:nvSpPr>
          <p:cNvPr id="4" name="Slide Number Placeholder 3">
            <a:extLst>
              <a:ext uri="{FF2B5EF4-FFF2-40B4-BE49-F238E27FC236}">
                <a16:creationId xmlns:a16="http://schemas.microsoft.com/office/drawing/2014/main" id="{FB807976-0BD1-44E6-4886-F8AFC1DBD168}"/>
              </a:ext>
            </a:extLst>
          </p:cNvPr>
          <p:cNvSpPr>
            <a:spLocks noGrp="1"/>
          </p:cNvSpPr>
          <p:nvPr>
            <p:ph type="sldNum" sz="quarter" idx="12"/>
          </p:nvPr>
        </p:nvSpPr>
        <p:spPr/>
        <p:txBody>
          <a:bodyPr/>
          <a:lstStyle/>
          <a:p>
            <a:fld id="{C6BE4A66-B151-4A9B-A492-52C46DDB9F37}" type="slidenum">
              <a:rPr lang="en-US" smtClean="0"/>
              <a:t>1</a:t>
            </a:fld>
            <a:endParaRPr lang="en-US"/>
          </a:p>
        </p:txBody>
      </p:sp>
    </p:spTree>
    <p:extLst>
      <p:ext uri="{BB962C8B-B14F-4D97-AF65-F5344CB8AC3E}">
        <p14:creationId xmlns:p14="http://schemas.microsoft.com/office/powerpoint/2010/main" val="466736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199" y="1450658"/>
            <a:ext cx="10515600" cy="4351338"/>
          </a:xfrm>
        </p:spPr>
        <p:txBody>
          <a:bodyPr>
            <a:normAutofit/>
          </a:bodyPr>
          <a:lstStyle/>
          <a:p>
            <a:r>
              <a:rPr lang="en-US" dirty="0"/>
              <a:t>Ninth, let’s try to input assets (report/document/dashboard) inside Food Order</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19</a:t>
            </a:fld>
            <a:endParaRPr lang="en-US"/>
          </a:p>
        </p:txBody>
      </p:sp>
      <p:pic>
        <p:nvPicPr>
          <p:cNvPr id="6" name="Picture 5">
            <a:extLst>
              <a:ext uri="{FF2B5EF4-FFF2-40B4-BE49-F238E27FC236}">
                <a16:creationId xmlns:a16="http://schemas.microsoft.com/office/drawing/2014/main" id="{23AEFDB4-FDFE-5ADA-D6CC-09A96472B4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8" y="2261739"/>
            <a:ext cx="10515601" cy="1696473"/>
          </a:xfrm>
          <a:prstGeom prst="rect">
            <a:avLst/>
          </a:prstGeom>
        </p:spPr>
      </p:pic>
      <p:pic>
        <p:nvPicPr>
          <p:cNvPr id="9" name="Picture 8">
            <a:extLst>
              <a:ext uri="{FF2B5EF4-FFF2-40B4-BE49-F238E27FC236}">
                <a16:creationId xmlns:a16="http://schemas.microsoft.com/office/drawing/2014/main" id="{D9F60D76-8366-4E1F-29FF-6A439CEA9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3974036"/>
            <a:ext cx="10515600" cy="2637033"/>
          </a:xfrm>
          <a:prstGeom prst="rect">
            <a:avLst/>
          </a:prstGeom>
        </p:spPr>
      </p:pic>
      <p:sp>
        <p:nvSpPr>
          <p:cNvPr id="10" name="Down Arrow 9">
            <a:extLst>
              <a:ext uri="{FF2B5EF4-FFF2-40B4-BE49-F238E27FC236}">
                <a16:creationId xmlns:a16="http://schemas.microsoft.com/office/drawing/2014/main" id="{DBB1806E-D766-A337-D654-8660B84DF181}"/>
              </a:ext>
            </a:extLst>
          </p:cNvPr>
          <p:cNvSpPr/>
          <p:nvPr/>
        </p:nvSpPr>
        <p:spPr>
          <a:xfrm rot="19352286">
            <a:off x="4814179" y="3203707"/>
            <a:ext cx="617926" cy="1646765"/>
          </a:xfrm>
          <a:prstGeom prst="downArrow">
            <a:avLst>
              <a:gd name="adj1" fmla="val 44284"/>
              <a:gd name="adj2" fmla="val 7847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954900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54568FB-D964-6881-8CB8-B49A0E5018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7017" y="3276793"/>
            <a:ext cx="4020820" cy="3008730"/>
          </a:xfrm>
          <a:prstGeom prst="rect">
            <a:avLst/>
          </a:prstGeom>
        </p:spPr>
      </p:pic>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199" y="1450658"/>
            <a:ext cx="10515600" cy="4351338"/>
          </a:xfrm>
        </p:spPr>
        <p:txBody>
          <a:bodyPr>
            <a:normAutofit/>
          </a:bodyPr>
          <a:lstStyle/>
          <a:p>
            <a:r>
              <a:rPr lang="en-US" dirty="0"/>
              <a:t>Tenth, let’s try to check Data Catalog for each field in every tables and input the summary inside General Information, Business Detail, Business Assets, and UI (e.g., click </a:t>
            </a:r>
            <a:r>
              <a:rPr lang="en-US" b="1" dirty="0" err="1"/>
              <a:t>CustomerId</a:t>
            </a:r>
            <a:r>
              <a:rPr lang="en-US" dirty="0"/>
              <a:t> to display data element catalogs and input information)</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20</a:t>
            </a:fld>
            <a:endParaRPr lang="en-US"/>
          </a:p>
        </p:txBody>
      </p:sp>
      <p:pic>
        <p:nvPicPr>
          <p:cNvPr id="7" name="Picture 6">
            <a:extLst>
              <a:ext uri="{FF2B5EF4-FFF2-40B4-BE49-F238E27FC236}">
                <a16:creationId xmlns:a16="http://schemas.microsoft.com/office/drawing/2014/main" id="{E2982FCE-AD31-3A52-9130-E5BA9D21F3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3355" y="3276793"/>
            <a:ext cx="3747541" cy="3077590"/>
          </a:xfrm>
          <a:prstGeom prst="rect">
            <a:avLst/>
          </a:prstGeom>
        </p:spPr>
      </p:pic>
      <p:sp>
        <p:nvSpPr>
          <p:cNvPr id="8" name="Donut 7">
            <a:extLst>
              <a:ext uri="{FF2B5EF4-FFF2-40B4-BE49-F238E27FC236}">
                <a16:creationId xmlns:a16="http://schemas.microsoft.com/office/drawing/2014/main" id="{5EE053F6-9AEE-3C4F-4718-4F04B85E0BB3}"/>
              </a:ext>
            </a:extLst>
          </p:cNvPr>
          <p:cNvSpPr/>
          <p:nvPr/>
        </p:nvSpPr>
        <p:spPr>
          <a:xfrm>
            <a:off x="1205059" y="4181413"/>
            <a:ext cx="3435521" cy="507352"/>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5" name="Donut 14">
            <a:extLst>
              <a:ext uri="{FF2B5EF4-FFF2-40B4-BE49-F238E27FC236}">
                <a16:creationId xmlns:a16="http://schemas.microsoft.com/office/drawing/2014/main" id="{0A515DD2-B7F1-244C-F711-71E6F9BA63AF}"/>
              </a:ext>
            </a:extLst>
          </p:cNvPr>
          <p:cNvSpPr/>
          <p:nvPr/>
        </p:nvSpPr>
        <p:spPr>
          <a:xfrm>
            <a:off x="5392700" y="4767128"/>
            <a:ext cx="846634" cy="507352"/>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1" name="Down Arrow 10">
            <a:extLst>
              <a:ext uri="{FF2B5EF4-FFF2-40B4-BE49-F238E27FC236}">
                <a16:creationId xmlns:a16="http://schemas.microsoft.com/office/drawing/2014/main" id="{DC8F9562-E9A8-AD9C-B33A-000B9290FC3B}"/>
              </a:ext>
            </a:extLst>
          </p:cNvPr>
          <p:cNvSpPr/>
          <p:nvPr/>
        </p:nvSpPr>
        <p:spPr>
          <a:xfrm rot="17963314">
            <a:off x="4794187" y="4113236"/>
            <a:ext cx="484910" cy="1204819"/>
          </a:xfrm>
          <a:prstGeom prst="downArrow">
            <a:avLst>
              <a:gd name="adj1" fmla="val 24075"/>
              <a:gd name="adj2" fmla="val 72197"/>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853263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199" y="1450658"/>
            <a:ext cx="10515600" cy="4351338"/>
          </a:xfrm>
        </p:spPr>
        <p:txBody>
          <a:bodyPr>
            <a:normAutofit/>
          </a:bodyPr>
          <a:lstStyle/>
          <a:p>
            <a:r>
              <a:rPr lang="en-US" dirty="0"/>
              <a:t>Summary inside </a:t>
            </a:r>
            <a:r>
              <a:rPr lang="en-US" b="1" dirty="0" err="1"/>
              <a:t>CustomerId</a:t>
            </a:r>
            <a:r>
              <a:rPr lang="en-US" dirty="0" err="1"/>
              <a:t>’s</a:t>
            </a:r>
            <a:r>
              <a:rPr lang="en-US" dirty="0"/>
              <a:t> Data Catalog (1)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21</a:t>
            </a:fld>
            <a:endParaRPr lang="en-US"/>
          </a:p>
        </p:txBody>
      </p:sp>
      <p:sp>
        <p:nvSpPr>
          <p:cNvPr id="14" name="TextBox 13">
            <a:extLst>
              <a:ext uri="{FF2B5EF4-FFF2-40B4-BE49-F238E27FC236}">
                <a16:creationId xmlns:a16="http://schemas.microsoft.com/office/drawing/2014/main" id="{1388AD3C-C0A6-F9CB-D80D-5411F8625346}"/>
              </a:ext>
            </a:extLst>
          </p:cNvPr>
          <p:cNvSpPr txBox="1"/>
          <p:nvPr/>
        </p:nvSpPr>
        <p:spPr>
          <a:xfrm>
            <a:off x="7284020" y="2961512"/>
            <a:ext cx="4138972" cy="1569660"/>
          </a:xfrm>
          <a:prstGeom prst="rect">
            <a:avLst/>
          </a:prstGeom>
          <a:noFill/>
        </p:spPr>
        <p:txBody>
          <a:bodyPr wrap="square" rtlCol="0">
            <a:spAutoFit/>
          </a:bodyPr>
          <a:lstStyle/>
          <a:p>
            <a:pPr algn="ctr"/>
            <a:r>
              <a:rPr lang="en-TH" sz="3200" b="1" i="1" dirty="0">
                <a:solidFill>
                  <a:srgbClr val="FF0000"/>
                </a:solidFill>
              </a:rPr>
              <a:t>Let’s try to check other Data Catalogs and input the summary …</a:t>
            </a:r>
          </a:p>
        </p:txBody>
      </p:sp>
      <p:pic>
        <p:nvPicPr>
          <p:cNvPr id="6" name="Picture 5">
            <a:extLst>
              <a:ext uri="{FF2B5EF4-FFF2-40B4-BE49-F238E27FC236}">
                <a16:creationId xmlns:a16="http://schemas.microsoft.com/office/drawing/2014/main" id="{E7C4ABC9-D7AB-611E-B20F-F7A5B2F54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481" y="2062382"/>
            <a:ext cx="5499959" cy="4115552"/>
          </a:xfrm>
          <a:prstGeom prst="rect">
            <a:avLst/>
          </a:prstGeom>
        </p:spPr>
      </p:pic>
    </p:spTree>
    <p:extLst>
      <p:ext uri="{BB962C8B-B14F-4D97-AF65-F5344CB8AC3E}">
        <p14:creationId xmlns:p14="http://schemas.microsoft.com/office/powerpoint/2010/main" val="1673747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459358"/>
            <a:ext cx="10515600" cy="4351338"/>
          </a:xfrm>
        </p:spPr>
        <p:txBody>
          <a:bodyPr>
            <a:normAutofit/>
          </a:bodyPr>
          <a:lstStyle/>
          <a:p>
            <a:r>
              <a:rPr lang="en-US" dirty="0"/>
              <a:t>Summary inside </a:t>
            </a:r>
            <a:r>
              <a:rPr lang="en-US" b="1" dirty="0" err="1"/>
              <a:t>CustomerId</a:t>
            </a:r>
            <a:r>
              <a:rPr lang="en-US" dirty="0" err="1"/>
              <a:t>’s</a:t>
            </a:r>
            <a:r>
              <a:rPr lang="en-US" dirty="0"/>
              <a:t> Data Catalog (2)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22</a:t>
            </a:fld>
            <a:endParaRPr lang="en-US"/>
          </a:p>
        </p:txBody>
      </p:sp>
      <p:sp>
        <p:nvSpPr>
          <p:cNvPr id="14" name="TextBox 13">
            <a:extLst>
              <a:ext uri="{FF2B5EF4-FFF2-40B4-BE49-F238E27FC236}">
                <a16:creationId xmlns:a16="http://schemas.microsoft.com/office/drawing/2014/main" id="{1388AD3C-C0A6-F9CB-D80D-5411F8625346}"/>
              </a:ext>
            </a:extLst>
          </p:cNvPr>
          <p:cNvSpPr txBox="1"/>
          <p:nvPr/>
        </p:nvSpPr>
        <p:spPr>
          <a:xfrm>
            <a:off x="7019988" y="1859340"/>
            <a:ext cx="4138972" cy="1569660"/>
          </a:xfrm>
          <a:prstGeom prst="rect">
            <a:avLst/>
          </a:prstGeom>
          <a:noFill/>
        </p:spPr>
        <p:txBody>
          <a:bodyPr wrap="square" rtlCol="0">
            <a:spAutoFit/>
          </a:bodyPr>
          <a:lstStyle/>
          <a:p>
            <a:pPr algn="ctr"/>
            <a:r>
              <a:rPr lang="en-TH" sz="3200" b="1" i="1" dirty="0">
                <a:solidFill>
                  <a:srgbClr val="FF0000"/>
                </a:solidFill>
              </a:rPr>
              <a:t>Let’s try to check other Data Catalogs and input the summary …</a:t>
            </a:r>
          </a:p>
        </p:txBody>
      </p:sp>
      <p:grpSp>
        <p:nvGrpSpPr>
          <p:cNvPr id="8" name="Group 7">
            <a:extLst>
              <a:ext uri="{FF2B5EF4-FFF2-40B4-BE49-F238E27FC236}">
                <a16:creationId xmlns:a16="http://schemas.microsoft.com/office/drawing/2014/main" id="{869351D1-9034-C393-B2C1-9F91A4E07959}"/>
              </a:ext>
            </a:extLst>
          </p:cNvPr>
          <p:cNvGrpSpPr/>
          <p:nvPr/>
        </p:nvGrpSpPr>
        <p:grpSpPr>
          <a:xfrm>
            <a:off x="541018" y="1893630"/>
            <a:ext cx="5098690" cy="4721542"/>
            <a:chOff x="838197" y="2066491"/>
            <a:chExt cx="5098690" cy="4721542"/>
          </a:xfrm>
        </p:grpSpPr>
        <p:pic>
          <p:nvPicPr>
            <p:cNvPr id="6" name="Picture 5">
              <a:extLst>
                <a:ext uri="{FF2B5EF4-FFF2-40B4-BE49-F238E27FC236}">
                  <a16:creationId xmlns:a16="http://schemas.microsoft.com/office/drawing/2014/main" id="{E7C4ABC9-D7AB-611E-B20F-F7A5B2F547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198" y="2066491"/>
              <a:ext cx="5098689" cy="4105709"/>
            </a:xfrm>
            <a:prstGeom prst="rect">
              <a:avLst/>
            </a:prstGeom>
          </p:spPr>
        </p:pic>
        <p:pic>
          <p:nvPicPr>
            <p:cNvPr id="7" name="Picture 6">
              <a:extLst>
                <a:ext uri="{FF2B5EF4-FFF2-40B4-BE49-F238E27FC236}">
                  <a16:creationId xmlns:a16="http://schemas.microsoft.com/office/drawing/2014/main" id="{560D679B-B58E-CAC8-91F8-53883B84A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7" y="6085028"/>
              <a:ext cx="5098689" cy="703005"/>
            </a:xfrm>
            <a:prstGeom prst="rect">
              <a:avLst/>
            </a:prstGeom>
          </p:spPr>
        </p:pic>
      </p:grpSp>
      <p:pic>
        <p:nvPicPr>
          <p:cNvPr id="10" name="Picture 9">
            <a:extLst>
              <a:ext uri="{FF2B5EF4-FFF2-40B4-BE49-F238E27FC236}">
                <a16:creationId xmlns:a16="http://schemas.microsoft.com/office/drawing/2014/main" id="{17BA357C-910A-DC0B-44C4-5B6E9CA2D3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4545" y="3429000"/>
            <a:ext cx="5324415" cy="3015357"/>
          </a:xfrm>
          <a:prstGeom prst="rect">
            <a:avLst/>
          </a:prstGeom>
        </p:spPr>
      </p:pic>
    </p:spTree>
    <p:extLst>
      <p:ext uri="{BB962C8B-B14F-4D97-AF65-F5344CB8AC3E}">
        <p14:creationId xmlns:p14="http://schemas.microsoft.com/office/powerpoint/2010/main" val="1223674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199" y="1450658"/>
            <a:ext cx="10515600" cy="4351338"/>
          </a:xfrm>
        </p:spPr>
        <p:txBody>
          <a:bodyPr>
            <a:normAutofit/>
          </a:bodyPr>
          <a:lstStyle/>
          <a:p>
            <a:r>
              <a:rPr lang="en-US" dirty="0"/>
              <a:t>When you complete to input one data catalog for </a:t>
            </a:r>
            <a:r>
              <a:rPr lang="en-US" b="1" dirty="0" err="1"/>
              <a:t>CustomerId</a:t>
            </a:r>
            <a:r>
              <a:rPr lang="en-US" dirty="0"/>
              <a:t>, the field color is changed from black to orange</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23</a:t>
            </a:fld>
            <a:endParaRPr lang="en-US"/>
          </a:p>
        </p:txBody>
      </p:sp>
      <p:sp>
        <p:nvSpPr>
          <p:cNvPr id="14" name="TextBox 13">
            <a:extLst>
              <a:ext uri="{FF2B5EF4-FFF2-40B4-BE49-F238E27FC236}">
                <a16:creationId xmlns:a16="http://schemas.microsoft.com/office/drawing/2014/main" id="{1388AD3C-C0A6-F9CB-D80D-5411F8625346}"/>
              </a:ext>
            </a:extLst>
          </p:cNvPr>
          <p:cNvSpPr txBox="1"/>
          <p:nvPr/>
        </p:nvSpPr>
        <p:spPr>
          <a:xfrm>
            <a:off x="6876393" y="3492364"/>
            <a:ext cx="4138972" cy="1569660"/>
          </a:xfrm>
          <a:prstGeom prst="rect">
            <a:avLst/>
          </a:prstGeom>
          <a:noFill/>
        </p:spPr>
        <p:txBody>
          <a:bodyPr wrap="square" rtlCol="0">
            <a:spAutoFit/>
          </a:bodyPr>
          <a:lstStyle/>
          <a:p>
            <a:pPr algn="ctr"/>
            <a:r>
              <a:rPr lang="en-TH" sz="3200" b="1" i="1" dirty="0">
                <a:solidFill>
                  <a:srgbClr val="FF0000"/>
                </a:solidFill>
              </a:rPr>
              <a:t>Let’s try to check other Data Catalogs and input the summary …</a:t>
            </a:r>
          </a:p>
        </p:txBody>
      </p:sp>
      <p:pic>
        <p:nvPicPr>
          <p:cNvPr id="9" name="Picture 8">
            <a:extLst>
              <a:ext uri="{FF2B5EF4-FFF2-40B4-BE49-F238E27FC236}">
                <a16:creationId xmlns:a16="http://schemas.microsoft.com/office/drawing/2014/main" id="{FCD5EC3E-AB9D-C0BE-144C-9BCB80610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422" y="2295893"/>
            <a:ext cx="5021537" cy="4246219"/>
          </a:xfrm>
          <a:prstGeom prst="rect">
            <a:avLst/>
          </a:prstGeom>
        </p:spPr>
      </p:pic>
      <p:sp>
        <p:nvSpPr>
          <p:cNvPr id="11" name="Donut 10">
            <a:extLst>
              <a:ext uri="{FF2B5EF4-FFF2-40B4-BE49-F238E27FC236}">
                <a16:creationId xmlns:a16="http://schemas.microsoft.com/office/drawing/2014/main" id="{34E3D435-E389-AD68-34A3-3474E3691878}"/>
              </a:ext>
            </a:extLst>
          </p:cNvPr>
          <p:cNvSpPr/>
          <p:nvPr/>
        </p:nvSpPr>
        <p:spPr>
          <a:xfrm>
            <a:off x="1735100" y="3771899"/>
            <a:ext cx="1419580" cy="505295"/>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2" name="Down Arrow 11">
            <a:extLst>
              <a:ext uri="{FF2B5EF4-FFF2-40B4-BE49-F238E27FC236}">
                <a16:creationId xmlns:a16="http://schemas.microsoft.com/office/drawing/2014/main" id="{2EBDF94B-A29B-EC41-1528-C2C58E7B7488}"/>
              </a:ext>
            </a:extLst>
          </p:cNvPr>
          <p:cNvSpPr/>
          <p:nvPr/>
        </p:nvSpPr>
        <p:spPr>
          <a:xfrm rot="8319594">
            <a:off x="2838018" y="3952550"/>
            <a:ext cx="656186" cy="955037"/>
          </a:xfrm>
          <a:prstGeom prst="downArrow">
            <a:avLst>
              <a:gd name="adj1" fmla="val 24075"/>
              <a:gd name="adj2" fmla="val 5735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1381175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847850"/>
            <a:ext cx="10515600" cy="4351338"/>
          </a:xfrm>
        </p:spPr>
        <p:txBody>
          <a:bodyPr>
            <a:normAutofit/>
          </a:bodyPr>
          <a:lstStyle/>
          <a:p>
            <a:r>
              <a:rPr lang="en-US" sz="3200" dirty="0"/>
              <a:t>When you finish the summary …</a:t>
            </a:r>
          </a:p>
          <a:p>
            <a:pPr lvl="1"/>
            <a:r>
              <a:rPr lang="en-US" sz="2800" dirty="0"/>
              <a:t>Export file to </a:t>
            </a:r>
            <a:r>
              <a:rPr lang="en-US" sz="2800" b="1" dirty="0"/>
              <a:t>“</a:t>
            </a:r>
            <a:r>
              <a:rPr lang="en-US" sz="2800" b="1" dirty="0" err="1"/>
              <a:t>json.txt</a:t>
            </a:r>
            <a:r>
              <a:rPr lang="en-US" sz="2800" b="1" dirty="0"/>
              <a:t>” </a:t>
            </a:r>
            <a:r>
              <a:rPr lang="en-US" sz="2800" dirty="0"/>
              <a:t>and try to rename to another name (e.g., </a:t>
            </a:r>
            <a:r>
              <a:rPr lang="en-US" sz="2800" b="1" dirty="0" err="1"/>
              <a:t>FoodOrder-json.txt</a:t>
            </a:r>
            <a:r>
              <a:rPr lang="en-US" sz="2800" dirty="0"/>
              <a:t>)</a:t>
            </a:r>
          </a:p>
          <a:p>
            <a:pPr lvl="1"/>
            <a:r>
              <a:rPr lang="en-US" sz="2800" dirty="0"/>
              <a:t>In the future, you can import this file again by </a:t>
            </a:r>
            <a:r>
              <a:rPr lang="en-US" sz="2800" b="1" dirty="0"/>
              <a:t>copy &amp; paste </a:t>
            </a:r>
            <a:r>
              <a:rPr lang="en-US" sz="2800" dirty="0"/>
              <a:t>the syntax into </a:t>
            </a:r>
            <a:r>
              <a:rPr lang="en-US" sz="2800" b="1" dirty="0"/>
              <a:t>import dialog</a:t>
            </a:r>
          </a:p>
          <a:p>
            <a:pPr lvl="1"/>
            <a:r>
              <a:rPr lang="en-US" sz="2800" dirty="0"/>
              <a:t>Review </a:t>
            </a:r>
            <a:r>
              <a:rPr lang="en-US" sz="2800" b="1" dirty="0"/>
              <a:t>Data Model Diagram</a:t>
            </a:r>
            <a:r>
              <a:rPr lang="en-US" sz="2800" dirty="0"/>
              <a:t> slide no. 29-31 again </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24</a:t>
            </a:fld>
            <a:endParaRPr lang="en-US"/>
          </a:p>
        </p:txBody>
      </p:sp>
    </p:spTree>
    <p:extLst>
      <p:ext uri="{BB962C8B-B14F-4D97-AF65-F5344CB8AC3E}">
        <p14:creationId xmlns:p14="http://schemas.microsoft.com/office/powerpoint/2010/main" val="14751954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38200" y="1690687"/>
            <a:ext cx="10515600" cy="4802187"/>
          </a:xfrm>
        </p:spPr>
        <p:txBody>
          <a:bodyPr>
            <a:normAutofit lnSpcReduction="10000"/>
          </a:bodyPr>
          <a:lstStyle/>
          <a:p>
            <a:r>
              <a:rPr lang="en-US" sz="3200" dirty="0"/>
              <a:t>Let’s try this (in class)</a:t>
            </a:r>
          </a:p>
          <a:p>
            <a:pPr lvl="1"/>
            <a:r>
              <a:rPr lang="en-US" dirty="0"/>
              <a:t>Review the JSON syntax in what you have done and save from the car rental business in Data Modeling Diagram using DBM Tool</a:t>
            </a:r>
          </a:p>
          <a:p>
            <a:pPr lvl="1"/>
            <a:r>
              <a:rPr lang="en-US" dirty="0"/>
              <a:t>Provide the Data Accessibility inside the car rental business follow these questions:</a:t>
            </a:r>
          </a:p>
          <a:p>
            <a:pPr lvl="2"/>
            <a:r>
              <a:rPr lang="en-US" sz="2400" dirty="0"/>
              <a:t>What are the departments inside car rental?</a:t>
            </a:r>
          </a:p>
          <a:p>
            <a:pPr lvl="2"/>
            <a:r>
              <a:rPr lang="en-US" sz="2400" dirty="0"/>
              <a:t>Who has the roles inside car rental?</a:t>
            </a:r>
          </a:p>
          <a:p>
            <a:pPr lvl="2"/>
            <a:r>
              <a:rPr lang="en-US" sz="2400" dirty="0"/>
              <a:t>Who has the positions inside car rental?</a:t>
            </a:r>
          </a:p>
          <a:p>
            <a:pPr lvl="2"/>
            <a:r>
              <a:rPr lang="en-US" sz="2400" dirty="0"/>
              <a:t>Who are the users inside car rental?</a:t>
            </a:r>
          </a:p>
          <a:p>
            <a:pPr lvl="2"/>
            <a:r>
              <a:rPr lang="en-US" sz="2400" dirty="0"/>
              <a:t>What are the assets (report/document/dashboard) inside car rental?</a:t>
            </a:r>
          </a:p>
          <a:p>
            <a:pPr lvl="2"/>
            <a:r>
              <a:rPr lang="en-US" sz="2400" dirty="0"/>
              <a:t>What are data element catalogs (in each field) including general information, business detail, business assets, and UI inside car rental?</a:t>
            </a:r>
          </a:p>
          <a:p>
            <a:pPr lvl="1"/>
            <a:r>
              <a:rPr lang="en-US" dirty="0"/>
              <a:t>Export file into </a:t>
            </a:r>
            <a:r>
              <a:rPr lang="en-US" b="1" dirty="0"/>
              <a:t>“</a:t>
            </a:r>
            <a:r>
              <a:rPr lang="en-US" b="1" dirty="0" err="1"/>
              <a:t>json.txt</a:t>
            </a:r>
            <a:r>
              <a:rPr lang="en-US" b="1" dirty="0"/>
              <a:t>”</a:t>
            </a:r>
            <a:r>
              <a:rPr lang="en-US" dirty="0"/>
              <a:t> and rename file to </a:t>
            </a:r>
            <a:r>
              <a:rPr lang="en-US" b="1" dirty="0"/>
              <a:t>“</a:t>
            </a:r>
            <a:r>
              <a:rPr lang="en-US" b="1" dirty="0" err="1"/>
              <a:t>CarRental-json.txt</a:t>
            </a:r>
            <a:r>
              <a:rPr lang="en-US" b="1" dirty="0"/>
              <a:t>”</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25</a:t>
            </a:fld>
            <a:endParaRPr lang="en-US"/>
          </a:p>
        </p:txBody>
      </p:sp>
    </p:spTree>
    <p:extLst>
      <p:ext uri="{BB962C8B-B14F-4D97-AF65-F5344CB8AC3E}">
        <p14:creationId xmlns:p14="http://schemas.microsoft.com/office/powerpoint/2010/main" val="3604810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735F3-E6A5-5F4D-2F0F-4D6625FFC239}"/>
              </a:ext>
            </a:extLst>
          </p:cNvPr>
          <p:cNvSpPr>
            <a:spLocks noGrp="1"/>
          </p:cNvSpPr>
          <p:nvPr>
            <p:ph type="title"/>
          </p:nvPr>
        </p:nvSpPr>
        <p:spPr/>
        <p:txBody>
          <a:bodyPr/>
          <a:lstStyle/>
          <a:p>
            <a:r>
              <a:rPr lang="en-TH" b="1" dirty="0">
                <a:solidFill>
                  <a:srgbClr val="FF0000"/>
                </a:solidFill>
              </a:rPr>
              <a:t>What is Data Accessibility?</a:t>
            </a:r>
            <a:endParaRPr lang="en-TH" dirty="0"/>
          </a:p>
        </p:txBody>
      </p:sp>
      <p:sp>
        <p:nvSpPr>
          <p:cNvPr id="3" name="Content Placeholder 2">
            <a:extLst>
              <a:ext uri="{FF2B5EF4-FFF2-40B4-BE49-F238E27FC236}">
                <a16:creationId xmlns:a16="http://schemas.microsoft.com/office/drawing/2014/main" id="{ACA7771A-7F0E-1464-4D9F-6E728D2791F2}"/>
              </a:ext>
            </a:extLst>
          </p:cNvPr>
          <p:cNvSpPr>
            <a:spLocks noGrp="1"/>
          </p:cNvSpPr>
          <p:nvPr>
            <p:ph idx="1"/>
          </p:nvPr>
        </p:nvSpPr>
        <p:spPr>
          <a:xfrm>
            <a:off x="838199" y="1825625"/>
            <a:ext cx="10863650" cy="4351338"/>
          </a:xfrm>
        </p:spPr>
        <p:txBody>
          <a:bodyPr/>
          <a:lstStyle/>
          <a:p>
            <a:r>
              <a:rPr lang="en-US" dirty="0"/>
              <a:t>Data accessibility is the on-demand, authorized capability to retrieve, modify, copy, or move data from IT systems. With data access, users can perform these activities from any location.</a:t>
            </a:r>
          </a:p>
          <a:p>
            <a:r>
              <a:rPr lang="en-US" dirty="0"/>
              <a:t>Data access is the means by which users can access this data in an authenticated manner approved by the organization that </a:t>
            </a:r>
            <a:r>
              <a:rPr lang="en-US" i="1" dirty="0"/>
              <a:t>owns</a:t>
            </a:r>
            <a:r>
              <a:rPr lang="en-US" dirty="0"/>
              <a:t> the data.</a:t>
            </a:r>
          </a:p>
          <a:p>
            <a:r>
              <a:rPr lang="en-US" dirty="0"/>
              <a:t>Data accessibility is one of the main outputs of an effective data governance program.  Ideally, organizations should think through structured approaches to grant data access to various stakeholders, both internal and external to the organization.</a:t>
            </a:r>
            <a:endParaRPr lang="en-TH" dirty="0"/>
          </a:p>
        </p:txBody>
      </p:sp>
      <p:sp>
        <p:nvSpPr>
          <p:cNvPr id="4" name="Slide Number Placeholder 3">
            <a:extLst>
              <a:ext uri="{FF2B5EF4-FFF2-40B4-BE49-F238E27FC236}">
                <a16:creationId xmlns:a16="http://schemas.microsoft.com/office/drawing/2014/main" id="{55E8F596-49CD-AA8A-4674-F7CB64A2BC77}"/>
              </a:ext>
            </a:extLst>
          </p:cNvPr>
          <p:cNvSpPr>
            <a:spLocks noGrp="1"/>
          </p:cNvSpPr>
          <p:nvPr>
            <p:ph type="sldNum" sz="quarter" idx="12"/>
          </p:nvPr>
        </p:nvSpPr>
        <p:spPr/>
        <p:txBody>
          <a:bodyPr/>
          <a:lstStyle/>
          <a:p>
            <a:fld id="{C6BE4A66-B151-4A9B-A492-52C46DDB9F37}" type="slidenum">
              <a:rPr lang="en-US" smtClean="0"/>
              <a:t>2</a:t>
            </a:fld>
            <a:endParaRPr lang="en-US"/>
          </a:p>
        </p:txBody>
      </p:sp>
    </p:spTree>
    <p:extLst>
      <p:ext uri="{BB962C8B-B14F-4D97-AF65-F5344CB8AC3E}">
        <p14:creationId xmlns:p14="http://schemas.microsoft.com/office/powerpoint/2010/main" val="359240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0A86F-8FA8-6662-F533-C44E3C3BED55}"/>
              </a:ext>
            </a:extLst>
          </p:cNvPr>
          <p:cNvSpPr>
            <a:spLocks noGrp="1"/>
          </p:cNvSpPr>
          <p:nvPr>
            <p:ph type="title"/>
          </p:nvPr>
        </p:nvSpPr>
        <p:spPr/>
        <p:txBody>
          <a:bodyPr/>
          <a:lstStyle/>
          <a:p>
            <a:r>
              <a:rPr lang="en-TH" b="1" dirty="0">
                <a:solidFill>
                  <a:srgbClr val="FF0000"/>
                </a:solidFill>
              </a:rPr>
              <a:t>User and Role Management</a:t>
            </a:r>
          </a:p>
        </p:txBody>
      </p:sp>
      <p:sp>
        <p:nvSpPr>
          <p:cNvPr id="4" name="Slide Number Placeholder 3">
            <a:extLst>
              <a:ext uri="{FF2B5EF4-FFF2-40B4-BE49-F238E27FC236}">
                <a16:creationId xmlns:a16="http://schemas.microsoft.com/office/drawing/2014/main" id="{6733D28D-C90E-DE13-9458-E2CB25B38441}"/>
              </a:ext>
            </a:extLst>
          </p:cNvPr>
          <p:cNvSpPr>
            <a:spLocks noGrp="1"/>
          </p:cNvSpPr>
          <p:nvPr>
            <p:ph type="sldNum" sz="quarter" idx="12"/>
          </p:nvPr>
        </p:nvSpPr>
        <p:spPr/>
        <p:txBody>
          <a:bodyPr/>
          <a:lstStyle/>
          <a:p>
            <a:fld id="{C6BE4A66-B151-4A9B-A492-52C46DDB9F37}" type="slidenum">
              <a:rPr lang="en-US" smtClean="0"/>
              <a:t>3</a:t>
            </a:fld>
            <a:endParaRPr lang="en-US"/>
          </a:p>
        </p:txBody>
      </p:sp>
      <p:pic>
        <p:nvPicPr>
          <p:cNvPr id="1026" name="Picture 2" descr="User Role Editor Clearance, 41% OFF | avifauna.cz">
            <a:extLst>
              <a:ext uri="{FF2B5EF4-FFF2-40B4-BE49-F238E27FC236}">
                <a16:creationId xmlns:a16="http://schemas.microsoft.com/office/drawing/2014/main" id="{1909610D-E5FF-0B41-7838-F43D94A501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70" y="1568965"/>
            <a:ext cx="11766502" cy="4003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929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48BE-8DC8-0D42-2477-8948454ABD3F}"/>
              </a:ext>
            </a:extLst>
          </p:cNvPr>
          <p:cNvSpPr>
            <a:spLocks noGrp="1"/>
          </p:cNvSpPr>
          <p:nvPr>
            <p:ph type="title"/>
          </p:nvPr>
        </p:nvSpPr>
        <p:spPr>
          <a:xfrm>
            <a:off x="783608" y="187702"/>
            <a:ext cx="10515600" cy="672151"/>
          </a:xfrm>
        </p:spPr>
        <p:txBody>
          <a:bodyPr>
            <a:normAutofit fontScale="90000"/>
          </a:bodyPr>
          <a:lstStyle/>
          <a:p>
            <a:r>
              <a:rPr lang="en-TH" b="1" dirty="0">
                <a:solidFill>
                  <a:srgbClr val="FF0000"/>
                </a:solidFill>
              </a:rPr>
              <a:t>Permission</a:t>
            </a:r>
          </a:p>
        </p:txBody>
      </p:sp>
      <p:sp>
        <p:nvSpPr>
          <p:cNvPr id="4" name="Slide Number Placeholder 3">
            <a:extLst>
              <a:ext uri="{FF2B5EF4-FFF2-40B4-BE49-F238E27FC236}">
                <a16:creationId xmlns:a16="http://schemas.microsoft.com/office/drawing/2014/main" id="{0C4F633D-D022-8165-2B82-646796064A5E}"/>
              </a:ext>
            </a:extLst>
          </p:cNvPr>
          <p:cNvSpPr>
            <a:spLocks noGrp="1"/>
          </p:cNvSpPr>
          <p:nvPr>
            <p:ph type="sldNum" sz="quarter" idx="12"/>
          </p:nvPr>
        </p:nvSpPr>
        <p:spPr/>
        <p:txBody>
          <a:bodyPr/>
          <a:lstStyle/>
          <a:p>
            <a:fld id="{C6BE4A66-B151-4A9B-A492-52C46DDB9F37}" type="slidenum">
              <a:rPr lang="en-US" smtClean="0"/>
              <a:t>4</a:t>
            </a:fld>
            <a:endParaRPr lang="en-US"/>
          </a:p>
        </p:txBody>
      </p:sp>
      <p:pic>
        <p:nvPicPr>
          <p:cNvPr id="2050" name="Picture 2" descr="Add permissions to other users in LimeSurvey">
            <a:extLst>
              <a:ext uri="{FF2B5EF4-FFF2-40B4-BE49-F238E27FC236}">
                <a16:creationId xmlns:a16="http://schemas.microsoft.com/office/drawing/2014/main" id="{7B85EE58-6D0A-639F-B5B7-5135F76CDC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0592" y="3429000"/>
            <a:ext cx="10135960" cy="339360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2052" name="Picture 4" descr="How To Connect To Access Database And Display Data And Images In  Datagridview In C Sharp Windows Application - Maurice Muteti">
            <a:extLst>
              <a:ext uri="{FF2B5EF4-FFF2-40B4-BE49-F238E27FC236}">
                <a16:creationId xmlns:a16="http://schemas.microsoft.com/office/drawing/2014/main" id="{E7A69500-AA22-A124-5116-47B662A4E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549" y="709729"/>
            <a:ext cx="9738535" cy="3903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63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(Reminding)</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13486" y="1627913"/>
            <a:ext cx="10515600" cy="4351338"/>
          </a:xfrm>
        </p:spPr>
        <p:txBody>
          <a:bodyPr>
            <a:normAutofit lnSpcReduction="10000"/>
          </a:bodyPr>
          <a:lstStyle/>
          <a:p>
            <a:r>
              <a:rPr lang="en-US" dirty="0"/>
              <a:t>DBM Tool v.1.2.2 by Dr. Anan </a:t>
            </a:r>
            <a:r>
              <a:rPr lang="en-US" dirty="0" err="1"/>
              <a:t>Osothslip</a:t>
            </a:r>
            <a:r>
              <a:rPr lang="en-US" dirty="0"/>
              <a:t> (Download from LMS and unzip file)</a:t>
            </a:r>
          </a:p>
          <a:p>
            <a:r>
              <a:rPr lang="en-US" dirty="0"/>
              <a:t>It is the tool that introduces how data can be constructed and converted into the SQL and database tables</a:t>
            </a:r>
          </a:p>
          <a:p>
            <a:r>
              <a:rPr lang="en-US" dirty="0"/>
              <a:t>The input can be JSON only that process the output into SQL and database tables</a:t>
            </a:r>
          </a:p>
          <a:p>
            <a:r>
              <a:rPr lang="en-US" dirty="0"/>
              <a:t>This tool also provides catalog, departments, roles, positions, users, processes, and assets in order to identify what kind of these data to support your business </a:t>
            </a:r>
            <a:r>
              <a:rPr lang="en-US" b="1" dirty="0"/>
              <a:t>(will use in Data Accessibility lab class later)</a:t>
            </a:r>
          </a:p>
          <a:p>
            <a:r>
              <a:rPr lang="en-US" dirty="0"/>
              <a:t>The Internet connection is also required for this tool</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5</a:t>
            </a:fld>
            <a:endParaRPr lang="en-US"/>
          </a:p>
        </p:txBody>
      </p:sp>
      <p:pic>
        <p:nvPicPr>
          <p:cNvPr id="3074" name="Picture 2" descr="Free Icon | Json file">
            <a:extLst>
              <a:ext uri="{FF2B5EF4-FFF2-40B4-BE49-F238E27FC236}">
                <a16:creationId xmlns:a16="http://schemas.microsoft.com/office/drawing/2014/main" id="{DF42DA7F-61EA-6EC9-0E4D-766A18AE1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1331" y="19029"/>
            <a:ext cx="1806596" cy="18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5105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(Reminding)</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a:xfrm>
            <a:off x="813486" y="1627911"/>
            <a:ext cx="10515600" cy="4863375"/>
          </a:xfrm>
        </p:spPr>
        <p:txBody>
          <a:bodyPr>
            <a:normAutofit fontScale="92500" lnSpcReduction="10000"/>
          </a:bodyPr>
          <a:lstStyle/>
          <a:p>
            <a:r>
              <a:rPr lang="en-US" sz="3200" dirty="0"/>
              <a:t>For Data Accessibility, there are the menus provided below:</a:t>
            </a:r>
          </a:p>
          <a:p>
            <a:pPr lvl="1"/>
            <a:r>
              <a:rPr lang="en-US" sz="2800" dirty="0"/>
              <a:t>Catalog</a:t>
            </a:r>
          </a:p>
          <a:p>
            <a:pPr lvl="2"/>
            <a:r>
              <a:rPr lang="en-US" sz="2400" dirty="0"/>
              <a:t>Data Element Catalogs</a:t>
            </a:r>
          </a:p>
          <a:p>
            <a:pPr lvl="3"/>
            <a:r>
              <a:rPr lang="en-US" sz="2000" dirty="0"/>
              <a:t>General Information</a:t>
            </a:r>
          </a:p>
          <a:p>
            <a:pPr lvl="2"/>
            <a:r>
              <a:rPr lang="en-US" sz="2400" dirty="0"/>
              <a:t>Business Detail</a:t>
            </a:r>
          </a:p>
          <a:p>
            <a:pPr lvl="2"/>
            <a:r>
              <a:rPr lang="en-US" sz="2400" dirty="0"/>
              <a:t>Business Assets</a:t>
            </a:r>
          </a:p>
          <a:p>
            <a:pPr lvl="2"/>
            <a:r>
              <a:rPr lang="en-US" sz="2400" dirty="0"/>
              <a:t>UI</a:t>
            </a:r>
          </a:p>
          <a:p>
            <a:pPr lvl="1"/>
            <a:r>
              <a:rPr lang="en-US" sz="2800" dirty="0"/>
              <a:t>Departments</a:t>
            </a:r>
          </a:p>
          <a:p>
            <a:pPr lvl="1"/>
            <a:r>
              <a:rPr lang="en-US" sz="2800" dirty="0"/>
              <a:t>Roles</a:t>
            </a:r>
          </a:p>
          <a:p>
            <a:pPr lvl="1"/>
            <a:r>
              <a:rPr lang="en-US" sz="2800" dirty="0"/>
              <a:t>Positions</a:t>
            </a:r>
          </a:p>
          <a:p>
            <a:pPr lvl="1"/>
            <a:r>
              <a:rPr lang="en-US" sz="2800" dirty="0"/>
              <a:t>Users</a:t>
            </a:r>
          </a:p>
          <a:p>
            <a:pPr lvl="1"/>
            <a:r>
              <a:rPr lang="en-US" sz="2800" strike="sngStrike" dirty="0"/>
              <a:t>Processes  </a:t>
            </a:r>
            <a:r>
              <a:rPr lang="en-US" sz="2800" b="1" dirty="0">
                <a:solidFill>
                  <a:srgbClr val="FF0000"/>
                </a:solidFill>
              </a:rPr>
              <a:t>[NO NEED]</a:t>
            </a:r>
          </a:p>
          <a:p>
            <a:pPr lvl="1"/>
            <a:r>
              <a:rPr lang="en-US" sz="2800" dirty="0"/>
              <a:t>Assets</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6</a:t>
            </a:fld>
            <a:endParaRPr lang="en-US"/>
          </a:p>
        </p:txBody>
      </p:sp>
      <p:pic>
        <p:nvPicPr>
          <p:cNvPr id="3074" name="Picture 2" descr="Free Icon | Json file">
            <a:extLst>
              <a:ext uri="{FF2B5EF4-FFF2-40B4-BE49-F238E27FC236}">
                <a16:creationId xmlns:a16="http://schemas.microsoft.com/office/drawing/2014/main" id="{DF42DA7F-61EA-6EC9-0E4D-766A18AE1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21331" y="19029"/>
            <a:ext cx="1806596" cy="1806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013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Overview (Reminding)</a:t>
            </a:r>
          </a:p>
        </p:txBody>
      </p:sp>
      <p:pic>
        <p:nvPicPr>
          <p:cNvPr id="5" name="Content Placeholder 4">
            <a:extLst>
              <a:ext uri="{FF2B5EF4-FFF2-40B4-BE49-F238E27FC236}">
                <a16:creationId xmlns:a16="http://schemas.microsoft.com/office/drawing/2014/main" id="{3F7A58AB-D1CC-1530-36F6-8B19ED4A1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65008"/>
            <a:ext cx="10515600" cy="3534859"/>
          </a:xfrm>
        </p:spPr>
      </p:pic>
      <p:sp>
        <p:nvSpPr>
          <p:cNvPr id="7" name="Donut 6">
            <a:extLst>
              <a:ext uri="{FF2B5EF4-FFF2-40B4-BE49-F238E27FC236}">
                <a16:creationId xmlns:a16="http://schemas.microsoft.com/office/drawing/2014/main" id="{73BB3F8B-59A4-575D-6984-2102E8B64097}"/>
              </a:ext>
            </a:extLst>
          </p:cNvPr>
          <p:cNvSpPr/>
          <p:nvPr/>
        </p:nvSpPr>
        <p:spPr>
          <a:xfrm>
            <a:off x="6195060" y="1771650"/>
            <a:ext cx="1371600" cy="628650"/>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8" name="TextBox 7">
            <a:extLst>
              <a:ext uri="{FF2B5EF4-FFF2-40B4-BE49-F238E27FC236}">
                <a16:creationId xmlns:a16="http://schemas.microsoft.com/office/drawing/2014/main" id="{83CC1BFF-2744-8DA8-03AC-EAE98B7E3F2A}"/>
              </a:ext>
            </a:extLst>
          </p:cNvPr>
          <p:cNvSpPr txBox="1"/>
          <p:nvPr/>
        </p:nvSpPr>
        <p:spPr>
          <a:xfrm>
            <a:off x="7303770" y="1176753"/>
            <a:ext cx="4023360" cy="400110"/>
          </a:xfrm>
          <a:prstGeom prst="rect">
            <a:avLst/>
          </a:prstGeom>
          <a:noFill/>
        </p:spPr>
        <p:txBody>
          <a:bodyPr wrap="square" rtlCol="0">
            <a:spAutoFit/>
          </a:bodyPr>
          <a:lstStyle/>
          <a:p>
            <a:r>
              <a:rPr lang="en-TH" sz="2000" b="1" dirty="0">
                <a:solidFill>
                  <a:srgbClr val="FF0000"/>
                </a:solidFill>
              </a:rPr>
              <a:t>Please uncheck this check box first!</a:t>
            </a:r>
          </a:p>
        </p:txBody>
      </p:sp>
      <p:sp>
        <p:nvSpPr>
          <p:cNvPr id="12" name="Down Arrow 11">
            <a:extLst>
              <a:ext uri="{FF2B5EF4-FFF2-40B4-BE49-F238E27FC236}">
                <a16:creationId xmlns:a16="http://schemas.microsoft.com/office/drawing/2014/main" id="{03F7AF1C-7B5F-ED98-1038-369822259687}"/>
              </a:ext>
            </a:extLst>
          </p:cNvPr>
          <p:cNvSpPr/>
          <p:nvPr/>
        </p:nvSpPr>
        <p:spPr>
          <a:xfrm rot="2436048">
            <a:off x="7082189" y="1467266"/>
            <a:ext cx="339090" cy="501968"/>
          </a:xfrm>
          <a:prstGeom prst="downArrow">
            <a:avLst>
              <a:gd name="adj1" fmla="val 41956"/>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13" name="Slide Number Placeholder 12">
            <a:extLst>
              <a:ext uri="{FF2B5EF4-FFF2-40B4-BE49-F238E27FC236}">
                <a16:creationId xmlns:a16="http://schemas.microsoft.com/office/drawing/2014/main" id="{78BBD934-E52E-8C59-C89B-6AFF0E8FA990}"/>
              </a:ext>
            </a:extLst>
          </p:cNvPr>
          <p:cNvSpPr>
            <a:spLocks noGrp="1"/>
          </p:cNvSpPr>
          <p:nvPr>
            <p:ph type="sldNum" sz="quarter" idx="12"/>
          </p:nvPr>
        </p:nvSpPr>
        <p:spPr/>
        <p:txBody>
          <a:bodyPr/>
          <a:lstStyle/>
          <a:p>
            <a:fld id="{C6BE4A66-B151-4A9B-A492-52C46DDB9F37}" type="slidenum">
              <a:rPr lang="en-US" smtClean="0"/>
              <a:t>7</a:t>
            </a:fld>
            <a:endParaRPr lang="en-US"/>
          </a:p>
        </p:txBody>
      </p:sp>
      <p:sp>
        <p:nvSpPr>
          <p:cNvPr id="15" name="Rectangle 14">
            <a:extLst>
              <a:ext uri="{FF2B5EF4-FFF2-40B4-BE49-F238E27FC236}">
                <a16:creationId xmlns:a16="http://schemas.microsoft.com/office/drawing/2014/main" id="{CA7BDE74-15A5-0ACC-5CBF-2F612D5D1686}"/>
              </a:ext>
            </a:extLst>
          </p:cNvPr>
          <p:cNvSpPr/>
          <p:nvPr/>
        </p:nvSpPr>
        <p:spPr>
          <a:xfrm>
            <a:off x="838199" y="3797374"/>
            <a:ext cx="5996941" cy="892440"/>
          </a:xfrm>
          <a:prstGeom prst="rect">
            <a:avLst/>
          </a:prstGeom>
          <a:noFill/>
          <a:ln w="825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16" name="TextBox 15">
            <a:extLst>
              <a:ext uri="{FF2B5EF4-FFF2-40B4-BE49-F238E27FC236}">
                <a16:creationId xmlns:a16="http://schemas.microsoft.com/office/drawing/2014/main" id="{8B8D5233-02AE-8A2B-33EA-D7FEE4143B25}"/>
              </a:ext>
            </a:extLst>
          </p:cNvPr>
          <p:cNvSpPr txBox="1"/>
          <p:nvPr/>
        </p:nvSpPr>
        <p:spPr>
          <a:xfrm>
            <a:off x="851535" y="3760842"/>
            <a:ext cx="2830830" cy="523220"/>
          </a:xfrm>
          <a:prstGeom prst="rect">
            <a:avLst/>
          </a:prstGeom>
          <a:noFill/>
        </p:spPr>
        <p:txBody>
          <a:bodyPr wrap="square" rtlCol="0">
            <a:spAutoFit/>
          </a:bodyPr>
          <a:lstStyle/>
          <a:p>
            <a:r>
              <a:rPr lang="en-TH" sz="2800" b="1" dirty="0">
                <a:solidFill>
                  <a:srgbClr val="FF0000"/>
                </a:solidFill>
              </a:rPr>
              <a:t>JSON Input Area</a:t>
            </a:r>
          </a:p>
        </p:txBody>
      </p:sp>
      <p:sp>
        <p:nvSpPr>
          <p:cNvPr id="17" name="Donut 16">
            <a:extLst>
              <a:ext uri="{FF2B5EF4-FFF2-40B4-BE49-F238E27FC236}">
                <a16:creationId xmlns:a16="http://schemas.microsoft.com/office/drawing/2014/main" id="{9D44F19F-7433-2F2E-FC91-E1D6C1766671}"/>
              </a:ext>
            </a:extLst>
          </p:cNvPr>
          <p:cNvSpPr/>
          <p:nvPr/>
        </p:nvSpPr>
        <p:spPr>
          <a:xfrm>
            <a:off x="5795010" y="3211829"/>
            <a:ext cx="1245870" cy="532989"/>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18" name="TextBox 17">
            <a:extLst>
              <a:ext uri="{FF2B5EF4-FFF2-40B4-BE49-F238E27FC236}">
                <a16:creationId xmlns:a16="http://schemas.microsoft.com/office/drawing/2014/main" id="{7C4F69F3-7F57-8827-362E-DFC9F5AC24B9}"/>
              </a:ext>
            </a:extLst>
          </p:cNvPr>
          <p:cNvSpPr txBox="1"/>
          <p:nvPr/>
        </p:nvSpPr>
        <p:spPr>
          <a:xfrm>
            <a:off x="3788093" y="3098976"/>
            <a:ext cx="2143125" cy="461665"/>
          </a:xfrm>
          <a:prstGeom prst="rect">
            <a:avLst/>
          </a:prstGeom>
          <a:noFill/>
        </p:spPr>
        <p:txBody>
          <a:bodyPr wrap="square" rtlCol="0">
            <a:spAutoFit/>
          </a:bodyPr>
          <a:lstStyle/>
          <a:p>
            <a:r>
              <a:rPr lang="en-TH" sz="2400" b="1" dirty="0">
                <a:solidFill>
                  <a:srgbClr val="FF0000"/>
                </a:solidFill>
              </a:rPr>
              <a:t>Convert button</a:t>
            </a:r>
          </a:p>
        </p:txBody>
      </p:sp>
      <p:sp>
        <p:nvSpPr>
          <p:cNvPr id="19" name="Donut 18">
            <a:extLst>
              <a:ext uri="{FF2B5EF4-FFF2-40B4-BE49-F238E27FC236}">
                <a16:creationId xmlns:a16="http://schemas.microsoft.com/office/drawing/2014/main" id="{41352619-6FC6-0885-F9C0-C839C4C89BB9}"/>
              </a:ext>
            </a:extLst>
          </p:cNvPr>
          <p:cNvSpPr/>
          <p:nvPr/>
        </p:nvSpPr>
        <p:spPr>
          <a:xfrm>
            <a:off x="777240" y="3188018"/>
            <a:ext cx="2114550" cy="532989"/>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sp>
        <p:nvSpPr>
          <p:cNvPr id="20" name="TextBox 19">
            <a:extLst>
              <a:ext uri="{FF2B5EF4-FFF2-40B4-BE49-F238E27FC236}">
                <a16:creationId xmlns:a16="http://schemas.microsoft.com/office/drawing/2014/main" id="{165FAE58-9BA9-796B-48F5-71A504F0EFDA}"/>
              </a:ext>
            </a:extLst>
          </p:cNvPr>
          <p:cNvSpPr txBox="1"/>
          <p:nvPr/>
        </p:nvSpPr>
        <p:spPr>
          <a:xfrm>
            <a:off x="45720" y="2656903"/>
            <a:ext cx="1005840" cy="1200329"/>
          </a:xfrm>
          <a:prstGeom prst="rect">
            <a:avLst/>
          </a:prstGeom>
          <a:noFill/>
        </p:spPr>
        <p:txBody>
          <a:bodyPr wrap="square" rtlCol="0">
            <a:spAutoFit/>
          </a:bodyPr>
          <a:lstStyle/>
          <a:p>
            <a:r>
              <a:rPr lang="en-TH" sz="2400" b="1" dirty="0">
                <a:solidFill>
                  <a:srgbClr val="FF0000"/>
                </a:solidFill>
              </a:rPr>
              <a:t>Data Model Name</a:t>
            </a:r>
          </a:p>
        </p:txBody>
      </p:sp>
      <p:sp>
        <p:nvSpPr>
          <p:cNvPr id="21" name="Rectangle 20">
            <a:extLst>
              <a:ext uri="{FF2B5EF4-FFF2-40B4-BE49-F238E27FC236}">
                <a16:creationId xmlns:a16="http://schemas.microsoft.com/office/drawing/2014/main" id="{BAF75165-A6B4-8A84-14E8-9702A683CC16}"/>
              </a:ext>
            </a:extLst>
          </p:cNvPr>
          <p:cNvSpPr/>
          <p:nvPr/>
        </p:nvSpPr>
        <p:spPr>
          <a:xfrm>
            <a:off x="7170420" y="2400299"/>
            <a:ext cx="4008120" cy="3022693"/>
          </a:xfrm>
          <a:prstGeom prst="rect">
            <a:avLst/>
          </a:prstGeom>
          <a:noFill/>
          <a:ln w="825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2" name="TextBox 21">
            <a:extLst>
              <a:ext uri="{FF2B5EF4-FFF2-40B4-BE49-F238E27FC236}">
                <a16:creationId xmlns:a16="http://schemas.microsoft.com/office/drawing/2014/main" id="{4AC533D0-5D1C-1246-8E93-57FA60737F4E}"/>
              </a:ext>
            </a:extLst>
          </p:cNvPr>
          <p:cNvSpPr txBox="1"/>
          <p:nvPr/>
        </p:nvSpPr>
        <p:spPr>
          <a:xfrm>
            <a:off x="7048500" y="5439207"/>
            <a:ext cx="4533900" cy="523220"/>
          </a:xfrm>
          <a:prstGeom prst="rect">
            <a:avLst/>
          </a:prstGeom>
          <a:noFill/>
        </p:spPr>
        <p:txBody>
          <a:bodyPr wrap="square" rtlCol="0">
            <a:spAutoFit/>
          </a:bodyPr>
          <a:lstStyle/>
          <a:p>
            <a:r>
              <a:rPr lang="en-TH" sz="2800" b="1" dirty="0">
                <a:solidFill>
                  <a:srgbClr val="FF0000"/>
                </a:solidFill>
              </a:rPr>
              <a:t>Database Table Output Area</a:t>
            </a:r>
          </a:p>
        </p:txBody>
      </p:sp>
      <p:sp>
        <p:nvSpPr>
          <p:cNvPr id="23" name="Rectangle 22">
            <a:extLst>
              <a:ext uri="{FF2B5EF4-FFF2-40B4-BE49-F238E27FC236}">
                <a16:creationId xmlns:a16="http://schemas.microsoft.com/office/drawing/2014/main" id="{254DC103-668A-F30E-7744-176357B23C16}"/>
              </a:ext>
            </a:extLst>
          </p:cNvPr>
          <p:cNvSpPr/>
          <p:nvPr/>
        </p:nvSpPr>
        <p:spPr>
          <a:xfrm>
            <a:off x="1162050" y="2752015"/>
            <a:ext cx="5673090" cy="332426"/>
          </a:xfrm>
          <a:prstGeom prst="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4" name="TextBox 23">
            <a:extLst>
              <a:ext uri="{FF2B5EF4-FFF2-40B4-BE49-F238E27FC236}">
                <a16:creationId xmlns:a16="http://schemas.microsoft.com/office/drawing/2014/main" id="{D7612D63-6586-C63D-3BCC-0E578B56305D}"/>
              </a:ext>
            </a:extLst>
          </p:cNvPr>
          <p:cNvSpPr txBox="1"/>
          <p:nvPr/>
        </p:nvSpPr>
        <p:spPr>
          <a:xfrm>
            <a:off x="1070609" y="2315504"/>
            <a:ext cx="2542223" cy="461665"/>
          </a:xfrm>
          <a:prstGeom prst="rect">
            <a:avLst/>
          </a:prstGeom>
          <a:noFill/>
        </p:spPr>
        <p:txBody>
          <a:bodyPr wrap="square" rtlCol="0">
            <a:spAutoFit/>
          </a:bodyPr>
          <a:lstStyle/>
          <a:p>
            <a:r>
              <a:rPr lang="en-TH" sz="2400" b="1" dirty="0">
                <a:solidFill>
                  <a:srgbClr val="FFFF00"/>
                </a:solidFill>
              </a:rPr>
              <a:t>Menu Selection</a:t>
            </a:r>
          </a:p>
        </p:txBody>
      </p:sp>
      <p:sp>
        <p:nvSpPr>
          <p:cNvPr id="26" name="TextBox 25">
            <a:extLst>
              <a:ext uri="{FF2B5EF4-FFF2-40B4-BE49-F238E27FC236}">
                <a16:creationId xmlns:a16="http://schemas.microsoft.com/office/drawing/2014/main" id="{1146ED20-9E57-49F4-C1EA-9C59FDE18F72}"/>
              </a:ext>
            </a:extLst>
          </p:cNvPr>
          <p:cNvSpPr txBox="1"/>
          <p:nvPr/>
        </p:nvSpPr>
        <p:spPr>
          <a:xfrm>
            <a:off x="8690611" y="1567301"/>
            <a:ext cx="2567940" cy="461665"/>
          </a:xfrm>
          <a:prstGeom prst="rect">
            <a:avLst/>
          </a:prstGeom>
          <a:noFill/>
        </p:spPr>
        <p:txBody>
          <a:bodyPr wrap="square" rtlCol="0">
            <a:spAutoFit/>
          </a:bodyPr>
          <a:lstStyle/>
          <a:p>
            <a:r>
              <a:rPr lang="en-TH" sz="2400" b="1" dirty="0">
                <a:solidFill>
                  <a:srgbClr val="FF0000"/>
                </a:solidFill>
              </a:rPr>
              <a:t>Import/Export file</a:t>
            </a:r>
          </a:p>
        </p:txBody>
      </p:sp>
      <p:sp>
        <p:nvSpPr>
          <p:cNvPr id="27" name="Rectangle 26">
            <a:extLst>
              <a:ext uri="{FF2B5EF4-FFF2-40B4-BE49-F238E27FC236}">
                <a16:creationId xmlns:a16="http://schemas.microsoft.com/office/drawing/2014/main" id="{3DE452FE-FE0A-61E0-8864-AA56C859C194}"/>
              </a:ext>
            </a:extLst>
          </p:cNvPr>
          <p:cNvSpPr/>
          <p:nvPr/>
        </p:nvSpPr>
        <p:spPr>
          <a:xfrm>
            <a:off x="838199" y="4679425"/>
            <a:ext cx="5996941" cy="923377"/>
          </a:xfrm>
          <a:prstGeom prst="rect">
            <a:avLst/>
          </a:prstGeom>
          <a:noFill/>
          <a:ln w="825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dirty="0"/>
          </a:p>
        </p:txBody>
      </p:sp>
      <p:sp>
        <p:nvSpPr>
          <p:cNvPr id="28" name="TextBox 27">
            <a:extLst>
              <a:ext uri="{FF2B5EF4-FFF2-40B4-BE49-F238E27FC236}">
                <a16:creationId xmlns:a16="http://schemas.microsoft.com/office/drawing/2014/main" id="{7517B4B4-6307-6BD1-4451-3CEBB5FBD826}"/>
              </a:ext>
            </a:extLst>
          </p:cNvPr>
          <p:cNvSpPr txBox="1"/>
          <p:nvPr/>
        </p:nvSpPr>
        <p:spPr>
          <a:xfrm>
            <a:off x="845820" y="5067662"/>
            <a:ext cx="3276600" cy="523220"/>
          </a:xfrm>
          <a:prstGeom prst="rect">
            <a:avLst/>
          </a:prstGeom>
          <a:noFill/>
        </p:spPr>
        <p:txBody>
          <a:bodyPr wrap="square" rtlCol="0">
            <a:spAutoFit/>
          </a:bodyPr>
          <a:lstStyle/>
          <a:p>
            <a:r>
              <a:rPr lang="en-TH" sz="2800" b="1" dirty="0">
                <a:solidFill>
                  <a:srgbClr val="FF0000"/>
                </a:solidFill>
              </a:rPr>
              <a:t>SQL Output Area</a:t>
            </a:r>
          </a:p>
        </p:txBody>
      </p:sp>
      <p:pic>
        <p:nvPicPr>
          <p:cNvPr id="30" name="Picture 29">
            <a:extLst>
              <a:ext uri="{FF2B5EF4-FFF2-40B4-BE49-F238E27FC236}">
                <a16:creationId xmlns:a16="http://schemas.microsoft.com/office/drawing/2014/main" id="{E7CDC01C-33E5-7461-4A6A-700E7B2D57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9727" y="2225513"/>
            <a:ext cx="1571203" cy="1541218"/>
          </a:xfrm>
          <a:prstGeom prst="rect">
            <a:avLst/>
          </a:prstGeom>
        </p:spPr>
      </p:pic>
      <p:sp>
        <p:nvSpPr>
          <p:cNvPr id="25" name="Donut 24">
            <a:extLst>
              <a:ext uri="{FF2B5EF4-FFF2-40B4-BE49-F238E27FC236}">
                <a16:creationId xmlns:a16="http://schemas.microsoft.com/office/drawing/2014/main" id="{D4E2CAEB-5AED-E52B-5FF8-A991B807B281}"/>
              </a:ext>
            </a:extLst>
          </p:cNvPr>
          <p:cNvSpPr/>
          <p:nvPr/>
        </p:nvSpPr>
        <p:spPr>
          <a:xfrm>
            <a:off x="11029950" y="1816034"/>
            <a:ext cx="441960" cy="568050"/>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pic>
        <p:nvPicPr>
          <p:cNvPr id="4" name="Picture 3">
            <a:extLst>
              <a:ext uri="{FF2B5EF4-FFF2-40B4-BE49-F238E27FC236}">
                <a16:creationId xmlns:a16="http://schemas.microsoft.com/office/drawing/2014/main" id="{0998A575-0777-2FA5-0B0D-817F5B1655D1}"/>
              </a:ext>
            </a:extLst>
          </p:cNvPr>
          <p:cNvPicPr>
            <a:picLocks noChangeAspect="1"/>
          </p:cNvPicPr>
          <p:nvPr/>
        </p:nvPicPr>
        <p:blipFill rotWithShape="1">
          <a:blip r:embed="rId4">
            <a:extLst>
              <a:ext uri="{28A0092B-C50C-407E-A947-70E740481C1C}">
                <a14:useLocalDpi xmlns:a14="http://schemas.microsoft.com/office/drawing/2010/main" val="0"/>
              </a:ext>
            </a:extLst>
          </a:blip>
          <a:srcRect l="1860" t="30614" r="-1860" b="48720"/>
          <a:stretch/>
        </p:blipFill>
        <p:spPr>
          <a:xfrm>
            <a:off x="838199" y="1343672"/>
            <a:ext cx="3407160" cy="529740"/>
          </a:xfrm>
          <a:prstGeom prst="rect">
            <a:avLst/>
          </a:prstGeom>
        </p:spPr>
      </p:pic>
      <p:sp>
        <p:nvSpPr>
          <p:cNvPr id="29" name="Down Arrow 28">
            <a:extLst>
              <a:ext uri="{FF2B5EF4-FFF2-40B4-BE49-F238E27FC236}">
                <a16:creationId xmlns:a16="http://schemas.microsoft.com/office/drawing/2014/main" id="{46B0017A-3E20-8F9D-4458-E65A3900F774}"/>
              </a:ext>
            </a:extLst>
          </p:cNvPr>
          <p:cNvSpPr/>
          <p:nvPr/>
        </p:nvSpPr>
        <p:spPr>
          <a:xfrm rot="18610562">
            <a:off x="3585878" y="1580852"/>
            <a:ext cx="339090" cy="653725"/>
          </a:xfrm>
          <a:prstGeom prst="downArrow">
            <a:avLst>
              <a:gd name="adj1" fmla="val 41956"/>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
        <p:nvSpPr>
          <p:cNvPr id="31" name="TextBox 30">
            <a:extLst>
              <a:ext uri="{FF2B5EF4-FFF2-40B4-BE49-F238E27FC236}">
                <a16:creationId xmlns:a16="http://schemas.microsoft.com/office/drawing/2014/main" id="{9FCF0C89-EE5F-6560-9505-6DA22BA4ABF8}"/>
              </a:ext>
            </a:extLst>
          </p:cNvPr>
          <p:cNvSpPr txBox="1"/>
          <p:nvPr/>
        </p:nvSpPr>
        <p:spPr>
          <a:xfrm>
            <a:off x="4122420" y="1413675"/>
            <a:ext cx="2425248" cy="400110"/>
          </a:xfrm>
          <a:prstGeom prst="rect">
            <a:avLst/>
          </a:prstGeom>
          <a:noFill/>
        </p:spPr>
        <p:txBody>
          <a:bodyPr wrap="square" rtlCol="0">
            <a:spAutoFit/>
          </a:bodyPr>
          <a:lstStyle/>
          <a:p>
            <a:r>
              <a:rPr lang="en-TH" sz="2000" b="1" dirty="0">
                <a:solidFill>
                  <a:srgbClr val="FF0000"/>
                </a:solidFill>
              </a:rPr>
              <a:t>Double click to open</a:t>
            </a:r>
          </a:p>
        </p:txBody>
      </p:sp>
    </p:spTree>
    <p:extLst>
      <p:ext uri="{BB962C8B-B14F-4D97-AF65-F5344CB8AC3E}">
        <p14:creationId xmlns:p14="http://schemas.microsoft.com/office/powerpoint/2010/main" val="2103061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819D927F-34B2-B119-AA45-AFED69EDA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9450" y="2727770"/>
            <a:ext cx="4911088" cy="3765105"/>
          </a:xfrm>
          <a:prstGeom prst="rect">
            <a:avLst/>
          </a:prstGeom>
        </p:spPr>
      </p:pic>
      <p:sp>
        <p:nvSpPr>
          <p:cNvPr id="2" name="Title 1">
            <a:extLst>
              <a:ext uri="{FF2B5EF4-FFF2-40B4-BE49-F238E27FC236}">
                <a16:creationId xmlns:a16="http://schemas.microsoft.com/office/drawing/2014/main" id="{5905F629-C914-47E5-BC75-CAB540F9115D}"/>
              </a:ext>
            </a:extLst>
          </p:cNvPr>
          <p:cNvSpPr>
            <a:spLocks noGrp="1"/>
          </p:cNvSpPr>
          <p:nvPr>
            <p:ph type="title"/>
          </p:nvPr>
        </p:nvSpPr>
        <p:spPr/>
        <p:txBody>
          <a:bodyPr/>
          <a:lstStyle/>
          <a:p>
            <a:r>
              <a:rPr lang="en-US" b="1" dirty="0">
                <a:solidFill>
                  <a:srgbClr val="FF0000"/>
                </a:solidFill>
              </a:rPr>
              <a:t>Data Modeling Tool (Data Accessibility Lab)</a:t>
            </a:r>
          </a:p>
        </p:txBody>
      </p:sp>
      <p:sp>
        <p:nvSpPr>
          <p:cNvPr id="3" name="Content Placeholder 2">
            <a:extLst>
              <a:ext uri="{FF2B5EF4-FFF2-40B4-BE49-F238E27FC236}">
                <a16:creationId xmlns:a16="http://schemas.microsoft.com/office/drawing/2014/main" id="{359CB76A-9803-431B-9662-05017576D062}"/>
              </a:ext>
            </a:extLst>
          </p:cNvPr>
          <p:cNvSpPr>
            <a:spLocks noGrp="1"/>
          </p:cNvSpPr>
          <p:nvPr>
            <p:ph idx="1"/>
          </p:nvPr>
        </p:nvSpPr>
        <p:spPr/>
        <p:txBody>
          <a:bodyPr>
            <a:normAutofit/>
          </a:bodyPr>
          <a:lstStyle/>
          <a:p>
            <a:r>
              <a:rPr lang="en-US" dirty="0"/>
              <a:t>First, let’s try to import the </a:t>
            </a:r>
            <a:r>
              <a:rPr lang="en-US" b="1" dirty="0"/>
              <a:t>“</a:t>
            </a:r>
            <a:r>
              <a:rPr lang="en-US" b="1" dirty="0" err="1"/>
              <a:t>CustomerOrder</a:t>
            </a:r>
            <a:r>
              <a:rPr lang="en-US" b="1" dirty="0"/>
              <a:t>-Sample-</a:t>
            </a:r>
            <a:r>
              <a:rPr lang="en-US" b="1" dirty="0" err="1"/>
              <a:t>Real.json</a:t>
            </a:r>
            <a:r>
              <a:rPr lang="en-US" b="1" dirty="0"/>
              <a:t>”</a:t>
            </a:r>
            <a:r>
              <a:rPr lang="en-US" dirty="0"/>
              <a:t> file from LMS </a:t>
            </a:r>
            <a:r>
              <a:rPr lang="en-US" b="1" dirty="0">
                <a:solidFill>
                  <a:srgbClr val="FF0000"/>
                </a:solidFill>
              </a:rPr>
              <a:t>(Open file in Note Pad or any Text Editor and then copy and paste into JSON Input Area)</a:t>
            </a:r>
          </a:p>
        </p:txBody>
      </p:sp>
      <p:sp>
        <p:nvSpPr>
          <p:cNvPr id="4" name="Slide Number Placeholder 3">
            <a:extLst>
              <a:ext uri="{FF2B5EF4-FFF2-40B4-BE49-F238E27FC236}">
                <a16:creationId xmlns:a16="http://schemas.microsoft.com/office/drawing/2014/main" id="{D1C561C8-480E-3AC1-F0AD-E24C7A7CA92F}"/>
              </a:ext>
            </a:extLst>
          </p:cNvPr>
          <p:cNvSpPr>
            <a:spLocks noGrp="1"/>
          </p:cNvSpPr>
          <p:nvPr>
            <p:ph type="sldNum" sz="quarter" idx="12"/>
          </p:nvPr>
        </p:nvSpPr>
        <p:spPr/>
        <p:txBody>
          <a:bodyPr/>
          <a:lstStyle/>
          <a:p>
            <a:fld id="{C6BE4A66-B151-4A9B-A492-52C46DDB9F37}" type="slidenum">
              <a:rPr lang="en-US" smtClean="0"/>
              <a:t>8</a:t>
            </a:fld>
            <a:endParaRPr lang="en-US"/>
          </a:p>
        </p:txBody>
      </p:sp>
      <p:sp>
        <p:nvSpPr>
          <p:cNvPr id="7" name="Donut 6">
            <a:extLst>
              <a:ext uri="{FF2B5EF4-FFF2-40B4-BE49-F238E27FC236}">
                <a16:creationId xmlns:a16="http://schemas.microsoft.com/office/drawing/2014/main" id="{5CEA38D3-E9D2-243A-B78F-0CB0CEEA27BA}"/>
              </a:ext>
            </a:extLst>
          </p:cNvPr>
          <p:cNvSpPr/>
          <p:nvPr/>
        </p:nvSpPr>
        <p:spPr>
          <a:xfrm>
            <a:off x="4541512" y="5505676"/>
            <a:ext cx="548640" cy="548376"/>
          </a:xfrm>
          <a:prstGeom prst="donut">
            <a:avLst>
              <a:gd name="adj" fmla="val 11760"/>
            </a:avLst>
          </a:prstGeom>
          <a:solidFill>
            <a:srgbClr val="FFFF00"/>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solidFill>
                <a:schemeClr val="tx1"/>
              </a:solidFill>
            </a:endParaRPr>
          </a:p>
        </p:txBody>
      </p:sp>
      <p:pic>
        <p:nvPicPr>
          <p:cNvPr id="9" name="Picture 8">
            <a:extLst>
              <a:ext uri="{FF2B5EF4-FFF2-40B4-BE49-F238E27FC236}">
                <a16:creationId xmlns:a16="http://schemas.microsoft.com/office/drawing/2014/main" id="{5B79A27F-37BB-7288-1B0A-FFC770AEC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58" y="3139285"/>
            <a:ext cx="5175293" cy="3353590"/>
          </a:xfrm>
          <a:prstGeom prst="rect">
            <a:avLst/>
          </a:prstGeom>
        </p:spPr>
      </p:pic>
      <p:sp>
        <p:nvSpPr>
          <p:cNvPr id="8" name="Down Arrow 7">
            <a:extLst>
              <a:ext uri="{FF2B5EF4-FFF2-40B4-BE49-F238E27FC236}">
                <a16:creationId xmlns:a16="http://schemas.microsoft.com/office/drawing/2014/main" id="{09964949-38E6-522F-9BBC-B6FCDF0B783E}"/>
              </a:ext>
            </a:extLst>
          </p:cNvPr>
          <p:cNvSpPr/>
          <p:nvPr/>
        </p:nvSpPr>
        <p:spPr>
          <a:xfrm rot="15532502">
            <a:off x="4477721" y="2580406"/>
            <a:ext cx="617926" cy="3424731"/>
          </a:xfrm>
          <a:prstGeom prst="downArrow">
            <a:avLst>
              <a:gd name="adj1" fmla="val 44284"/>
              <a:gd name="adj2" fmla="val 78471"/>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TH"/>
          </a:p>
        </p:txBody>
      </p:sp>
    </p:spTree>
    <p:extLst>
      <p:ext uri="{BB962C8B-B14F-4D97-AF65-F5344CB8AC3E}">
        <p14:creationId xmlns:p14="http://schemas.microsoft.com/office/powerpoint/2010/main" val="26096354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8509</TotalTime>
  <Words>1174</Words>
  <Application>Microsoft Macintosh PowerPoint</Application>
  <PresentationFormat>Widescreen</PresentationFormat>
  <Paragraphs>135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Topic 07:  Data Accessibility</vt:lpstr>
      <vt:lpstr>What is Data Accessibility?</vt:lpstr>
      <vt:lpstr>What is Data Accessibility?</vt:lpstr>
      <vt:lpstr>User and Role Management</vt:lpstr>
      <vt:lpstr>Permission</vt:lpstr>
      <vt:lpstr>Data Modeling Tool (Reminding)</vt:lpstr>
      <vt:lpstr>Data Modeling Tool (Reminding)</vt:lpstr>
      <vt:lpstr>Data Modeling Tool Overview (Reminding)</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lpstr>Data Modeling Tool (Data Accessibility Lab)</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SQL</dc:title>
  <dc:creator>mac</dc:creator>
  <cp:lastModifiedBy>SONGSAK VANICHVIROON</cp:lastModifiedBy>
  <cp:revision>682</cp:revision>
  <dcterms:created xsi:type="dcterms:W3CDTF">2022-04-15T07:21:53Z</dcterms:created>
  <dcterms:modified xsi:type="dcterms:W3CDTF">2022-08-08T11:37:58Z</dcterms:modified>
</cp:coreProperties>
</file>