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fxe/Desktop/Data%20vi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vir.xlsx]Sheet3!PivotTable3</c:name>
    <c:fmtId val="15"/>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0" baseline="0">
                <a:solidFill>
                  <a:sysClr val="windowText" lastClr="000000">
                    <a:lumMod val="65000"/>
                    <a:lumOff val="35000"/>
                  </a:sysClr>
                </a:solidFill>
                <a:latin typeface="+mn-lt"/>
                <a:ea typeface="+mn-ea"/>
                <a:cs typeface="+mn-cs"/>
              </a:defRPr>
            </a:pPr>
            <a:r>
              <a:rPr lang="en-US" sz="1600" b="1" dirty="0"/>
              <a:t>Average Outbound Mobility Percentage: All Regions (3-Year Average)</a:t>
            </a:r>
          </a:p>
        </c:rich>
      </c:tx>
      <c:layout>
        <c:manualLayout>
          <c:xMode val="edge"/>
          <c:yMode val="edge"/>
          <c:x val="3.8886154855643043E-4"/>
          <c:y val="1.3881306503353747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600" b="1" i="0" u="none" strike="noStrike" kern="1200" spc="0" baseline="0">
              <a:solidFill>
                <a:sysClr val="windowText" lastClr="000000">
                  <a:lumMod val="65000"/>
                  <a:lumOff val="35000"/>
                </a:sysClr>
              </a:solidFill>
              <a:latin typeface="+mn-lt"/>
              <a:ea typeface="+mn-ea"/>
              <a:cs typeface="+mn-cs"/>
            </a:defRPr>
          </a:pPr>
          <a:endParaRPr lang="en-TH"/>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C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H"/>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Sheet3!$B$2:$B$3</c:f>
              <c:strCache>
                <c:ptCount val="1"/>
                <c:pt idx="0">
                  <c:v>Africa</c:v>
                </c:pt>
              </c:strCache>
            </c:strRef>
          </c:tx>
          <c:spPr>
            <a:solidFill>
              <a:schemeClr val="accent6"/>
            </a:solidFill>
            <a:ln>
              <a:noFill/>
            </a:ln>
            <a:effectLst/>
          </c:spPr>
          <c:invertIfNegative val="0"/>
          <c:cat>
            <c:strRef>
              <c:f>Sheet3!$A$4:$A$6</c:f>
              <c:strCache>
                <c:ptCount val="3"/>
                <c:pt idx="0">
                  <c:v>2011</c:v>
                </c:pt>
                <c:pt idx="1">
                  <c:v>2012</c:v>
                </c:pt>
                <c:pt idx="2">
                  <c:v>2013</c:v>
                </c:pt>
              </c:strCache>
            </c:strRef>
          </c:cat>
          <c:val>
            <c:numRef>
              <c:f>Sheet3!$B$4:$B$6</c:f>
              <c:numCache>
                <c:formatCode>0.00</c:formatCode>
                <c:ptCount val="3"/>
                <c:pt idx="0">
                  <c:v>20.179415610703554</c:v>
                </c:pt>
                <c:pt idx="1">
                  <c:v>27.091782049886099</c:v>
                </c:pt>
                <c:pt idx="2">
                  <c:v>19.35326783180237</c:v>
                </c:pt>
              </c:numCache>
            </c:numRef>
          </c:val>
          <c:extLst>
            <c:ext xmlns:c16="http://schemas.microsoft.com/office/drawing/2014/chart" uri="{C3380CC4-5D6E-409C-BE32-E72D297353CC}">
              <c16:uniqueId val="{00000000-394B-D342-A52E-F9C426295560}"/>
            </c:ext>
          </c:extLst>
        </c:ser>
        <c:ser>
          <c:idx val="1"/>
          <c:order val="1"/>
          <c:tx>
            <c:strRef>
              <c:f>Sheet3!$C$2:$C$3</c:f>
              <c:strCache>
                <c:ptCount val="1"/>
                <c:pt idx="0">
                  <c:v>Americas</c:v>
                </c:pt>
              </c:strCache>
            </c:strRef>
          </c:tx>
          <c:spPr>
            <a:solidFill>
              <a:schemeClr val="accent5"/>
            </a:solidFill>
            <a:ln>
              <a:noFill/>
            </a:ln>
            <a:effectLst/>
          </c:spPr>
          <c:invertIfNegative val="0"/>
          <c:cat>
            <c:strRef>
              <c:f>Sheet3!$A$4:$A$6</c:f>
              <c:strCache>
                <c:ptCount val="3"/>
                <c:pt idx="0">
                  <c:v>2011</c:v>
                </c:pt>
                <c:pt idx="1">
                  <c:v>2012</c:v>
                </c:pt>
                <c:pt idx="2">
                  <c:v>2013</c:v>
                </c:pt>
              </c:strCache>
            </c:strRef>
          </c:cat>
          <c:val>
            <c:numRef>
              <c:f>Sheet3!$C$4:$C$6</c:f>
              <c:numCache>
                <c:formatCode>0.00</c:formatCode>
                <c:ptCount val="3"/>
                <c:pt idx="0">
                  <c:v>14.815624935759438</c:v>
                </c:pt>
                <c:pt idx="1">
                  <c:v>13.029188925027862</c:v>
                </c:pt>
                <c:pt idx="2">
                  <c:v>14.555714888232064</c:v>
                </c:pt>
              </c:numCache>
            </c:numRef>
          </c:val>
          <c:extLst>
            <c:ext xmlns:c16="http://schemas.microsoft.com/office/drawing/2014/chart" uri="{C3380CC4-5D6E-409C-BE32-E72D297353CC}">
              <c16:uniqueId val="{00000001-394B-D342-A52E-F9C426295560}"/>
            </c:ext>
          </c:extLst>
        </c:ser>
        <c:ser>
          <c:idx val="2"/>
          <c:order val="2"/>
          <c:tx>
            <c:strRef>
              <c:f>Sheet3!$D$2:$D$3</c:f>
              <c:strCache>
                <c:ptCount val="1"/>
                <c:pt idx="0">
                  <c:v>Asia</c:v>
                </c:pt>
              </c:strCache>
            </c:strRef>
          </c:tx>
          <c:spPr>
            <a:solidFill>
              <a:schemeClr val="accent4"/>
            </a:solidFill>
            <a:ln>
              <a:noFill/>
            </a:ln>
            <a:effectLst/>
          </c:spPr>
          <c:invertIfNegative val="0"/>
          <c:cat>
            <c:strRef>
              <c:f>Sheet3!$A$4:$A$6</c:f>
              <c:strCache>
                <c:ptCount val="3"/>
                <c:pt idx="0">
                  <c:v>2011</c:v>
                </c:pt>
                <c:pt idx="1">
                  <c:v>2012</c:v>
                </c:pt>
                <c:pt idx="2">
                  <c:v>2013</c:v>
                </c:pt>
              </c:strCache>
            </c:strRef>
          </c:cat>
          <c:val>
            <c:numRef>
              <c:f>Sheet3!$D$4:$D$6</c:f>
              <c:numCache>
                <c:formatCode>0.00</c:formatCode>
                <c:ptCount val="3"/>
                <c:pt idx="0">
                  <c:v>8.8550999143788935</c:v>
                </c:pt>
                <c:pt idx="1">
                  <c:v>9.5046049695875823</c:v>
                </c:pt>
                <c:pt idx="2">
                  <c:v>8.2370606092736089</c:v>
                </c:pt>
              </c:numCache>
            </c:numRef>
          </c:val>
          <c:extLst>
            <c:ext xmlns:c16="http://schemas.microsoft.com/office/drawing/2014/chart" uri="{C3380CC4-5D6E-409C-BE32-E72D297353CC}">
              <c16:uniqueId val="{00000002-394B-D342-A52E-F9C426295560}"/>
            </c:ext>
          </c:extLst>
        </c:ser>
        <c:ser>
          <c:idx val="3"/>
          <c:order val="3"/>
          <c:tx>
            <c:strRef>
              <c:f>Sheet3!$E$2:$E$3</c:f>
              <c:strCache>
                <c:ptCount val="1"/>
                <c:pt idx="0">
                  <c:v>Europe</c:v>
                </c:pt>
              </c:strCache>
            </c:strRef>
          </c:tx>
          <c:spPr>
            <a:solidFill>
              <a:schemeClr val="accent2"/>
            </a:solidFill>
            <a:ln>
              <a:noFill/>
            </a:ln>
            <a:effectLst/>
          </c:spPr>
          <c:invertIfNegative val="0"/>
          <c:cat>
            <c:strRef>
              <c:f>Sheet3!$A$4:$A$6</c:f>
              <c:strCache>
                <c:ptCount val="3"/>
                <c:pt idx="0">
                  <c:v>2011</c:v>
                </c:pt>
                <c:pt idx="1">
                  <c:v>2012</c:v>
                </c:pt>
                <c:pt idx="2">
                  <c:v>2013</c:v>
                </c:pt>
              </c:strCache>
            </c:strRef>
          </c:cat>
          <c:val>
            <c:numRef>
              <c:f>Sheet3!$E$4:$E$6</c:f>
              <c:numCache>
                <c:formatCode>0.00</c:formatCode>
                <c:ptCount val="3"/>
                <c:pt idx="0">
                  <c:v>10.405355265011655</c:v>
                </c:pt>
                <c:pt idx="1">
                  <c:v>21.447515243139012</c:v>
                </c:pt>
                <c:pt idx="2">
                  <c:v>12.573002587104655</c:v>
                </c:pt>
              </c:numCache>
            </c:numRef>
          </c:val>
          <c:extLst>
            <c:ext xmlns:c16="http://schemas.microsoft.com/office/drawing/2014/chart" uri="{C3380CC4-5D6E-409C-BE32-E72D297353CC}">
              <c16:uniqueId val="{00000003-394B-D342-A52E-F9C426295560}"/>
            </c:ext>
          </c:extLst>
        </c:ser>
        <c:ser>
          <c:idx val="4"/>
          <c:order val="4"/>
          <c:tx>
            <c:strRef>
              <c:f>Sheet3!$F$2:$F$3</c:f>
              <c:strCache>
                <c:ptCount val="1"/>
                <c:pt idx="0">
                  <c:v>Oceania</c:v>
                </c:pt>
              </c:strCache>
            </c:strRef>
          </c:tx>
          <c:spPr>
            <a:solidFill>
              <a:srgbClr val="C00000"/>
            </a:solidFill>
            <a:ln>
              <a:noFill/>
            </a:ln>
            <a:effectLst/>
          </c:spPr>
          <c:invertIfNegative val="0"/>
          <c:cat>
            <c:strRef>
              <c:f>Sheet3!$A$4:$A$6</c:f>
              <c:strCache>
                <c:ptCount val="3"/>
                <c:pt idx="0">
                  <c:v>2011</c:v>
                </c:pt>
                <c:pt idx="1">
                  <c:v>2012</c:v>
                </c:pt>
                <c:pt idx="2">
                  <c:v>2013</c:v>
                </c:pt>
              </c:strCache>
            </c:strRef>
          </c:cat>
          <c:val>
            <c:numRef>
              <c:f>Sheet3!$F$4:$F$6</c:f>
              <c:numCache>
                <c:formatCode>0.00</c:formatCode>
                <c:ptCount val="3"/>
                <c:pt idx="0">
                  <c:v>1.4047399759292571</c:v>
                </c:pt>
                <c:pt idx="1">
                  <c:v>7.3001334071159336</c:v>
                </c:pt>
                <c:pt idx="2">
                  <c:v>1.4653199613094299</c:v>
                </c:pt>
              </c:numCache>
            </c:numRef>
          </c:val>
          <c:extLst>
            <c:ext xmlns:c16="http://schemas.microsoft.com/office/drawing/2014/chart" uri="{C3380CC4-5D6E-409C-BE32-E72D297353CC}">
              <c16:uniqueId val="{00000004-394B-D342-A52E-F9C426295560}"/>
            </c:ext>
          </c:extLst>
        </c:ser>
        <c:dLbls>
          <c:showLegendKey val="0"/>
          <c:showVal val="0"/>
          <c:showCatName val="0"/>
          <c:showSerName val="0"/>
          <c:showPercent val="0"/>
          <c:showBubbleSize val="0"/>
        </c:dLbls>
        <c:gapWidth val="219"/>
        <c:overlap val="-27"/>
        <c:axId val="1813157007"/>
        <c:axId val="496481712"/>
      </c:barChart>
      <c:catAx>
        <c:axId val="181315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TH"/>
          </a:p>
        </c:txPr>
        <c:crossAx val="496481712"/>
        <c:crosses val="autoZero"/>
        <c:auto val="1"/>
        <c:lblAlgn val="ctr"/>
        <c:lblOffset val="100"/>
        <c:noMultiLvlLbl val="0"/>
      </c:catAx>
      <c:valAx>
        <c:axId val="49648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TH"/>
          </a:p>
        </c:txPr>
        <c:crossAx val="1813157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3CF2-03DB-E7BE-811F-29B18BCFB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5CD17545-0AA7-31F9-EACA-C528534E3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9AB170D1-FFDE-C00F-ECFE-BD7B8A2A5E30}"/>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5" name="Footer Placeholder 4">
            <a:extLst>
              <a:ext uri="{FF2B5EF4-FFF2-40B4-BE49-F238E27FC236}">
                <a16:creationId xmlns:a16="http://schemas.microsoft.com/office/drawing/2014/main" id="{A4DBBEEE-B2C7-0643-1BAA-04780C11E5D6}"/>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54AE8CE2-5D13-B7EB-C517-E562EE0606D5}"/>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397104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3A58-2365-233C-AAAF-A1CFC0CF69B2}"/>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022AF688-0DB2-971B-7CFC-06DE6480F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CE1E27B8-4D90-3335-6B30-D548BD4D1133}"/>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5" name="Footer Placeholder 4">
            <a:extLst>
              <a:ext uri="{FF2B5EF4-FFF2-40B4-BE49-F238E27FC236}">
                <a16:creationId xmlns:a16="http://schemas.microsoft.com/office/drawing/2014/main" id="{CBDC1753-D541-D23A-B810-8FDB2CD6ED19}"/>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F2863F55-5CF1-6C8E-CBF5-3B6435AE3079}"/>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394483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F04AC4-CAB8-A349-3557-FFECE9317C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2D31B3F7-2E35-1862-C899-9C1C2FFAD1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D201C496-CBDE-4CC3-3C92-AB9AE06613F5}"/>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5" name="Footer Placeholder 4">
            <a:extLst>
              <a:ext uri="{FF2B5EF4-FFF2-40B4-BE49-F238E27FC236}">
                <a16:creationId xmlns:a16="http://schemas.microsoft.com/office/drawing/2014/main" id="{BCF987F4-5726-AC14-6C35-CE0B04253BB8}"/>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08E6AE65-A105-E2CD-DE69-1741F1B44C5B}"/>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1980512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8F60-1083-C733-B747-0FDDB22C90E2}"/>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F889FB4F-1D33-9DE1-369A-CFE891D42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39F51444-2B11-4154-7FF4-AE9728E778D0}"/>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5" name="Footer Placeholder 4">
            <a:extLst>
              <a:ext uri="{FF2B5EF4-FFF2-40B4-BE49-F238E27FC236}">
                <a16:creationId xmlns:a16="http://schemas.microsoft.com/office/drawing/2014/main" id="{C90306A5-81AC-B78D-F904-977A2149882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70DF46B6-36A3-86B0-09A3-769FE0E54227}"/>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377193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19F8-ED55-9C64-58FD-E1F1353676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CB13CF08-510B-4944-AA12-5DE6CA16C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918C6-4A4C-0105-6547-9A793DDD7914}"/>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5" name="Footer Placeholder 4">
            <a:extLst>
              <a:ext uri="{FF2B5EF4-FFF2-40B4-BE49-F238E27FC236}">
                <a16:creationId xmlns:a16="http://schemas.microsoft.com/office/drawing/2014/main" id="{8D418390-BBC0-DA7A-A208-DAE321F783E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8FF2544C-0D56-E1B5-E349-B1418FE9EB16}"/>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236229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F6F3-C226-84DC-2CDD-9B279B7C36EB}"/>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C693CBEA-D45B-FBDE-52D1-FAE324639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87F38D20-6372-695D-482F-DD48CDA0E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B904217C-FB7E-28D0-9E43-5E8A065190FF}"/>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6" name="Footer Placeholder 5">
            <a:extLst>
              <a:ext uri="{FF2B5EF4-FFF2-40B4-BE49-F238E27FC236}">
                <a16:creationId xmlns:a16="http://schemas.microsoft.com/office/drawing/2014/main" id="{F45F6ACB-6AD3-0CCD-8B48-7645A286397D}"/>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3CDF7B6-6765-B216-91F1-10FAA68CDEA5}"/>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181274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BD71-AB5F-8F3D-D49D-281A8DCC3BA2}"/>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EA59F5DC-04D5-E196-321D-F3B4DEBD4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6AAF66-2398-0527-70CE-357B82179F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BF37678F-EB14-EB58-9CEF-6166ED05D7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2AF7BC-C368-66EC-2588-29339474B8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8F75FC11-D7D7-A34A-2D9A-F5C58DF079E3}"/>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8" name="Footer Placeholder 7">
            <a:extLst>
              <a:ext uri="{FF2B5EF4-FFF2-40B4-BE49-F238E27FC236}">
                <a16:creationId xmlns:a16="http://schemas.microsoft.com/office/drawing/2014/main" id="{6766BF4C-4E81-5F61-047F-444EBF29972B}"/>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49F36A3D-EC05-17AD-889D-12448813BF28}"/>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864127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406D-3B69-A272-FD59-BED019B6B1F1}"/>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2A6CECF8-3282-99D1-66E1-EA384390AEC4}"/>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4" name="Footer Placeholder 3">
            <a:extLst>
              <a:ext uri="{FF2B5EF4-FFF2-40B4-BE49-F238E27FC236}">
                <a16:creationId xmlns:a16="http://schemas.microsoft.com/office/drawing/2014/main" id="{530E6C48-E43C-5EFA-2256-4F69A2C6EA33}"/>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A4EB38FA-32A7-5C74-E912-79CB633CBF7F}"/>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31972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AA987-0BE7-795E-F79B-8DEC9A4E8D15}"/>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3" name="Footer Placeholder 2">
            <a:extLst>
              <a:ext uri="{FF2B5EF4-FFF2-40B4-BE49-F238E27FC236}">
                <a16:creationId xmlns:a16="http://schemas.microsoft.com/office/drawing/2014/main" id="{654F4163-48DA-9019-9770-A42BCB05BAE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4B8020A9-36AB-CDC3-00CA-5ABB42F49CDF}"/>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210492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7351-DD19-20C3-6055-6F38C1366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8394B6CC-FC94-03DA-D878-821BA2B15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FA54C14E-9C56-484A-375E-B4ED875F2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34C3D-3D58-E95F-304E-84380FC94624}"/>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6" name="Footer Placeholder 5">
            <a:extLst>
              <a:ext uri="{FF2B5EF4-FFF2-40B4-BE49-F238E27FC236}">
                <a16:creationId xmlns:a16="http://schemas.microsoft.com/office/drawing/2014/main" id="{587613C1-1946-299D-51CF-9B4C8EDF7FDE}"/>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132A88A6-06C8-1FA6-712B-EC71E5BC033E}"/>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153381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B0AB-5D7A-DACE-68D9-F499D4C69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A524FC62-1146-8EBB-7DBB-DD35943F6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207133F0-7536-7F7E-8260-0AE55A17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177F2-026E-B87D-7461-33DF6C40CED6}"/>
              </a:ext>
            </a:extLst>
          </p:cNvPr>
          <p:cNvSpPr>
            <a:spLocks noGrp="1"/>
          </p:cNvSpPr>
          <p:nvPr>
            <p:ph type="dt" sz="half" idx="10"/>
          </p:nvPr>
        </p:nvSpPr>
        <p:spPr/>
        <p:txBody>
          <a:bodyPr/>
          <a:lstStyle/>
          <a:p>
            <a:fld id="{4478FDF7-B0B5-9B4E-A589-287587C495E5}" type="datetimeFigureOut">
              <a:rPr lang="en-TH" smtClean="0"/>
              <a:t>24/6/2023 R</a:t>
            </a:fld>
            <a:endParaRPr lang="en-TH"/>
          </a:p>
        </p:txBody>
      </p:sp>
      <p:sp>
        <p:nvSpPr>
          <p:cNvPr id="6" name="Footer Placeholder 5">
            <a:extLst>
              <a:ext uri="{FF2B5EF4-FFF2-40B4-BE49-F238E27FC236}">
                <a16:creationId xmlns:a16="http://schemas.microsoft.com/office/drawing/2014/main" id="{1FB3734B-D0BF-5FAF-DEB2-E6DB1E4B34AD}"/>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AF8E4646-3E46-1CF1-5AC8-A98D15290444}"/>
              </a:ext>
            </a:extLst>
          </p:cNvPr>
          <p:cNvSpPr>
            <a:spLocks noGrp="1"/>
          </p:cNvSpPr>
          <p:nvPr>
            <p:ph type="sldNum" sz="quarter" idx="12"/>
          </p:nvPr>
        </p:nvSpPr>
        <p:spPr/>
        <p:txBody>
          <a:bodyPr/>
          <a:lstStyle/>
          <a:p>
            <a:fld id="{D0D03442-45F7-AA49-AC63-96AF9136E051}" type="slidenum">
              <a:rPr lang="en-TH" smtClean="0"/>
              <a:t>‹#›</a:t>
            </a:fld>
            <a:endParaRPr lang="en-TH"/>
          </a:p>
        </p:txBody>
      </p:sp>
    </p:spTree>
    <p:extLst>
      <p:ext uri="{BB962C8B-B14F-4D97-AF65-F5344CB8AC3E}">
        <p14:creationId xmlns:p14="http://schemas.microsoft.com/office/powerpoint/2010/main" val="111381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A90B7-1C97-60D5-AAAD-65E939AE9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762D0C53-722E-F4D1-6708-A08BCA7DD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D27D5F6D-BA0B-5666-2351-809DEEA9A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8FDF7-B0B5-9B4E-A589-287587C495E5}" type="datetimeFigureOut">
              <a:rPr lang="en-TH" smtClean="0"/>
              <a:t>24/6/2023 R</a:t>
            </a:fld>
            <a:endParaRPr lang="en-TH"/>
          </a:p>
        </p:txBody>
      </p:sp>
      <p:sp>
        <p:nvSpPr>
          <p:cNvPr id="5" name="Footer Placeholder 4">
            <a:extLst>
              <a:ext uri="{FF2B5EF4-FFF2-40B4-BE49-F238E27FC236}">
                <a16:creationId xmlns:a16="http://schemas.microsoft.com/office/drawing/2014/main" id="{1FA21F55-9086-0F92-31E7-85CFAA659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259761F9-52A4-DEB3-FBFE-72A72A92E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03442-45F7-AA49-AC63-96AF9136E051}" type="slidenum">
              <a:rPr lang="en-TH" smtClean="0"/>
              <a:t>‹#›</a:t>
            </a:fld>
            <a:endParaRPr lang="en-TH"/>
          </a:p>
        </p:txBody>
      </p:sp>
    </p:spTree>
    <p:extLst>
      <p:ext uri="{BB962C8B-B14F-4D97-AF65-F5344CB8AC3E}">
        <p14:creationId xmlns:p14="http://schemas.microsoft.com/office/powerpoint/2010/main" val="307420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67249320-B3AC-B76E-D361-8C6BE34F3AE6}"/>
              </a:ext>
            </a:extLst>
          </p:cNvPr>
          <p:cNvGraphicFramePr>
            <a:graphicFrameLocks/>
          </p:cNvGraphicFramePr>
          <p:nvPr>
            <p:extLst>
              <p:ext uri="{D42A27DB-BD31-4B8C-83A1-F6EECF244321}">
                <p14:modId xmlns:p14="http://schemas.microsoft.com/office/powerpoint/2010/main" val="2359116415"/>
              </p:ext>
            </p:extLst>
          </p:nvPr>
        </p:nvGraphicFramePr>
        <p:xfrm>
          <a:off x="798786" y="641131"/>
          <a:ext cx="10594428" cy="4109545"/>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E185805-80F8-0E4F-11CC-57FCA1F7B0FF}"/>
              </a:ext>
            </a:extLst>
          </p:cNvPr>
          <p:cNvSpPr txBox="1"/>
          <p:nvPr/>
        </p:nvSpPr>
        <p:spPr>
          <a:xfrm>
            <a:off x="798787" y="5213131"/>
            <a:ext cx="10594428" cy="1077218"/>
          </a:xfrm>
          <a:prstGeom prst="rect">
            <a:avLst/>
          </a:prstGeom>
          <a:noFill/>
        </p:spPr>
        <p:txBody>
          <a:bodyPr wrap="square" rtlCol="0">
            <a:spAutoFit/>
          </a:bodyPr>
          <a:lstStyle/>
          <a:p>
            <a:r>
              <a:rPr lang="en-US" sz="1600"/>
              <a:t>Based </a:t>
            </a:r>
            <a:r>
              <a:rPr lang="en-US" sz="1600" dirty="0"/>
              <a:t>on the provided graph, it is evident that Africa is  the highest average percentage of outbound mobility across all regions during the period spanning from 2011 to 2013. Notably, in the year 2012, a discernible increase in the average number of outbound individuals can be observed for both Europe and Oceania. Furthermore, this upward trend appears to have persisted with relatively little change in the subsequent year, 2013.</a:t>
            </a:r>
            <a:endParaRPr lang="en-TH" sz="1600" dirty="0"/>
          </a:p>
        </p:txBody>
      </p:sp>
    </p:spTree>
    <p:extLst>
      <p:ext uri="{BB962C8B-B14F-4D97-AF65-F5344CB8AC3E}">
        <p14:creationId xmlns:p14="http://schemas.microsoft.com/office/powerpoint/2010/main" val="203765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88</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CHANTHAPAT IMKHUM</dc:creator>
  <cp:lastModifiedBy>CHANTHAPAT IMKHUM</cp:lastModifiedBy>
  <cp:revision>3</cp:revision>
  <dcterms:created xsi:type="dcterms:W3CDTF">2023-06-23T17:47:59Z</dcterms:created>
  <dcterms:modified xsi:type="dcterms:W3CDTF">2023-06-24T10:44:51Z</dcterms:modified>
</cp:coreProperties>
</file>