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1" r:id="rId4"/>
    <p:sldId id="262" r:id="rId5"/>
    <p:sldId id="259" r:id="rId6"/>
    <p:sldId id="260" r:id="rId7"/>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p:scale>
          <a:sx n="99" d="100"/>
          <a:sy n="99" d="100"/>
        </p:scale>
        <p:origin x="14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Users/fxe/Documents/Data%20Virtual/Project/SEP%202023%20SWDchallenge%20(modified%20LP!%20EXERCISE%208.6).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fxe/Documents/Data%20Virtual/Project/SEP%202023%20SWDchallenge%20(modified%20LP!%20EXERCISE%208.6).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Users/fxe/Documents/Data%20Virtual/Project/SEP%202023%20SWDchallenge%20(modified%20LP!%20EXERCISE%208.6).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fxe/Documents/Data%20Virtual/Project/SEP%202023%20SWDchallenge%20(modified%20LP!%20EXERCISE%208.6).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fxe/Documents/Data%20Virtual/Project/SEP%202023%20SWDchallenge%20(modified%20LP!%20EXERCISE%208.6).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Number of Accounts Over Time</a:t>
            </a:r>
          </a:p>
        </c:rich>
      </c:tx>
      <c:overlay val="0"/>
      <c:spPr>
        <a:noFill/>
        <a:ln>
          <a:noFill/>
        </a:ln>
        <a:effectLst/>
      </c:spPr>
    </c:title>
    <c:autoTitleDeleted val="0"/>
    <c:plotArea>
      <c:layout/>
      <c:barChart>
        <c:barDir val="col"/>
        <c:grouping val="clustered"/>
        <c:varyColors val="0"/>
        <c:ser>
          <c:idx val="0"/>
          <c:order val="0"/>
          <c:tx>
            <c:strRef>
              <c:f>'EXERCISE 8.6'!$C$5</c:f>
              <c:strCache>
                <c:ptCount val="1"/>
                <c:pt idx="0">
                  <c:v># Accounts</c:v>
                </c:pt>
              </c:strCache>
            </c:strRef>
          </c:tx>
          <c:spPr>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'EXERCISE 8.6'!$B$6:$B$29</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'EXERCISE 8.6'!$C$6:$C$29</c:f>
              <c:numCache>
                <c:formatCode>General</c:formatCode>
                <c:ptCount val="24"/>
                <c:pt idx="0">
                  <c:v>47</c:v>
                </c:pt>
                <c:pt idx="1">
                  <c:v>114</c:v>
                </c:pt>
                <c:pt idx="2">
                  <c:v>168</c:v>
                </c:pt>
                <c:pt idx="3">
                  <c:v>220</c:v>
                </c:pt>
                <c:pt idx="4">
                  <c:v>262</c:v>
                </c:pt>
                <c:pt idx="5">
                  <c:v>290</c:v>
                </c:pt>
                <c:pt idx="6">
                  <c:v>311</c:v>
                </c:pt>
                <c:pt idx="7">
                  <c:v>327</c:v>
                </c:pt>
                <c:pt idx="8">
                  <c:v>345</c:v>
                </c:pt>
                <c:pt idx="9" formatCode="0">
                  <c:v>352</c:v>
                </c:pt>
                <c:pt idx="10" formatCode="0">
                  <c:v>359</c:v>
                </c:pt>
                <c:pt idx="11" formatCode="0">
                  <c:v>366</c:v>
                </c:pt>
                <c:pt idx="12" formatCode="0">
                  <c:v>373</c:v>
                </c:pt>
                <c:pt idx="13" formatCode="0">
                  <c:v>380</c:v>
                </c:pt>
                <c:pt idx="14" formatCode="0">
                  <c:v>387</c:v>
                </c:pt>
                <c:pt idx="15" formatCode="0">
                  <c:v>394</c:v>
                </c:pt>
                <c:pt idx="16" formatCode="0">
                  <c:v>401</c:v>
                </c:pt>
                <c:pt idx="17" formatCode="0">
                  <c:v>408</c:v>
                </c:pt>
                <c:pt idx="18" formatCode="0">
                  <c:v>415</c:v>
                </c:pt>
                <c:pt idx="19" formatCode="0">
                  <c:v>422</c:v>
                </c:pt>
                <c:pt idx="20" formatCode="0">
                  <c:v>429</c:v>
                </c:pt>
                <c:pt idx="21" formatCode="0">
                  <c:v>436</c:v>
                </c:pt>
                <c:pt idx="22" formatCode="0">
                  <c:v>443</c:v>
                </c:pt>
                <c:pt idx="23">
                  <c:v>450</c:v>
                </c:pt>
              </c:numCache>
            </c:numRef>
          </c:val>
          <c:extLst>
            <c:ext xmlns:c16="http://schemas.microsoft.com/office/drawing/2014/chart" uri="{C3380CC4-5D6E-409C-BE32-E72D297353CC}">
              <c16:uniqueId val="{00000000-E952-5444-9BC1-FA0182328734}"/>
            </c:ext>
          </c:extLst>
        </c:ser>
        <c:dLbls>
          <c:showLegendKey val="0"/>
          <c:showVal val="0"/>
          <c:showCatName val="0"/>
          <c:showSerName val="0"/>
          <c:showPercent val="0"/>
          <c:showBubbleSize val="0"/>
        </c:dLbls>
        <c:gapWidth val="80"/>
        <c:axId val="-2144714408"/>
        <c:axId val="-2144708040"/>
      </c:barChart>
      <c:catAx>
        <c:axId val="-214471440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33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crossAx val="-2144708040"/>
        <c:crosses val="autoZero"/>
        <c:auto val="1"/>
        <c:lblAlgn val="ctr"/>
        <c:lblOffset val="100"/>
        <c:noMultiLvlLbl val="0"/>
      </c:catAx>
      <c:valAx>
        <c:axId val="-2144708040"/>
        <c:scaling>
          <c:orientation val="minMax"/>
          <c:max val="500"/>
        </c:scaling>
        <c:delete val="0"/>
        <c:axPos val="l"/>
        <c:majorGridlines>
          <c:spPr>
            <a:ln w="9525" cap="flat" cmpd="sng" algn="ctr">
              <a:solidFill>
                <a:sysClr val="windowText" lastClr="000000"/>
              </a:solidFill>
              <a:round/>
            </a:ln>
            <a:effectLst/>
          </c:spPr>
        </c:majorGridlines>
        <c:numFmt formatCode="#,##0.0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crossAx val="-2144714408"/>
        <c:crosses val="autoZero"/>
        <c:crossBetween val="between"/>
      </c:valAx>
      <c:spPr>
        <a:noFill/>
        <a:ln w="6350">
          <a:solidFill>
            <a:sysClr val="windowText" lastClr="000000"/>
          </a:solidFill>
        </a:ln>
        <a:effectLst/>
      </c:spPr>
    </c:plotArea>
    <c:plotVisOnly val="1"/>
    <c:dispBlanksAs val="gap"/>
    <c:showDLblsOverMax val="0"/>
  </c:chart>
  <c:spPr>
    <a:noFill/>
    <a:ln w="3175" cap="flat" cmpd="sng" algn="ctr">
      <a:solidFill>
        <a:schemeClr val="tx1"/>
      </a:solidFill>
      <a:round/>
    </a:ln>
    <a:effectLst/>
  </c:spPr>
  <c:txPr>
    <a:bodyPr/>
    <a:lstStyle/>
    <a:p>
      <a:pPr>
        <a:defRPr/>
      </a:pPr>
      <a:endParaRPr lang="en-T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Accounts (Open)</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EBB0-B54F-9B69-A17E9A898973}"/>
                </c:ext>
              </c:extLst>
            </c:dLbl>
            <c:dLbl>
              <c:idx val="1"/>
              <c:delete val="1"/>
              <c:extLst>
                <c:ext xmlns:c15="http://schemas.microsoft.com/office/drawing/2012/chart" uri="{CE6537A1-D6FC-4f65-9D91-7224C49458BB}"/>
                <c:ext xmlns:c16="http://schemas.microsoft.com/office/drawing/2014/chart" uri="{C3380CC4-5D6E-409C-BE32-E72D297353CC}">
                  <c16:uniqueId val="{00000001-EBB0-B54F-9B69-A17E9A898973}"/>
                </c:ext>
              </c:extLst>
            </c:dLbl>
            <c:dLbl>
              <c:idx val="2"/>
              <c:delete val="1"/>
              <c:extLst>
                <c:ext xmlns:c15="http://schemas.microsoft.com/office/drawing/2012/chart" uri="{CE6537A1-D6FC-4f65-9D91-7224C49458BB}"/>
                <c:ext xmlns:c16="http://schemas.microsoft.com/office/drawing/2014/chart" uri="{C3380CC4-5D6E-409C-BE32-E72D297353CC}">
                  <c16:uniqueId val="{00000002-EBB0-B54F-9B69-A17E9A898973}"/>
                </c:ext>
              </c:extLst>
            </c:dLbl>
            <c:dLbl>
              <c:idx val="3"/>
              <c:delete val="1"/>
              <c:extLst>
                <c:ext xmlns:c15="http://schemas.microsoft.com/office/drawing/2012/chart" uri="{CE6537A1-D6FC-4f65-9D91-7224C49458BB}"/>
                <c:ext xmlns:c16="http://schemas.microsoft.com/office/drawing/2014/chart" uri="{C3380CC4-5D6E-409C-BE32-E72D297353CC}">
                  <c16:uniqueId val="{00000003-EBB0-B54F-9B69-A17E9A898973}"/>
                </c:ext>
              </c:extLst>
            </c:dLbl>
            <c:dLbl>
              <c:idx val="4"/>
              <c:delete val="1"/>
              <c:extLst>
                <c:ext xmlns:c15="http://schemas.microsoft.com/office/drawing/2012/chart" uri="{CE6537A1-D6FC-4f65-9D91-7224C49458BB}"/>
                <c:ext xmlns:c16="http://schemas.microsoft.com/office/drawing/2014/chart" uri="{C3380CC4-5D6E-409C-BE32-E72D297353CC}">
                  <c16:uniqueId val="{00000004-EBB0-B54F-9B69-A17E9A898973}"/>
                </c:ext>
              </c:extLst>
            </c:dLbl>
            <c:dLbl>
              <c:idx val="5"/>
              <c:delete val="1"/>
              <c:extLst>
                <c:ext xmlns:c15="http://schemas.microsoft.com/office/drawing/2012/chart" uri="{CE6537A1-D6FC-4f65-9D91-7224C49458BB}"/>
                <c:ext xmlns:c16="http://schemas.microsoft.com/office/drawing/2014/chart" uri="{C3380CC4-5D6E-409C-BE32-E72D297353CC}">
                  <c16:uniqueId val="{00000005-EBB0-B54F-9B69-A17E9A898973}"/>
                </c:ext>
              </c:extLst>
            </c:dLbl>
            <c:dLbl>
              <c:idx val="6"/>
              <c:delete val="1"/>
              <c:extLst>
                <c:ext xmlns:c15="http://schemas.microsoft.com/office/drawing/2012/chart" uri="{CE6537A1-D6FC-4f65-9D91-7224C49458BB}"/>
                <c:ext xmlns:c16="http://schemas.microsoft.com/office/drawing/2014/chart" uri="{C3380CC4-5D6E-409C-BE32-E72D297353CC}">
                  <c16:uniqueId val="{00000006-EBB0-B54F-9B69-A17E9A898973}"/>
                </c:ext>
              </c:extLst>
            </c:dLbl>
            <c:dLbl>
              <c:idx val="7"/>
              <c:delete val="1"/>
              <c:extLst>
                <c:ext xmlns:c15="http://schemas.microsoft.com/office/drawing/2012/chart" uri="{CE6537A1-D6FC-4f65-9D91-7224C49458BB}"/>
                <c:ext xmlns:c16="http://schemas.microsoft.com/office/drawing/2014/chart" uri="{C3380CC4-5D6E-409C-BE32-E72D297353CC}">
                  <c16:uniqueId val="{00000007-EBB0-B54F-9B69-A17E9A898973}"/>
                </c:ext>
              </c:extLst>
            </c:dLbl>
            <c:dLbl>
              <c:idx val="8"/>
              <c:layout>
                <c:manualLayout>
                  <c:x val="0"/>
                  <c:y val="4.05844155844155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BB0-B54F-9B69-A17E9A898973}"/>
                </c:ext>
              </c:extLst>
            </c:dLbl>
            <c:dLbl>
              <c:idx val="9"/>
              <c:delete val="1"/>
              <c:extLst>
                <c:ext xmlns:c15="http://schemas.microsoft.com/office/drawing/2012/chart" uri="{CE6537A1-D6FC-4f65-9D91-7224C49458BB}"/>
                <c:ext xmlns:c16="http://schemas.microsoft.com/office/drawing/2014/chart" uri="{C3380CC4-5D6E-409C-BE32-E72D297353CC}">
                  <c16:uniqueId val="{00000009-EBB0-B54F-9B69-A17E9A898973}"/>
                </c:ext>
              </c:extLst>
            </c:dLbl>
            <c:dLbl>
              <c:idx val="10"/>
              <c:delete val="1"/>
              <c:extLst>
                <c:ext xmlns:c15="http://schemas.microsoft.com/office/drawing/2012/chart" uri="{CE6537A1-D6FC-4f65-9D91-7224C49458BB}"/>
                <c:ext xmlns:c16="http://schemas.microsoft.com/office/drawing/2014/chart" uri="{C3380CC4-5D6E-409C-BE32-E72D297353CC}">
                  <c16:uniqueId val="{0000000A-EBB0-B54F-9B69-A17E9A898973}"/>
                </c:ext>
              </c:extLst>
            </c:dLbl>
            <c:dLbl>
              <c:idx val="11"/>
              <c:delete val="1"/>
              <c:extLst>
                <c:ext xmlns:c15="http://schemas.microsoft.com/office/drawing/2012/chart" uri="{CE6537A1-D6FC-4f65-9D91-7224C49458BB}"/>
                <c:ext xmlns:c16="http://schemas.microsoft.com/office/drawing/2014/chart" uri="{C3380CC4-5D6E-409C-BE32-E72D297353CC}">
                  <c16:uniqueId val="{0000000B-EBB0-B54F-9B69-A17E9A898973}"/>
                </c:ext>
              </c:extLst>
            </c:dLbl>
            <c:dLbl>
              <c:idx val="12"/>
              <c:delete val="1"/>
              <c:extLst>
                <c:ext xmlns:c15="http://schemas.microsoft.com/office/drawing/2012/chart" uri="{CE6537A1-D6FC-4f65-9D91-7224C49458BB}"/>
                <c:ext xmlns:c16="http://schemas.microsoft.com/office/drawing/2014/chart" uri="{C3380CC4-5D6E-409C-BE32-E72D297353CC}">
                  <c16:uniqueId val="{0000000C-EBB0-B54F-9B69-A17E9A898973}"/>
                </c:ext>
              </c:extLst>
            </c:dLbl>
            <c:dLbl>
              <c:idx val="13"/>
              <c:delete val="1"/>
              <c:extLst>
                <c:ext xmlns:c15="http://schemas.microsoft.com/office/drawing/2012/chart" uri="{CE6537A1-D6FC-4f65-9D91-7224C49458BB}"/>
                <c:ext xmlns:c16="http://schemas.microsoft.com/office/drawing/2014/chart" uri="{C3380CC4-5D6E-409C-BE32-E72D297353CC}">
                  <c16:uniqueId val="{0000000D-EBB0-B54F-9B69-A17E9A898973}"/>
                </c:ext>
              </c:extLst>
            </c:dLbl>
            <c:dLbl>
              <c:idx val="14"/>
              <c:delete val="1"/>
              <c:extLst>
                <c:ext xmlns:c15="http://schemas.microsoft.com/office/drawing/2012/chart" uri="{CE6537A1-D6FC-4f65-9D91-7224C49458BB}"/>
                <c:ext xmlns:c16="http://schemas.microsoft.com/office/drawing/2014/chart" uri="{C3380CC4-5D6E-409C-BE32-E72D297353CC}">
                  <c16:uniqueId val="{0000000E-EBB0-B54F-9B69-A17E9A898973}"/>
                </c:ext>
              </c:extLst>
            </c:dLbl>
            <c:dLbl>
              <c:idx val="15"/>
              <c:delete val="1"/>
              <c:extLst>
                <c:ext xmlns:c15="http://schemas.microsoft.com/office/drawing/2012/chart" uri="{CE6537A1-D6FC-4f65-9D91-7224C49458BB}"/>
                <c:ext xmlns:c16="http://schemas.microsoft.com/office/drawing/2014/chart" uri="{C3380CC4-5D6E-409C-BE32-E72D297353CC}">
                  <c16:uniqueId val="{0000000F-EBB0-B54F-9B69-A17E9A898973}"/>
                </c:ext>
              </c:extLst>
            </c:dLbl>
            <c:dLbl>
              <c:idx val="16"/>
              <c:delete val="1"/>
              <c:extLst>
                <c:ext xmlns:c15="http://schemas.microsoft.com/office/drawing/2012/chart" uri="{CE6537A1-D6FC-4f65-9D91-7224C49458BB}"/>
                <c:ext xmlns:c16="http://schemas.microsoft.com/office/drawing/2014/chart" uri="{C3380CC4-5D6E-409C-BE32-E72D297353CC}">
                  <c16:uniqueId val="{00000010-EBB0-B54F-9B69-A17E9A898973}"/>
                </c:ext>
              </c:extLst>
            </c:dLbl>
            <c:dLbl>
              <c:idx val="17"/>
              <c:delete val="1"/>
              <c:extLst>
                <c:ext xmlns:c15="http://schemas.microsoft.com/office/drawing/2012/chart" uri="{CE6537A1-D6FC-4f65-9D91-7224C49458BB}"/>
                <c:ext xmlns:c16="http://schemas.microsoft.com/office/drawing/2014/chart" uri="{C3380CC4-5D6E-409C-BE32-E72D297353CC}">
                  <c16:uniqueId val="{00000011-EBB0-B54F-9B69-A17E9A898973}"/>
                </c:ext>
              </c:extLst>
            </c:dLbl>
            <c:dLbl>
              <c:idx val="18"/>
              <c:delete val="1"/>
              <c:extLst>
                <c:ext xmlns:c15="http://schemas.microsoft.com/office/drawing/2012/chart" uri="{CE6537A1-D6FC-4f65-9D91-7224C49458BB}"/>
                <c:ext xmlns:c16="http://schemas.microsoft.com/office/drawing/2014/chart" uri="{C3380CC4-5D6E-409C-BE32-E72D297353CC}">
                  <c16:uniqueId val="{00000012-EBB0-B54F-9B69-A17E9A898973}"/>
                </c:ext>
              </c:extLst>
            </c:dLbl>
            <c:dLbl>
              <c:idx val="19"/>
              <c:delete val="1"/>
              <c:extLst>
                <c:ext xmlns:c15="http://schemas.microsoft.com/office/drawing/2012/chart" uri="{CE6537A1-D6FC-4f65-9D91-7224C49458BB}"/>
                <c:ext xmlns:c16="http://schemas.microsoft.com/office/drawing/2014/chart" uri="{C3380CC4-5D6E-409C-BE32-E72D297353CC}">
                  <c16:uniqueId val="{00000013-EBB0-B54F-9B69-A17E9A898973}"/>
                </c:ext>
              </c:extLst>
            </c:dLbl>
            <c:dLbl>
              <c:idx val="20"/>
              <c:delete val="1"/>
              <c:extLst>
                <c:ext xmlns:c15="http://schemas.microsoft.com/office/drawing/2012/chart" uri="{CE6537A1-D6FC-4f65-9D91-7224C49458BB}"/>
                <c:ext xmlns:c16="http://schemas.microsoft.com/office/drawing/2014/chart" uri="{C3380CC4-5D6E-409C-BE32-E72D297353CC}">
                  <c16:uniqueId val="{00000014-EBB0-B54F-9B69-A17E9A898973}"/>
                </c:ext>
              </c:extLst>
            </c:dLbl>
            <c:dLbl>
              <c:idx val="21"/>
              <c:delete val="1"/>
              <c:extLst>
                <c:ext xmlns:c15="http://schemas.microsoft.com/office/drawing/2012/chart" uri="{CE6537A1-D6FC-4f65-9D91-7224C49458BB}"/>
                <c:ext xmlns:c16="http://schemas.microsoft.com/office/drawing/2014/chart" uri="{C3380CC4-5D6E-409C-BE32-E72D297353CC}">
                  <c16:uniqueId val="{00000015-EBB0-B54F-9B69-A17E9A898973}"/>
                </c:ext>
              </c:extLst>
            </c:dLbl>
            <c:dLbl>
              <c:idx val="22"/>
              <c:delete val="1"/>
              <c:extLst>
                <c:ext xmlns:c15="http://schemas.microsoft.com/office/drawing/2012/chart" uri="{CE6537A1-D6FC-4f65-9D91-7224C49458BB}"/>
                <c:ext xmlns:c16="http://schemas.microsoft.com/office/drawing/2014/chart" uri="{C3380CC4-5D6E-409C-BE32-E72D297353CC}">
                  <c16:uniqueId val="{00000016-EBB0-B54F-9B69-A17E9A898973}"/>
                </c:ext>
              </c:extLst>
            </c:dLbl>
            <c:dLbl>
              <c:idx val="23"/>
              <c:layout>
                <c:manualLayout>
                  <c:x val="0"/>
                  <c:y val="6.08766233766233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EBB0-B54F-9B69-A17E9A89897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'EXERCISE 8.6'!$B$6:$B$29</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'EXERCISE 8.6'!$C$6:$C$29</c:f>
              <c:numCache>
                <c:formatCode>General</c:formatCode>
                <c:ptCount val="24"/>
                <c:pt idx="0">
                  <c:v>47</c:v>
                </c:pt>
                <c:pt idx="1">
                  <c:v>114</c:v>
                </c:pt>
                <c:pt idx="2">
                  <c:v>168</c:v>
                </c:pt>
                <c:pt idx="3">
                  <c:v>220</c:v>
                </c:pt>
                <c:pt idx="4">
                  <c:v>262</c:v>
                </c:pt>
                <c:pt idx="5">
                  <c:v>290</c:v>
                </c:pt>
                <c:pt idx="6">
                  <c:v>311</c:v>
                </c:pt>
                <c:pt idx="7">
                  <c:v>327</c:v>
                </c:pt>
                <c:pt idx="8">
                  <c:v>345</c:v>
                </c:pt>
                <c:pt idx="9" formatCode="0">
                  <c:v>352</c:v>
                </c:pt>
                <c:pt idx="10" formatCode="0">
                  <c:v>359</c:v>
                </c:pt>
                <c:pt idx="11" formatCode="0">
                  <c:v>366</c:v>
                </c:pt>
                <c:pt idx="12" formatCode="0">
                  <c:v>373</c:v>
                </c:pt>
                <c:pt idx="13" formatCode="0">
                  <c:v>380</c:v>
                </c:pt>
                <c:pt idx="14" formatCode="0">
                  <c:v>387</c:v>
                </c:pt>
                <c:pt idx="15" formatCode="0">
                  <c:v>394</c:v>
                </c:pt>
                <c:pt idx="16" formatCode="0">
                  <c:v>401</c:v>
                </c:pt>
                <c:pt idx="17" formatCode="0">
                  <c:v>408</c:v>
                </c:pt>
                <c:pt idx="18" formatCode="0">
                  <c:v>415</c:v>
                </c:pt>
                <c:pt idx="19" formatCode="0">
                  <c:v>422</c:v>
                </c:pt>
                <c:pt idx="20" formatCode="0">
                  <c:v>429</c:v>
                </c:pt>
                <c:pt idx="21" formatCode="0">
                  <c:v>436</c:v>
                </c:pt>
                <c:pt idx="22" formatCode="0">
                  <c:v>443</c:v>
                </c:pt>
                <c:pt idx="23">
                  <c:v>450</c:v>
                </c:pt>
              </c:numCache>
            </c:numRef>
          </c:val>
          <c:smooth val="0"/>
          <c:extLst>
            <c:ext xmlns:c16="http://schemas.microsoft.com/office/drawing/2014/chart" uri="{C3380CC4-5D6E-409C-BE32-E72D297353CC}">
              <c16:uniqueId val="{00000018-EBB0-B54F-9B69-A17E9A898973}"/>
            </c:ext>
          </c:extLst>
        </c:ser>
        <c:dLbls>
          <c:showLegendKey val="0"/>
          <c:showVal val="0"/>
          <c:showCatName val="0"/>
          <c:showSerName val="0"/>
          <c:showPercent val="0"/>
          <c:showBubbleSize val="0"/>
        </c:dLbls>
        <c:marker val="1"/>
        <c:smooth val="0"/>
        <c:axId val="1801632639"/>
        <c:axId val="1801634367"/>
      </c:lineChart>
      <c:catAx>
        <c:axId val="1801632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crossAx val="1801634367"/>
        <c:crosses val="autoZero"/>
        <c:auto val="1"/>
        <c:lblAlgn val="ctr"/>
        <c:lblOffset val="100"/>
        <c:noMultiLvlLbl val="0"/>
      </c:catAx>
      <c:valAx>
        <c:axId val="18016343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crossAx val="1801632639"/>
        <c:crosses val="autoZero"/>
        <c:crossBetween val="between"/>
      </c:valAx>
      <c:spPr>
        <a:noFill/>
        <a:ln>
          <a:noFill/>
        </a:ln>
        <a:effectLst/>
      </c:spPr>
    </c:plotArea>
    <c:legend>
      <c:legendPos val="t"/>
      <c:layout>
        <c:manualLayout>
          <c:xMode val="edge"/>
          <c:yMode val="edge"/>
          <c:x val="1.2735432026445699E-2"/>
          <c:y val="8.0949318052246141E-3"/>
          <c:w val="0.19220629802496408"/>
          <c:h val="6.846686777789140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'EXERCISE 8.6'!$D$5</c:f>
              <c:strCache>
                <c:ptCount val="1"/>
                <c:pt idx="0">
                  <c:v>Accts/AM</c:v>
                </c:pt>
              </c:strCache>
            </c:strRef>
          </c:tx>
          <c:spPr>
            <a:ln w="28575" cap="rnd">
              <a:solidFill>
                <a:schemeClr val="accent1"/>
              </a:solidFill>
              <a:round/>
            </a:ln>
            <a:effectLst>
              <a:glow>
                <a:schemeClr val="accent1">
                  <a:alpha val="40000"/>
                </a:schemeClr>
              </a:glow>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0-1528-C54C-968A-8405985689A5}"/>
                </c:ext>
              </c:extLst>
            </c:dLbl>
            <c:dLbl>
              <c:idx val="2"/>
              <c:delete val="1"/>
              <c:extLst>
                <c:ext xmlns:c15="http://schemas.microsoft.com/office/drawing/2012/chart" uri="{CE6537A1-D6FC-4f65-9D91-7224C49458BB}"/>
                <c:ext xmlns:c16="http://schemas.microsoft.com/office/drawing/2014/chart" uri="{C3380CC4-5D6E-409C-BE32-E72D297353CC}">
                  <c16:uniqueId val="{00000001-1528-C54C-968A-8405985689A5}"/>
                </c:ext>
              </c:extLst>
            </c:dLbl>
            <c:dLbl>
              <c:idx val="3"/>
              <c:delete val="1"/>
              <c:extLst>
                <c:ext xmlns:c15="http://schemas.microsoft.com/office/drawing/2012/chart" uri="{CE6537A1-D6FC-4f65-9D91-7224C49458BB}"/>
                <c:ext xmlns:c16="http://schemas.microsoft.com/office/drawing/2014/chart" uri="{C3380CC4-5D6E-409C-BE32-E72D297353CC}">
                  <c16:uniqueId val="{00000002-1528-C54C-968A-8405985689A5}"/>
                </c:ext>
              </c:extLst>
            </c:dLbl>
            <c:dLbl>
              <c:idx val="4"/>
              <c:delete val="1"/>
              <c:extLst>
                <c:ext xmlns:c15="http://schemas.microsoft.com/office/drawing/2012/chart" uri="{CE6537A1-D6FC-4f65-9D91-7224C49458BB}"/>
                <c:ext xmlns:c16="http://schemas.microsoft.com/office/drawing/2014/chart" uri="{C3380CC4-5D6E-409C-BE32-E72D297353CC}">
                  <c16:uniqueId val="{00000003-1528-C54C-968A-8405985689A5}"/>
                </c:ext>
              </c:extLst>
            </c:dLbl>
            <c:dLbl>
              <c:idx val="5"/>
              <c:delete val="1"/>
              <c:extLst>
                <c:ext xmlns:c15="http://schemas.microsoft.com/office/drawing/2012/chart" uri="{CE6537A1-D6FC-4f65-9D91-7224C49458BB}"/>
                <c:ext xmlns:c16="http://schemas.microsoft.com/office/drawing/2014/chart" uri="{C3380CC4-5D6E-409C-BE32-E72D297353CC}">
                  <c16:uniqueId val="{00000004-1528-C54C-968A-8405985689A5}"/>
                </c:ext>
              </c:extLst>
            </c:dLbl>
            <c:dLbl>
              <c:idx val="6"/>
              <c:delete val="1"/>
              <c:extLst>
                <c:ext xmlns:c15="http://schemas.microsoft.com/office/drawing/2012/chart" uri="{CE6537A1-D6FC-4f65-9D91-7224C49458BB}"/>
                <c:ext xmlns:c16="http://schemas.microsoft.com/office/drawing/2014/chart" uri="{C3380CC4-5D6E-409C-BE32-E72D297353CC}">
                  <c16:uniqueId val="{00000005-1528-C54C-968A-8405985689A5}"/>
                </c:ext>
              </c:extLst>
            </c:dLbl>
            <c:dLbl>
              <c:idx val="7"/>
              <c:delete val="1"/>
              <c:extLst>
                <c:ext xmlns:c15="http://schemas.microsoft.com/office/drawing/2012/chart" uri="{CE6537A1-D6FC-4f65-9D91-7224C49458BB}"/>
                <c:ext xmlns:c16="http://schemas.microsoft.com/office/drawing/2014/chart" uri="{C3380CC4-5D6E-409C-BE32-E72D297353CC}">
                  <c16:uniqueId val="{00000006-1528-C54C-968A-8405985689A5}"/>
                </c:ext>
              </c:extLst>
            </c:dLbl>
            <c:dLbl>
              <c:idx val="8"/>
              <c:delete val="1"/>
              <c:extLst>
                <c:ext xmlns:c15="http://schemas.microsoft.com/office/drawing/2012/chart" uri="{CE6537A1-D6FC-4f65-9D91-7224C49458BB}"/>
                <c:ext xmlns:c16="http://schemas.microsoft.com/office/drawing/2014/chart" uri="{C3380CC4-5D6E-409C-BE32-E72D297353CC}">
                  <c16:uniqueId val="{00000007-1528-C54C-968A-8405985689A5}"/>
                </c:ext>
              </c:extLst>
            </c:dLbl>
            <c:dLbl>
              <c:idx val="9"/>
              <c:delete val="1"/>
              <c:extLst>
                <c:ext xmlns:c15="http://schemas.microsoft.com/office/drawing/2012/chart" uri="{CE6537A1-D6FC-4f65-9D91-7224C49458BB}"/>
                <c:ext xmlns:c16="http://schemas.microsoft.com/office/drawing/2014/chart" uri="{C3380CC4-5D6E-409C-BE32-E72D297353CC}">
                  <c16:uniqueId val="{00000008-1528-C54C-968A-8405985689A5}"/>
                </c:ext>
              </c:extLst>
            </c:dLbl>
            <c:dLbl>
              <c:idx val="10"/>
              <c:delete val="1"/>
              <c:extLst>
                <c:ext xmlns:c15="http://schemas.microsoft.com/office/drawing/2012/chart" uri="{CE6537A1-D6FC-4f65-9D91-7224C49458BB}"/>
                <c:ext xmlns:c16="http://schemas.microsoft.com/office/drawing/2014/chart" uri="{C3380CC4-5D6E-409C-BE32-E72D297353CC}">
                  <c16:uniqueId val="{00000009-1528-C54C-968A-8405985689A5}"/>
                </c:ext>
              </c:extLst>
            </c:dLbl>
            <c:dLbl>
              <c:idx val="11"/>
              <c:delete val="1"/>
              <c:extLst>
                <c:ext xmlns:c15="http://schemas.microsoft.com/office/drawing/2012/chart" uri="{CE6537A1-D6FC-4f65-9D91-7224C49458BB}"/>
                <c:ext xmlns:c16="http://schemas.microsoft.com/office/drawing/2014/chart" uri="{C3380CC4-5D6E-409C-BE32-E72D297353CC}">
                  <c16:uniqueId val="{0000000A-1528-C54C-968A-8405985689A5}"/>
                </c:ext>
              </c:extLst>
            </c:dLbl>
            <c:dLbl>
              <c:idx val="12"/>
              <c:delete val="1"/>
              <c:extLst>
                <c:ext xmlns:c15="http://schemas.microsoft.com/office/drawing/2012/chart" uri="{CE6537A1-D6FC-4f65-9D91-7224C49458BB}"/>
                <c:ext xmlns:c16="http://schemas.microsoft.com/office/drawing/2014/chart" uri="{C3380CC4-5D6E-409C-BE32-E72D297353CC}">
                  <c16:uniqueId val="{0000000B-1528-C54C-968A-8405985689A5}"/>
                </c:ext>
              </c:extLst>
            </c:dLbl>
            <c:dLbl>
              <c:idx val="13"/>
              <c:delete val="1"/>
              <c:extLst>
                <c:ext xmlns:c15="http://schemas.microsoft.com/office/drawing/2012/chart" uri="{CE6537A1-D6FC-4f65-9D91-7224C49458BB}"/>
                <c:ext xmlns:c16="http://schemas.microsoft.com/office/drawing/2014/chart" uri="{C3380CC4-5D6E-409C-BE32-E72D297353CC}">
                  <c16:uniqueId val="{0000000C-1528-C54C-968A-8405985689A5}"/>
                </c:ext>
              </c:extLst>
            </c:dLbl>
            <c:dLbl>
              <c:idx val="14"/>
              <c:delete val="1"/>
              <c:extLst>
                <c:ext xmlns:c15="http://schemas.microsoft.com/office/drawing/2012/chart" uri="{CE6537A1-D6FC-4f65-9D91-7224C49458BB}"/>
                <c:ext xmlns:c16="http://schemas.microsoft.com/office/drawing/2014/chart" uri="{C3380CC4-5D6E-409C-BE32-E72D297353CC}">
                  <c16:uniqueId val="{0000000D-1528-C54C-968A-8405985689A5}"/>
                </c:ext>
              </c:extLst>
            </c:dLbl>
            <c:dLbl>
              <c:idx val="15"/>
              <c:delete val="1"/>
              <c:extLst>
                <c:ext xmlns:c15="http://schemas.microsoft.com/office/drawing/2012/chart" uri="{CE6537A1-D6FC-4f65-9D91-7224C49458BB}"/>
                <c:ext xmlns:c16="http://schemas.microsoft.com/office/drawing/2014/chart" uri="{C3380CC4-5D6E-409C-BE32-E72D297353CC}">
                  <c16:uniqueId val="{0000000E-1528-C54C-968A-8405985689A5}"/>
                </c:ext>
              </c:extLst>
            </c:dLbl>
            <c:dLbl>
              <c:idx val="16"/>
              <c:delete val="1"/>
              <c:extLst>
                <c:ext xmlns:c15="http://schemas.microsoft.com/office/drawing/2012/chart" uri="{CE6537A1-D6FC-4f65-9D91-7224C49458BB}"/>
                <c:ext xmlns:c16="http://schemas.microsoft.com/office/drawing/2014/chart" uri="{C3380CC4-5D6E-409C-BE32-E72D297353CC}">
                  <c16:uniqueId val="{0000000F-1528-C54C-968A-8405985689A5}"/>
                </c:ext>
              </c:extLst>
            </c:dLbl>
            <c:dLbl>
              <c:idx val="17"/>
              <c:delete val="1"/>
              <c:extLst>
                <c:ext xmlns:c15="http://schemas.microsoft.com/office/drawing/2012/chart" uri="{CE6537A1-D6FC-4f65-9D91-7224C49458BB}"/>
                <c:ext xmlns:c16="http://schemas.microsoft.com/office/drawing/2014/chart" uri="{C3380CC4-5D6E-409C-BE32-E72D297353CC}">
                  <c16:uniqueId val="{00000010-1528-C54C-968A-8405985689A5}"/>
                </c:ext>
              </c:extLst>
            </c:dLbl>
            <c:dLbl>
              <c:idx val="18"/>
              <c:delete val="1"/>
              <c:extLst>
                <c:ext xmlns:c15="http://schemas.microsoft.com/office/drawing/2012/chart" uri="{CE6537A1-D6FC-4f65-9D91-7224C49458BB}"/>
                <c:ext xmlns:c16="http://schemas.microsoft.com/office/drawing/2014/chart" uri="{C3380CC4-5D6E-409C-BE32-E72D297353CC}">
                  <c16:uniqueId val="{00000011-1528-C54C-968A-8405985689A5}"/>
                </c:ext>
              </c:extLst>
            </c:dLbl>
            <c:dLbl>
              <c:idx val="19"/>
              <c:delete val="1"/>
              <c:extLst>
                <c:ext xmlns:c15="http://schemas.microsoft.com/office/drawing/2012/chart" uri="{CE6537A1-D6FC-4f65-9D91-7224C49458BB}"/>
                <c:ext xmlns:c16="http://schemas.microsoft.com/office/drawing/2014/chart" uri="{C3380CC4-5D6E-409C-BE32-E72D297353CC}">
                  <c16:uniqueId val="{00000012-1528-C54C-968A-8405985689A5}"/>
                </c:ext>
              </c:extLst>
            </c:dLbl>
            <c:dLbl>
              <c:idx val="20"/>
              <c:delete val="1"/>
              <c:extLst>
                <c:ext xmlns:c15="http://schemas.microsoft.com/office/drawing/2012/chart" uri="{CE6537A1-D6FC-4f65-9D91-7224C49458BB}"/>
                <c:ext xmlns:c16="http://schemas.microsoft.com/office/drawing/2014/chart" uri="{C3380CC4-5D6E-409C-BE32-E72D297353CC}">
                  <c16:uniqueId val="{00000013-1528-C54C-968A-8405985689A5}"/>
                </c:ext>
              </c:extLst>
            </c:dLbl>
            <c:dLbl>
              <c:idx val="21"/>
              <c:delete val="1"/>
              <c:extLst>
                <c:ext xmlns:c15="http://schemas.microsoft.com/office/drawing/2012/chart" uri="{CE6537A1-D6FC-4f65-9D91-7224C49458BB}"/>
                <c:ext xmlns:c16="http://schemas.microsoft.com/office/drawing/2014/chart" uri="{C3380CC4-5D6E-409C-BE32-E72D297353CC}">
                  <c16:uniqueId val="{00000014-1528-C54C-968A-8405985689A5}"/>
                </c:ext>
              </c:extLst>
            </c:dLbl>
            <c:dLbl>
              <c:idx val="22"/>
              <c:delete val="1"/>
              <c:extLst>
                <c:ext xmlns:c15="http://schemas.microsoft.com/office/drawing/2012/chart" uri="{CE6537A1-D6FC-4f65-9D91-7224C49458BB}"/>
                <c:ext xmlns:c16="http://schemas.microsoft.com/office/drawing/2014/chart" uri="{C3380CC4-5D6E-409C-BE32-E72D297353CC}">
                  <c16:uniqueId val="{00000015-1528-C54C-968A-8405985689A5}"/>
                </c:ext>
              </c:extLst>
            </c:dLbl>
            <c:dLbl>
              <c:idx val="23"/>
              <c:layout>
                <c:manualLayout>
                  <c:x val="-8.5296399804076113E-3"/>
                  <c:y val="4.884719258211169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TH"/>
                </a:p>
              </c:txPr>
              <c:dLblPos val="r"/>
              <c:showLegendKey val="0"/>
              <c:showVal val="1"/>
              <c:showCatName val="0"/>
              <c:showSerName val="0"/>
              <c:showPercent val="0"/>
              <c:showBubbleSize val="0"/>
              <c:extLst>
                <c:ext xmlns:c15="http://schemas.microsoft.com/office/drawing/2012/chart" uri="{CE6537A1-D6FC-4f65-9D91-7224C49458BB}">
                  <c15:layout>
                    <c:manualLayout>
                      <c:w val="4.7070249039689552E-2"/>
                      <c:h val="4.8640498780261485E-2"/>
                    </c:manualLayout>
                  </c15:layout>
                </c:ext>
                <c:ext xmlns:c16="http://schemas.microsoft.com/office/drawing/2014/chart" uri="{C3380CC4-5D6E-409C-BE32-E72D297353CC}">
                  <c16:uniqueId val="{00000016-1528-C54C-968A-8405985689A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'EXERCISE 8.6'!$D$6:$D$29</c:f>
              <c:numCache>
                <c:formatCode>0.0</c:formatCode>
                <c:ptCount val="24"/>
                <c:pt idx="0">
                  <c:v>2</c:v>
                </c:pt>
                <c:pt idx="1">
                  <c:v>7</c:v>
                </c:pt>
                <c:pt idx="2">
                  <c:v>9.1999999999999993</c:v>
                </c:pt>
                <c:pt idx="3">
                  <c:v>11</c:v>
                </c:pt>
                <c:pt idx="4">
                  <c:v>16</c:v>
                </c:pt>
                <c:pt idx="5">
                  <c:v>17.3</c:v>
                </c:pt>
                <c:pt idx="6">
                  <c:v>18.2</c:v>
                </c:pt>
                <c:pt idx="7">
                  <c:v>19.2</c:v>
                </c:pt>
                <c:pt idx="8">
                  <c:v>19.2</c:v>
                </c:pt>
                <c:pt idx="9">
                  <c:v>19.586666666666666</c:v>
                </c:pt>
                <c:pt idx="10">
                  <c:v>19.973333333333333</c:v>
                </c:pt>
                <c:pt idx="11">
                  <c:v>20.36</c:v>
                </c:pt>
                <c:pt idx="12">
                  <c:v>20.746666666666666</c:v>
                </c:pt>
                <c:pt idx="13">
                  <c:v>21.133333333333333</c:v>
                </c:pt>
                <c:pt idx="14">
                  <c:v>21.52</c:v>
                </c:pt>
                <c:pt idx="15">
                  <c:v>21.906666666666666</c:v>
                </c:pt>
                <c:pt idx="16">
                  <c:v>22.293333333333333</c:v>
                </c:pt>
                <c:pt idx="17">
                  <c:v>22.68</c:v>
                </c:pt>
                <c:pt idx="18">
                  <c:v>23.066666666666666</c:v>
                </c:pt>
                <c:pt idx="19">
                  <c:v>23.453333333333333</c:v>
                </c:pt>
                <c:pt idx="20">
                  <c:v>23.84</c:v>
                </c:pt>
                <c:pt idx="21">
                  <c:v>24.226666666666667</c:v>
                </c:pt>
                <c:pt idx="22">
                  <c:v>24.613333333333333</c:v>
                </c:pt>
                <c:pt idx="23">
                  <c:v>25</c:v>
                </c:pt>
              </c:numCache>
            </c:numRef>
          </c:val>
          <c:smooth val="0"/>
          <c:extLst>
            <c:ext xmlns:c16="http://schemas.microsoft.com/office/drawing/2014/chart" uri="{C3380CC4-5D6E-409C-BE32-E72D297353CC}">
              <c16:uniqueId val="{00000017-1528-C54C-968A-8405985689A5}"/>
            </c:ext>
          </c:extLst>
        </c:ser>
        <c:dLbls>
          <c:dLblPos val="r"/>
          <c:showLegendKey val="0"/>
          <c:showVal val="1"/>
          <c:showCatName val="0"/>
          <c:showSerName val="0"/>
          <c:showPercent val="0"/>
          <c:showBubbleSize val="0"/>
        </c:dLbls>
        <c:smooth val="0"/>
        <c:axId val="1801568015"/>
        <c:axId val="1301429103"/>
      </c:lineChart>
      <c:catAx>
        <c:axId val="18015680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crossAx val="1301429103"/>
        <c:crosses val="autoZero"/>
        <c:auto val="1"/>
        <c:lblAlgn val="ctr"/>
        <c:lblOffset val="100"/>
        <c:noMultiLvlLbl val="0"/>
      </c:catAx>
      <c:valAx>
        <c:axId val="1301429103"/>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crossAx val="1801568015"/>
        <c:crosses val="autoZero"/>
        <c:crossBetween val="between"/>
      </c:valAx>
      <c:spPr>
        <a:noFill/>
        <a:ln w="25400">
          <a:noFill/>
        </a:ln>
        <a:effectLst/>
      </c:spPr>
    </c:plotArea>
    <c:legend>
      <c:legendPos val="t"/>
      <c:layout>
        <c:manualLayout>
          <c:xMode val="edge"/>
          <c:yMode val="edge"/>
          <c:x val="5.8410141606181597E-3"/>
          <c:y val="8.0771235018232837E-5"/>
          <c:w val="0.13600365598976824"/>
          <c:h val="6.9968224160542269E-2"/>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a:solidFill>
                  <a:sysClr val="windowText" lastClr="000000">
                    <a:lumMod val="65000"/>
                    <a:lumOff val="35000"/>
                  </a:sysClr>
                </a:solidFill>
              </a:rPr>
              <a:t>Number of Accounts In Year 2023 - 2024</a:t>
            </a:r>
          </a:p>
        </c:rich>
      </c:tx>
      <c:layout>
        <c:manualLayout>
          <c:xMode val="edge"/>
          <c:yMode val="edge"/>
          <c:x val="1.9084541751285638E-2"/>
          <c:y val="2.43506493506493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TH"/>
        </a:p>
      </c:txPr>
    </c:title>
    <c:autoTitleDeleted val="0"/>
    <c:plotArea>
      <c:layout/>
      <c:lineChart>
        <c:grouping val="standard"/>
        <c:varyColors val="0"/>
        <c:ser>
          <c:idx val="0"/>
          <c:order val="0"/>
          <c:tx>
            <c:v>Accounts (Open)</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A4F4-984D-9DA5-58E67A6E034B}"/>
                </c:ext>
              </c:extLst>
            </c:dLbl>
            <c:dLbl>
              <c:idx val="1"/>
              <c:delete val="1"/>
              <c:extLst>
                <c:ext xmlns:c15="http://schemas.microsoft.com/office/drawing/2012/chart" uri="{CE6537A1-D6FC-4f65-9D91-7224C49458BB}"/>
                <c:ext xmlns:c16="http://schemas.microsoft.com/office/drawing/2014/chart" uri="{C3380CC4-5D6E-409C-BE32-E72D297353CC}">
                  <c16:uniqueId val="{00000001-A4F4-984D-9DA5-58E67A6E034B}"/>
                </c:ext>
              </c:extLst>
            </c:dLbl>
            <c:dLbl>
              <c:idx val="2"/>
              <c:delete val="1"/>
              <c:extLst>
                <c:ext xmlns:c15="http://schemas.microsoft.com/office/drawing/2012/chart" uri="{CE6537A1-D6FC-4f65-9D91-7224C49458BB}"/>
                <c:ext xmlns:c16="http://schemas.microsoft.com/office/drawing/2014/chart" uri="{C3380CC4-5D6E-409C-BE32-E72D297353CC}">
                  <c16:uniqueId val="{00000002-A4F4-984D-9DA5-58E67A6E034B}"/>
                </c:ext>
              </c:extLst>
            </c:dLbl>
            <c:dLbl>
              <c:idx val="3"/>
              <c:delete val="1"/>
              <c:extLst>
                <c:ext xmlns:c15="http://schemas.microsoft.com/office/drawing/2012/chart" uri="{CE6537A1-D6FC-4f65-9D91-7224C49458BB}"/>
                <c:ext xmlns:c16="http://schemas.microsoft.com/office/drawing/2014/chart" uri="{C3380CC4-5D6E-409C-BE32-E72D297353CC}">
                  <c16:uniqueId val="{00000003-A4F4-984D-9DA5-58E67A6E034B}"/>
                </c:ext>
              </c:extLst>
            </c:dLbl>
            <c:dLbl>
              <c:idx val="4"/>
              <c:delete val="1"/>
              <c:extLst>
                <c:ext xmlns:c15="http://schemas.microsoft.com/office/drawing/2012/chart" uri="{CE6537A1-D6FC-4f65-9D91-7224C49458BB}"/>
                <c:ext xmlns:c16="http://schemas.microsoft.com/office/drawing/2014/chart" uri="{C3380CC4-5D6E-409C-BE32-E72D297353CC}">
                  <c16:uniqueId val="{00000004-A4F4-984D-9DA5-58E67A6E034B}"/>
                </c:ext>
              </c:extLst>
            </c:dLbl>
            <c:dLbl>
              <c:idx val="5"/>
              <c:delete val="1"/>
              <c:extLst>
                <c:ext xmlns:c15="http://schemas.microsoft.com/office/drawing/2012/chart" uri="{CE6537A1-D6FC-4f65-9D91-7224C49458BB}"/>
                <c:ext xmlns:c16="http://schemas.microsoft.com/office/drawing/2014/chart" uri="{C3380CC4-5D6E-409C-BE32-E72D297353CC}">
                  <c16:uniqueId val="{00000005-A4F4-984D-9DA5-58E67A6E034B}"/>
                </c:ext>
              </c:extLst>
            </c:dLbl>
            <c:dLbl>
              <c:idx val="6"/>
              <c:delete val="1"/>
              <c:extLst>
                <c:ext xmlns:c15="http://schemas.microsoft.com/office/drawing/2012/chart" uri="{CE6537A1-D6FC-4f65-9D91-7224C49458BB}"/>
                <c:ext xmlns:c16="http://schemas.microsoft.com/office/drawing/2014/chart" uri="{C3380CC4-5D6E-409C-BE32-E72D297353CC}">
                  <c16:uniqueId val="{00000006-A4F4-984D-9DA5-58E67A6E034B}"/>
                </c:ext>
              </c:extLst>
            </c:dLbl>
            <c:dLbl>
              <c:idx val="7"/>
              <c:delete val="1"/>
              <c:extLst>
                <c:ext xmlns:c15="http://schemas.microsoft.com/office/drawing/2012/chart" uri="{CE6537A1-D6FC-4f65-9D91-7224C49458BB}"/>
                <c:ext xmlns:c16="http://schemas.microsoft.com/office/drawing/2014/chart" uri="{C3380CC4-5D6E-409C-BE32-E72D297353CC}">
                  <c16:uniqueId val="{00000007-A4F4-984D-9DA5-58E67A6E034B}"/>
                </c:ext>
              </c:extLst>
            </c:dLbl>
            <c:dLbl>
              <c:idx val="8"/>
              <c:layout>
                <c:manualLayout>
                  <c:x val="0"/>
                  <c:y val="4.05844155844155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4F4-984D-9DA5-58E67A6E034B}"/>
                </c:ext>
              </c:extLst>
            </c:dLbl>
            <c:dLbl>
              <c:idx val="9"/>
              <c:delete val="1"/>
              <c:extLst>
                <c:ext xmlns:c15="http://schemas.microsoft.com/office/drawing/2012/chart" uri="{CE6537A1-D6FC-4f65-9D91-7224C49458BB}"/>
                <c:ext xmlns:c16="http://schemas.microsoft.com/office/drawing/2014/chart" uri="{C3380CC4-5D6E-409C-BE32-E72D297353CC}">
                  <c16:uniqueId val="{00000009-A4F4-984D-9DA5-58E67A6E034B}"/>
                </c:ext>
              </c:extLst>
            </c:dLbl>
            <c:dLbl>
              <c:idx val="10"/>
              <c:delete val="1"/>
              <c:extLst>
                <c:ext xmlns:c15="http://schemas.microsoft.com/office/drawing/2012/chart" uri="{CE6537A1-D6FC-4f65-9D91-7224C49458BB}"/>
                <c:ext xmlns:c16="http://schemas.microsoft.com/office/drawing/2014/chart" uri="{C3380CC4-5D6E-409C-BE32-E72D297353CC}">
                  <c16:uniqueId val="{0000000A-A4F4-984D-9DA5-58E67A6E034B}"/>
                </c:ext>
              </c:extLst>
            </c:dLbl>
            <c:dLbl>
              <c:idx val="11"/>
              <c:delete val="1"/>
              <c:extLst>
                <c:ext xmlns:c15="http://schemas.microsoft.com/office/drawing/2012/chart" uri="{CE6537A1-D6FC-4f65-9D91-7224C49458BB}"/>
                <c:ext xmlns:c16="http://schemas.microsoft.com/office/drawing/2014/chart" uri="{C3380CC4-5D6E-409C-BE32-E72D297353CC}">
                  <c16:uniqueId val="{0000000B-A4F4-984D-9DA5-58E67A6E034B}"/>
                </c:ext>
              </c:extLst>
            </c:dLbl>
            <c:dLbl>
              <c:idx val="12"/>
              <c:delete val="1"/>
              <c:extLst>
                <c:ext xmlns:c15="http://schemas.microsoft.com/office/drawing/2012/chart" uri="{CE6537A1-D6FC-4f65-9D91-7224C49458BB}"/>
                <c:ext xmlns:c16="http://schemas.microsoft.com/office/drawing/2014/chart" uri="{C3380CC4-5D6E-409C-BE32-E72D297353CC}">
                  <c16:uniqueId val="{0000000C-A4F4-984D-9DA5-58E67A6E034B}"/>
                </c:ext>
              </c:extLst>
            </c:dLbl>
            <c:dLbl>
              <c:idx val="13"/>
              <c:delete val="1"/>
              <c:extLst>
                <c:ext xmlns:c15="http://schemas.microsoft.com/office/drawing/2012/chart" uri="{CE6537A1-D6FC-4f65-9D91-7224C49458BB}"/>
                <c:ext xmlns:c16="http://schemas.microsoft.com/office/drawing/2014/chart" uri="{C3380CC4-5D6E-409C-BE32-E72D297353CC}">
                  <c16:uniqueId val="{0000000D-A4F4-984D-9DA5-58E67A6E034B}"/>
                </c:ext>
              </c:extLst>
            </c:dLbl>
            <c:dLbl>
              <c:idx val="14"/>
              <c:delete val="1"/>
              <c:extLst>
                <c:ext xmlns:c15="http://schemas.microsoft.com/office/drawing/2012/chart" uri="{CE6537A1-D6FC-4f65-9D91-7224C49458BB}"/>
                <c:ext xmlns:c16="http://schemas.microsoft.com/office/drawing/2014/chart" uri="{C3380CC4-5D6E-409C-BE32-E72D297353CC}">
                  <c16:uniqueId val="{0000000E-A4F4-984D-9DA5-58E67A6E034B}"/>
                </c:ext>
              </c:extLst>
            </c:dLbl>
            <c:dLbl>
              <c:idx val="15"/>
              <c:delete val="1"/>
              <c:extLst>
                <c:ext xmlns:c15="http://schemas.microsoft.com/office/drawing/2012/chart" uri="{CE6537A1-D6FC-4f65-9D91-7224C49458BB}"/>
                <c:ext xmlns:c16="http://schemas.microsoft.com/office/drawing/2014/chart" uri="{C3380CC4-5D6E-409C-BE32-E72D297353CC}">
                  <c16:uniqueId val="{0000000F-A4F4-984D-9DA5-58E67A6E034B}"/>
                </c:ext>
              </c:extLst>
            </c:dLbl>
            <c:dLbl>
              <c:idx val="16"/>
              <c:delete val="1"/>
              <c:extLst>
                <c:ext xmlns:c15="http://schemas.microsoft.com/office/drawing/2012/chart" uri="{CE6537A1-D6FC-4f65-9D91-7224C49458BB}"/>
                <c:ext xmlns:c16="http://schemas.microsoft.com/office/drawing/2014/chart" uri="{C3380CC4-5D6E-409C-BE32-E72D297353CC}">
                  <c16:uniqueId val="{00000010-A4F4-984D-9DA5-58E67A6E034B}"/>
                </c:ext>
              </c:extLst>
            </c:dLbl>
            <c:dLbl>
              <c:idx val="17"/>
              <c:delete val="1"/>
              <c:extLst>
                <c:ext xmlns:c15="http://schemas.microsoft.com/office/drawing/2012/chart" uri="{CE6537A1-D6FC-4f65-9D91-7224C49458BB}"/>
                <c:ext xmlns:c16="http://schemas.microsoft.com/office/drawing/2014/chart" uri="{C3380CC4-5D6E-409C-BE32-E72D297353CC}">
                  <c16:uniqueId val="{00000011-A4F4-984D-9DA5-58E67A6E034B}"/>
                </c:ext>
              </c:extLst>
            </c:dLbl>
            <c:dLbl>
              <c:idx val="18"/>
              <c:delete val="1"/>
              <c:extLst>
                <c:ext xmlns:c15="http://schemas.microsoft.com/office/drawing/2012/chart" uri="{CE6537A1-D6FC-4f65-9D91-7224C49458BB}"/>
                <c:ext xmlns:c16="http://schemas.microsoft.com/office/drawing/2014/chart" uri="{C3380CC4-5D6E-409C-BE32-E72D297353CC}">
                  <c16:uniqueId val="{00000012-A4F4-984D-9DA5-58E67A6E034B}"/>
                </c:ext>
              </c:extLst>
            </c:dLbl>
            <c:dLbl>
              <c:idx val="19"/>
              <c:delete val="1"/>
              <c:extLst>
                <c:ext xmlns:c15="http://schemas.microsoft.com/office/drawing/2012/chart" uri="{CE6537A1-D6FC-4f65-9D91-7224C49458BB}"/>
                <c:ext xmlns:c16="http://schemas.microsoft.com/office/drawing/2014/chart" uri="{C3380CC4-5D6E-409C-BE32-E72D297353CC}">
                  <c16:uniqueId val="{00000013-A4F4-984D-9DA5-58E67A6E034B}"/>
                </c:ext>
              </c:extLst>
            </c:dLbl>
            <c:dLbl>
              <c:idx val="20"/>
              <c:delete val="1"/>
              <c:extLst>
                <c:ext xmlns:c15="http://schemas.microsoft.com/office/drawing/2012/chart" uri="{CE6537A1-D6FC-4f65-9D91-7224C49458BB}"/>
                <c:ext xmlns:c16="http://schemas.microsoft.com/office/drawing/2014/chart" uri="{C3380CC4-5D6E-409C-BE32-E72D297353CC}">
                  <c16:uniqueId val="{00000014-A4F4-984D-9DA5-58E67A6E034B}"/>
                </c:ext>
              </c:extLst>
            </c:dLbl>
            <c:dLbl>
              <c:idx val="21"/>
              <c:delete val="1"/>
              <c:extLst>
                <c:ext xmlns:c15="http://schemas.microsoft.com/office/drawing/2012/chart" uri="{CE6537A1-D6FC-4f65-9D91-7224C49458BB}"/>
                <c:ext xmlns:c16="http://schemas.microsoft.com/office/drawing/2014/chart" uri="{C3380CC4-5D6E-409C-BE32-E72D297353CC}">
                  <c16:uniqueId val="{00000015-A4F4-984D-9DA5-58E67A6E034B}"/>
                </c:ext>
              </c:extLst>
            </c:dLbl>
            <c:dLbl>
              <c:idx val="22"/>
              <c:delete val="1"/>
              <c:extLst>
                <c:ext xmlns:c15="http://schemas.microsoft.com/office/drawing/2012/chart" uri="{CE6537A1-D6FC-4f65-9D91-7224C49458BB}"/>
                <c:ext xmlns:c16="http://schemas.microsoft.com/office/drawing/2014/chart" uri="{C3380CC4-5D6E-409C-BE32-E72D297353CC}">
                  <c16:uniqueId val="{00000016-A4F4-984D-9DA5-58E67A6E034B}"/>
                </c:ext>
              </c:extLst>
            </c:dLbl>
            <c:dLbl>
              <c:idx val="23"/>
              <c:layout>
                <c:manualLayout>
                  <c:x val="0"/>
                  <c:y val="6.08766233766233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A4F4-984D-9DA5-58E67A6E03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'EXERCISE 8.6'!$B$6:$B$29</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'EXERCISE 8.6'!$C$6:$C$29</c:f>
              <c:numCache>
                <c:formatCode>General</c:formatCode>
                <c:ptCount val="24"/>
                <c:pt idx="0">
                  <c:v>47</c:v>
                </c:pt>
                <c:pt idx="1">
                  <c:v>114</c:v>
                </c:pt>
                <c:pt idx="2">
                  <c:v>168</c:v>
                </c:pt>
                <c:pt idx="3">
                  <c:v>220</c:v>
                </c:pt>
                <c:pt idx="4">
                  <c:v>262</c:v>
                </c:pt>
                <c:pt idx="5">
                  <c:v>290</c:v>
                </c:pt>
                <c:pt idx="6">
                  <c:v>311</c:v>
                </c:pt>
                <c:pt idx="7">
                  <c:v>327</c:v>
                </c:pt>
                <c:pt idx="8">
                  <c:v>345</c:v>
                </c:pt>
                <c:pt idx="9" formatCode="0">
                  <c:v>352</c:v>
                </c:pt>
                <c:pt idx="10" formatCode="0">
                  <c:v>359</c:v>
                </c:pt>
                <c:pt idx="11" formatCode="0">
                  <c:v>366</c:v>
                </c:pt>
                <c:pt idx="12" formatCode="0">
                  <c:v>373</c:v>
                </c:pt>
                <c:pt idx="13" formatCode="0">
                  <c:v>380</c:v>
                </c:pt>
                <c:pt idx="14" formatCode="0">
                  <c:v>387</c:v>
                </c:pt>
                <c:pt idx="15" formatCode="0">
                  <c:v>394</c:v>
                </c:pt>
                <c:pt idx="16" formatCode="0">
                  <c:v>401</c:v>
                </c:pt>
                <c:pt idx="17" formatCode="0">
                  <c:v>408</c:v>
                </c:pt>
                <c:pt idx="18" formatCode="0">
                  <c:v>415</c:v>
                </c:pt>
                <c:pt idx="19" formatCode="0">
                  <c:v>422</c:v>
                </c:pt>
                <c:pt idx="20" formatCode="0">
                  <c:v>429</c:v>
                </c:pt>
                <c:pt idx="21" formatCode="0">
                  <c:v>436</c:v>
                </c:pt>
                <c:pt idx="22" formatCode="0">
                  <c:v>443</c:v>
                </c:pt>
                <c:pt idx="23">
                  <c:v>450</c:v>
                </c:pt>
              </c:numCache>
            </c:numRef>
          </c:val>
          <c:smooth val="0"/>
          <c:extLst>
            <c:ext xmlns:c16="http://schemas.microsoft.com/office/drawing/2014/chart" uri="{C3380CC4-5D6E-409C-BE32-E72D297353CC}">
              <c16:uniqueId val="{00000018-A4F4-984D-9DA5-58E67A6E034B}"/>
            </c:ext>
          </c:extLst>
        </c:ser>
        <c:dLbls>
          <c:showLegendKey val="0"/>
          <c:showVal val="0"/>
          <c:showCatName val="0"/>
          <c:showSerName val="0"/>
          <c:showPercent val="0"/>
          <c:showBubbleSize val="0"/>
        </c:dLbls>
        <c:marker val="1"/>
        <c:smooth val="0"/>
        <c:axId val="1801632639"/>
        <c:axId val="1801634367"/>
      </c:lineChart>
      <c:catAx>
        <c:axId val="1801632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crossAx val="1801634367"/>
        <c:crosses val="autoZero"/>
        <c:auto val="1"/>
        <c:lblAlgn val="ctr"/>
        <c:lblOffset val="100"/>
        <c:noMultiLvlLbl val="0"/>
      </c:catAx>
      <c:valAx>
        <c:axId val="18016343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crossAx val="1801632639"/>
        <c:crosses val="autoZero"/>
        <c:crossBetween val="between"/>
      </c:valAx>
      <c:spPr>
        <a:noFill/>
        <a:ln>
          <a:noFill/>
        </a:ln>
        <a:effectLst/>
      </c:spPr>
    </c:plotArea>
    <c:legend>
      <c:legendPos val="t"/>
      <c:layout>
        <c:manualLayout>
          <c:xMode val="edge"/>
          <c:yMode val="edge"/>
          <c:x val="1.2735448510112681E-2"/>
          <c:y val="0.13023538961038963"/>
          <c:w val="0.19220629802496408"/>
          <c:h val="6.846686777789140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1.6624208738613533E-2"/>
          <c:y val="2.4350649350649352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TH"/>
        </a:p>
      </c:txPr>
    </c:title>
    <c:autoTitleDeleted val="0"/>
    <c:plotArea>
      <c:layout/>
      <c:lineChart>
        <c:grouping val="standard"/>
        <c:varyColors val="0"/>
        <c:ser>
          <c:idx val="0"/>
          <c:order val="0"/>
          <c:tx>
            <c:strRef>
              <c:f>'EXERCISE 8.6'!$D$5</c:f>
              <c:strCache>
                <c:ptCount val="1"/>
                <c:pt idx="0">
                  <c:v>Accts/AM</c:v>
                </c:pt>
              </c:strCache>
            </c:strRef>
          </c:tx>
          <c:spPr>
            <a:ln w="28575" cap="rnd">
              <a:solidFill>
                <a:schemeClr val="accent1"/>
              </a:solidFill>
              <a:round/>
            </a:ln>
            <a:effectLst/>
          </c:spPr>
          <c:marker>
            <c:symbol val="none"/>
          </c:marker>
          <c:val>
            <c:numRef>
              <c:f>'EXERCISE 8.6'!$D$6:$D$29</c:f>
              <c:numCache>
                <c:formatCode>0.0</c:formatCode>
                <c:ptCount val="24"/>
                <c:pt idx="0">
                  <c:v>2</c:v>
                </c:pt>
                <c:pt idx="1">
                  <c:v>7</c:v>
                </c:pt>
                <c:pt idx="2">
                  <c:v>9.1999999999999993</c:v>
                </c:pt>
                <c:pt idx="3">
                  <c:v>11</c:v>
                </c:pt>
                <c:pt idx="4">
                  <c:v>16</c:v>
                </c:pt>
                <c:pt idx="5">
                  <c:v>17.3</c:v>
                </c:pt>
                <c:pt idx="6">
                  <c:v>18.2</c:v>
                </c:pt>
                <c:pt idx="7">
                  <c:v>19.2</c:v>
                </c:pt>
                <c:pt idx="8">
                  <c:v>19.2</c:v>
                </c:pt>
                <c:pt idx="9">
                  <c:v>19.586666666666666</c:v>
                </c:pt>
                <c:pt idx="10">
                  <c:v>19.973333333333333</c:v>
                </c:pt>
                <c:pt idx="11">
                  <c:v>20.36</c:v>
                </c:pt>
                <c:pt idx="12">
                  <c:v>20.746666666666666</c:v>
                </c:pt>
                <c:pt idx="13">
                  <c:v>21.133333333333333</c:v>
                </c:pt>
                <c:pt idx="14">
                  <c:v>21.52</c:v>
                </c:pt>
                <c:pt idx="15">
                  <c:v>21.906666666666666</c:v>
                </c:pt>
                <c:pt idx="16">
                  <c:v>22.293333333333333</c:v>
                </c:pt>
                <c:pt idx="17">
                  <c:v>22.68</c:v>
                </c:pt>
                <c:pt idx="18">
                  <c:v>23.066666666666666</c:v>
                </c:pt>
                <c:pt idx="19">
                  <c:v>23.453333333333333</c:v>
                </c:pt>
                <c:pt idx="20">
                  <c:v>23.84</c:v>
                </c:pt>
                <c:pt idx="21">
                  <c:v>24.226666666666667</c:v>
                </c:pt>
                <c:pt idx="22">
                  <c:v>24.613333333333333</c:v>
                </c:pt>
                <c:pt idx="23">
                  <c:v>25</c:v>
                </c:pt>
              </c:numCache>
            </c:numRef>
          </c:val>
          <c:smooth val="0"/>
          <c:extLst>
            <c:ext xmlns:c16="http://schemas.microsoft.com/office/drawing/2014/chart" uri="{C3380CC4-5D6E-409C-BE32-E72D297353CC}">
              <c16:uniqueId val="{00000000-0A0D-5449-9C17-57B60D9EE1FB}"/>
            </c:ext>
          </c:extLst>
        </c:ser>
        <c:dLbls>
          <c:showLegendKey val="0"/>
          <c:showVal val="0"/>
          <c:showCatName val="0"/>
          <c:showSerName val="0"/>
          <c:showPercent val="0"/>
          <c:showBubbleSize val="0"/>
        </c:dLbls>
        <c:smooth val="0"/>
        <c:axId val="1801568015"/>
        <c:axId val="1301429103"/>
      </c:lineChart>
      <c:catAx>
        <c:axId val="18015680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crossAx val="1301429103"/>
        <c:crosses val="autoZero"/>
        <c:auto val="1"/>
        <c:lblAlgn val="ctr"/>
        <c:lblOffset val="100"/>
        <c:noMultiLvlLbl val="0"/>
      </c:catAx>
      <c:valAx>
        <c:axId val="1301429103"/>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H"/>
          </a:p>
        </c:txPr>
        <c:crossAx val="180156801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48F1-67F5-F07A-3C0C-636B584BB9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C5587CB9-F89B-2FB2-5253-196C1AC58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6164B9B6-069A-9292-14B4-2AE1750D417B}"/>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5" name="Footer Placeholder 4">
            <a:extLst>
              <a:ext uri="{FF2B5EF4-FFF2-40B4-BE49-F238E27FC236}">
                <a16:creationId xmlns:a16="http://schemas.microsoft.com/office/drawing/2014/main" id="{0F50248E-0A5F-4E49-60B3-62785984BF03}"/>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DD5ABE0B-9996-D2CB-64F5-3E7A5E87761A}"/>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9688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40FD-6078-F5AE-6963-7FFC2E5E5A7E}"/>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E9F9D7FD-D985-DF1A-A7E4-E6354255F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A5F81AF-1F59-7A56-ECA9-D0E44CB026BB}"/>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5" name="Footer Placeholder 4">
            <a:extLst>
              <a:ext uri="{FF2B5EF4-FFF2-40B4-BE49-F238E27FC236}">
                <a16:creationId xmlns:a16="http://schemas.microsoft.com/office/drawing/2014/main" id="{6AFD46E0-1BE0-071F-137C-4D3E82340A29}"/>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25DF4B7A-E553-232B-E645-E20A50B6C2AD}"/>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380729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B3C379-1E70-12EF-FDA7-E5B4B53F94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BAEFB244-5823-CFA2-D1A6-9622770AD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18F4160B-F070-F93F-9208-4B1859FD975A}"/>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5" name="Footer Placeholder 4">
            <a:extLst>
              <a:ext uri="{FF2B5EF4-FFF2-40B4-BE49-F238E27FC236}">
                <a16:creationId xmlns:a16="http://schemas.microsoft.com/office/drawing/2014/main" id="{B311E860-008D-64F1-59DC-C24C6549828A}"/>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8A923812-BE39-C816-C58B-551A41F13AA2}"/>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25735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D5C5-A4EB-FA6E-5DBB-9F04D9B3F313}"/>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90FD3187-C49E-3D1A-BA6D-D478DC513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5F3605DE-51B2-8D1A-6DF9-06BC4388BDDC}"/>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5" name="Footer Placeholder 4">
            <a:extLst>
              <a:ext uri="{FF2B5EF4-FFF2-40B4-BE49-F238E27FC236}">
                <a16:creationId xmlns:a16="http://schemas.microsoft.com/office/drawing/2014/main" id="{55AA8B9D-E1B9-D4A1-85AE-1E534F5DBAB2}"/>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06F2F317-7459-0002-FE74-FAC32CC06BE1}"/>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197370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AB3F-BE5D-C813-E09E-604E6857A3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1DF10D53-BCCE-86F6-D210-C6881FB76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8AE072-96AD-9972-D2C4-73BC83B3DB85}"/>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5" name="Footer Placeholder 4">
            <a:extLst>
              <a:ext uri="{FF2B5EF4-FFF2-40B4-BE49-F238E27FC236}">
                <a16:creationId xmlns:a16="http://schemas.microsoft.com/office/drawing/2014/main" id="{D1731D58-15D3-728B-BD44-547C9D626469}"/>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4C06164-E8D0-94EE-0356-912E8DB2C7D3}"/>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372294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9D6F-24CA-6029-F560-8C251C45296B}"/>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12FD541F-E4DC-CA72-9F38-5222C4212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5D613195-DC71-3082-83DE-BA74F300F7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15AD546C-C76F-49DF-BA84-1AB136BBF4D8}"/>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6" name="Footer Placeholder 5">
            <a:extLst>
              <a:ext uri="{FF2B5EF4-FFF2-40B4-BE49-F238E27FC236}">
                <a16:creationId xmlns:a16="http://schemas.microsoft.com/office/drawing/2014/main" id="{CB514E4C-D7AF-ED06-5F4C-499338327C24}"/>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23B16665-42B9-77C4-284A-D7A8EDE050E2}"/>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183637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4F7F-3088-2018-2443-9BFCBB7B5E28}"/>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2DF84784-29D0-4C63-43E6-DF2E2A9D5F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543B5-2797-3A3F-83FA-60CB5E9EFA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0330D73C-147D-9233-6C97-AD1622011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58AB1C-7EDE-CA9A-ACC4-9DA81898E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26288004-2A08-AF73-CE51-CF618F4352C3}"/>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8" name="Footer Placeholder 7">
            <a:extLst>
              <a:ext uri="{FF2B5EF4-FFF2-40B4-BE49-F238E27FC236}">
                <a16:creationId xmlns:a16="http://schemas.microsoft.com/office/drawing/2014/main" id="{DEB1BB03-F121-2B28-A921-0F0C1745BFB1}"/>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037F5265-5AB0-ECD8-F863-E8F4F496674A}"/>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169855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A01C-D295-4B67-39EA-D03BB0142468}"/>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AB35E033-8EF8-6CCE-4A24-F507ED34A88F}"/>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4" name="Footer Placeholder 3">
            <a:extLst>
              <a:ext uri="{FF2B5EF4-FFF2-40B4-BE49-F238E27FC236}">
                <a16:creationId xmlns:a16="http://schemas.microsoft.com/office/drawing/2014/main" id="{2208C76D-80DA-6FCE-C0F5-FFEE5B2CB774}"/>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3EDCF249-540D-DDFD-BE86-28612CF064B6}"/>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379655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BA8CD-1F47-733B-64CC-A7050F0D6E4A}"/>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3" name="Footer Placeholder 2">
            <a:extLst>
              <a:ext uri="{FF2B5EF4-FFF2-40B4-BE49-F238E27FC236}">
                <a16:creationId xmlns:a16="http://schemas.microsoft.com/office/drawing/2014/main" id="{71E451E8-6597-1730-9268-6EFD3549A3EE}"/>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EBF50780-9C66-BF2B-42C8-5E0B69B04623}"/>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167049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F667-3899-D79F-09C8-DF76E6A64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D16CCC06-0814-2798-A1D3-E9FAB7D63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881AE5B9-CF61-AD18-2A33-62DF5C5F6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E6B45-4A02-6F7F-3C99-DD434BD7795F}"/>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6" name="Footer Placeholder 5">
            <a:extLst>
              <a:ext uri="{FF2B5EF4-FFF2-40B4-BE49-F238E27FC236}">
                <a16:creationId xmlns:a16="http://schemas.microsoft.com/office/drawing/2014/main" id="{37753607-1F5E-3E14-7209-829D9234D7D8}"/>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083DB26B-63D0-B341-212F-A7D9D7515F93}"/>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138000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2C70-92DE-A3D6-C55D-59F21060A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FF5E95EB-BC51-88E5-C06D-AC59D273B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BBBB7C83-A2BB-0B2D-CAE5-2860DF597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85F06-858C-4AB9-755D-313B39EBF945}"/>
              </a:ext>
            </a:extLst>
          </p:cNvPr>
          <p:cNvSpPr>
            <a:spLocks noGrp="1"/>
          </p:cNvSpPr>
          <p:nvPr>
            <p:ph type="dt" sz="half" idx="10"/>
          </p:nvPr>
        </p:nvSpPr>
        <p:spPr/>
        <p:txBody>
          <a:bodyPr/>
          <a:lstStyle/>
          <a:p>
            <a:fld id="{EBC8F209-2998-6048-AED6-32D97DF026E2}" type="datetimeFigureOut">
              <a:rPr lang="en-TH" smtClean="0"/>
              <a:t>27/9/2023 R</a:t>
            </a:fld>
            <a:endParaRPr lang="en-TH"/>
          </a:p>
        </p:txBody>
      </p:sp>
      <p:sp>
        <p:nvSpPr>
          <p:cNvPr id="6" name="Footer Placeholder 5">
            <a:extLst>
              <a:ext uri="{FF2B5EF4-FFF2-40B4-BE49-F238E27FC236}">
                <a16:creationId xmlns:a16="http://schemas.microsoft.com/office/drawing/2014/main" id="{CB2DB2F2-5BB5-C689-AF75-94ECAF277780}"/>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C1C60449-79B9-6A44-78BE-F78ABEF87F5B}"/>
              </a:ext>
            </a:extLst>
          </p:cNvPr>
          <p:cNvSpPr>
            <a:spLocks noGrp="1"/>
          </p:cNvSpPr>
          <p:nvPr>
            <p:ph type="sldNum" sz="quarter" idx="12"/>
          </p:nvPr>
        </p:nvSpPr>
        <p:spPr/>
        <p:txBody>
          <a:bodyPr/>
          <a:lstStyle/>
          <a:p>
            <a:fld id="{06ADB1BE-CE89-AB4E-87C5-D6413B82B289}" type="slidenum">
              <a:rPr lang="en-TH" smtClean="0"/>
              <a:t>‹#›</a:t>
            </a:fld>
            <a:endParaRPr lang="en-TH"/>
          </a:p>
        </p:txBody>
      </p:sp>
    </p:spTree>
    <p:extLst>
      <p:ext uri="{BB962C8B-B14F-4D97-AF65-F5344CB8AC3E}">
        <p14:creationId xmlns:p14="http://schemas.microsoft.com/office/powerpoint/2010/main" val="80554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110468-2D71-9F66-DD0A-9E9B12F4D7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076DB169-C661-CCFF-1758-CCF1EE1D0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4E76A7BC-E9AB-BB2E-67B9-0F635FCB2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8F209-2998-6048-AED6-32D97DF026E2}" type="datetimeFigureOut">
              <a:rPr lang="en-TH" smtClean="0"/>
              <a:t>27/9/2023 R</a:t>
            </a:fld>
            <a:endParaRPr lang="en-TH"/>
          </a:p>
        </p:txBody>
      </p:sp>
      <p:sp>
        <p:nvSpPr>
          <p:cNvPr id="5" name="Footer Placeholder 4">
            <a:extLst>
              <a:ext uri="{FF2B5EF4-FFF2-40B4-BE49-F238E27FC236}">
                <a16:creationId xmlns:a16="http://schemas.microsoft.com/office/drawing/2014/main" id="{5F4463A1-B671-30DE-810F-A46941436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AD78103F-75F6-FBAB-B714-A151123B0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DB1BE-CE89-AB4E-87C5-D6413B82B289}" type="slidenum">
              <a:rPr lang="en-TH" smtClean="0"/>
              <a:t>‹#›</a:t>
            </a:fld>
            <a:endParaRPr lang="en-TH"/>
          </a:p>
        </p:txBody>
      </p:sp>
    </p:spTree>
    <p:extLst>
      <p:ext uri="{BB962C8B-B14F-4D97-AF65-F5344CB8AC3E}">
        <p14:creationId xmlns:p14="http://schemas.microsoft.com/office/powerpoint/2010/main" val="282072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mmunity.storytellingwithdata.com/challenges/sep-2023-makeover-magi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8642-1A03-CF74-D087-AAA27687C07F}"/>
              </a:ext>
            </a:extLst>
          </p:cNvPr>
          <p:cNvSpPr>
            <a:spLocks noGrp="1"/>
          </p:cNvSpPr>
          <p:nvPr>
            <p:ph type="title"/>
          </p:nvPr>
        </p:nvSpPr>
        <p:spPr/>
        <p:txBody>
          <a:bodyPr/>
          <a:lstStyle/>
          <a:p>
            <a:pPr algn="l"/>
            <a:r>
              <a:rPr lang="en-US" b="0" i="0" u="none" strike="noStrike" dirty="0">
                <a:effectLst/>
                <a:latin typeface="Roboto" panose="02000000000000000000" pitchFamily="2" charset="0"/>
              </a:rPr>
              <a:t>Challenge</a:t>
            </a:r>
          </a:p>
        </p:txBody>
      </p:sp>
      <p:sp>
        <p:nvSpPr>
          <p:cNvPr id="3" name="Content Placeholder 2">
            <a:extLst>
              <a:ext uri="{FF2B5EF4-FFF2-40B4-BE49-F238E27FC236}">
                <a16:creationId xmlns:a16="http://schemas.microsoft.com/office/drawing/2014/main" id="{C1862A2D-8E4B-BE7B-E52D-60EA0E8D8623}"/>
              </a:ext>
            </a:extLst>
          </p:cNvPr>
          <p:cNvSpPr>
            <a:spLocks noGrp="1"/>
          </p:cNvSpPr>
          <p:nvPr>
            <p:ph idx="1"/>
          </p:nvPr>
        </p:nvSpPr>
        <p:spPr/>
        <p:txBody>
          <a:bodyPr/>
          <a:lstStyle/>
          <a:p>
            <a:r>
              <a:rPr lang="en-US" b="0" i="0" u="none" strike="noStrike" dirty="0">
                <a:solidFill>
                  <a:srgbClr val="1B1B1B"/>
                </a:solidFill>
                <a:effectLst/>
                <a:latin typeface="Proxima Nova"/>
              </a:rPr>
              <a:t>The remit this month is a simple one: consider the following data visualization and how you can make it better. Specifically, you might identify clutter to eliminate, reflect on an appropriate chart type, determine a specific takeaway to highlight, and perhaps even use this data as the basis of a more robust story. Show us all the magic of a great makeover!</a:t>
            </a:r>
            <a:br>
              <a:rPr lang="en-US" b="0" i="0" u="none" strike="noStrike" dirty="0">
                <a:solidFill>
                  <a:srgbClr val="1B1B1B"/>
                </a:solidFill>
                <a:effectLst/>
                <a:latin typeface="Proxima Nova"/>
              </a:rPr>
            </a:br>
            <a:br>
              <a:rPr lang="en-US" b="0" i="0" u="none" strike="noStrike" dirty="0">
                <a:solidFill>
                  <a:srgbClr val="1B1B1B"/>
                </a:solidFill>
                <a:effectLst/>
                <a:latin typeface="Proxima Nova"/>
              </a:rPr>
            </a:br>
            <a:r>
              <a:rPr lang="en-US" b="0" i="0" u="none" strike="noStrike" dirty="0" err="1">
                <a:solidFill>
                  <a:srgbClr val="1B1B1B"/>
                </a:solidFill>
                <a:effectLst/>
                <a:latin typeface="Proxima Nova"/>
              </a:rPr>
              <a:t>Ref:</a:t>
            </a:r>
            <a:r>
              <a:rPr lang="en-US" b="0" i="0" dirty="0" err="1">
                <a:effectLst/>
                <a:latin typeface="inherit"/>
                <a:hlinkClick r:id="rId2" tooltip="https://community.storytellingwithdata.com/challenges/sep-2023-makeover-magic"/>
              </a:rPr>
              <a:t>https</a:t>
            </a:r>
            <a:r>
              <a:rPr lang="en-US" b="0" i="0" dirty="0">
                <a:effectLst/>
                <a:latin typeface="inherit"/>
                <a:hlinkClick r:id="rId2" tooltip="https://community.storytellingwithdata.com/challenges/sep-2023-makeover-magic"/>
              </a:rPr>
              <a:t>://community.storytellingwithdata.com/challenges/sep-2023-makeover-magic</a:t>
            </a:r>
            <a:endParaRPr lang="en-TH" dirty="0"/>
          </a:p>
        </p:txBody>
      </p:sp>
    </p:spTree>
    <p:extLst>
      <p:ext uri="{BB962C8B-B14F-4D97-AF65-F5344CB8AC3E}">
        <p14:creationId xmlns:p14="http://schemas.microsoft.com/office/powerpoint/2010/main" val="325017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683093B-6507-0248-8C55-64B0497369CD}"/>
              </a:ext>
            </a:extLst>
          </p:cNvPr>
          <p:cNvGraphicFramePr>
            <a:graphicFrameLocks/>
          </p:cNvGraphicFramePr>
          <p:nvPr>
            <p:extLst>
              <p:ext uri="{D42A27DB-BD31-4B8C-83A1-F6EECF244321}">
                <p14:modId xmlns:p14="http://schemas.microsoft.com/office/powerpoint/2010/main" val="4159972203"/>
              </p:ext>
            </p:extLst>
          </p:nvPr>
        </p:nvGraphicFramePr>
        <p:xfrm>
          <a:off x="1637832" y="950870"/>
          <a:ext cx="8916336" cy="495625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5">
            <a:extLst>
              <a:ext uri="{FF2B5EF4-FFF2-40B4-BE49-F238E27FC236}">
                <a16:creationId xmlns:a16="http://schemas.microsoft.com/office/drawing/2014/main" id="{F4D2C535-AA24-FA48-B7C3-1C27FE9AF711}"/>
              </a:ext>
            </a:extLst>
          </p:cNvPr>
          <p:cNvSpPr txBox="1"/>
          <p:nvPr/>
        </p:nvSpPr>
        <p:spPr>
          <a:xfrm>
            <a:off x="3824137" y="3245098"/>
            <a:ext cx="5496976" cy="1618825"/>
          </a:xfrm>
          <a:prstGeom prst="rect">
            <a:avLst/>
          </a:prstGeom>
          <a:solidFill>
            <a:srgbClr val="00B0F0"/>
          </a:solidFill>
          <a:ln w="38100" cmpd="sng">
            <a:solidFill>
              <a:schemeClr val="bg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dirty="0">
                <a:solidFill>
                  <a:schemeClr val="bg1"/>
                </a:solidFill>
              </a:rPr>
              <a:t>Great market &amp;</a:t>
            </a:r>
            <a:r>
              <a:rPr lang="en-US" sz="1400" b="1" baseline="0" dirty="0">
                <a:solidFill>
                  <a:schemeClr val="bg1"/>
                </a:solidFill>
              </a:rPr>
              <a:t> Successful launch</a:t>
            </a:r>
            <a:br>
              <a:rPr lang="en-US" sz="1200" b="1" baseline="0" dirty="0">
                <a:solidFill>
                  <a:schemeClr val="bg1"/>
                </a:solidFill>
              </a:rPr>
            </a:br>
            <a:endParaRPr lang="en-US" sz="1200" baseline="0" dirty="0">
              <a:solidFill>
                <a:schemeClr val="bg1"/>
              </a:solidFill>
            </a:endParaRPr>
          </a:p>
          <a:p>
            <a:r>
              <a:rPr lang="en-US" sz="1200" baseline="0" dirty="0">
                <a:solidFill>
                  <a:schemeClr val="bg1"/>
                </a:solidFill>
              </a:rPr>
              <a:t>1. Opened 77% of potential accounts in 9 months</a:t>
            </a:r>
          </a:p>
          <a:p>
            <a:r>
              <a:rPr lang="en-US" sz="1200" baseline="0" dirty="0">
                <a:solidFill>
                  <a:schemeClr val="bg1"/>
                </a:solidFill>
              </a:rPr>
              <a:t>2. Increase Accounts per Account Manager by 30%</a:t>
            </a:r>
          </a:p>
          <a:p>
            <a:r>
              <a:rPr lang="en-US" sz="1200" baseline="0" dirty="0">
                <a:solidFill>
                  <a:schemeClr val="bg1"/>
                </a:solidFill>
              </a:rPr>
              <a:t>3. We continue to open new accts and maintain business despite smaller sales footprint</a:t>
            </a:r>
          </a:p>
        </p:txBody>
      </p:sp>
      <p:sp>
        <p:nvSpPr>
          <p:cNvPr id="8" name="TextBox 7">
            <a:extLst>
              <a:ext uri="{FF2B5EF4-FFF2-40B4-BE49-F238E27FC236}">
                <a16:creationId xmlns:a16="http://schemas.microsoft.com/office/drawing/2014/main" id="{4120B3EE-6BEB-3349-98E2-197C8347E905}"/>
              </a:ext>
            </a:extLst>
          </p:cNvPr>
          <p:cNvSpPr txBox="1"/>
          <p:nvPr/>
        </p:nvSpPr>
        <p:spPr>
          <a:xfrm>
            <a:off x="3340585" y="2437357"/>
            <a:ext cx="2357786" cy="3455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a:solidFill>
                  <a:srgbClr val="FF0000"/>
                </a:solidFill>
              </a:rPr>
              <a:t>77% achieved in 9 mos</a:t>
            </a:r>
          </a:p>
        </p:txBody>
      </p:sp>
      <p:sp>
        <p:nvSpPr>
          <p:cNvPr id="9" name="TextBox 8">
            <a:extLst>
              <a:ext uri="{FF2B5EF4-FFF2-40B4-BE49-F238E27FC236}">
                <a16:creationId xmlns:a16="http://schemas.microsoft.com/office/drawing/2014/main" id="{A6796565-EFCC-DD47-AED2-B5D76AC44C1B}"/>
              </a:ext>
            </a:extLst>
          </p:cNvPr>
          <p:cNvSpPr txBox="1"/>
          <p:nvPr/>
        </p:nvSpPr>
        <p:spPr>
          <a:xfrm>
            <a:off x="2707172" y="2164308"/>
            <a:ext cx="1520347" cy="34557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100" b="1">
                <a:solidFill>
                  <a:srgbClr val="139FEC"/>
                </a:solidFill>
              </a:rPr>
              <a:t>Integration</a:t>
            </a:r>
          </a:p>
        </p:txBody>
      </p:sp>
      <p:sp>
        <p:nvSpPr>
          <p:cNvPr id="10" name="TextBox 9">
            <a:extLst>
              <a:ext uri="{FF2B5EF4-FFF2-40B4-BE49-F238E27FC236}">
                <a16:creationId xmlns:a16="http://schemas.microsoft.com/office/drawing/2014/main" id="{74421805-5875-C4AD-171F-CDBC1BC80CB2}"/>
              </a:ext>
            </a:extLst>
          </p:cNvPr>
          <p:cNvSpPr txBox="1"/>
          <p:nvPr/>
        </p:nvSpPr>
        <p:spPr>
          <a:xfrm>
            <a:off x="105040" y="198521"/>
            <a:ext cx="1532792" cy="461665"/>
          </a:xfrm>
          <a:prstGeom prst="rect">
            <a:avLst/>
          </a:prstGeom>
          <a:noFill/>
        </p:spPr>
        <p:txBody>
          <a:bodyPr wrap="none" rtlCol="0">
            <a:spAutoFit/>
          </a:bodyPr>
          <a:lstStyle/>
          <a:p>
            <a:r>
              <a:rPr lang="en-TH" sz="2400" b="1" dirty="0"/>
              <a:t>Old Model</a:t>
            </a:r>
          </a:p>
        </p:txBody>
      </p:sp>
    </p:spTree>
    <p:extLst>
      <p:ext uri="{BB962C8B-B14F-4D97-AF65-F5344CB8AC3E}">
        <p14:creationId xmlns:p14="http://schemas.microsoft.com/office/powerpoint/2010/main" val="419463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4F7A5B7-E98D-757A-3484-494506311490}"/>
              </a:ext>
            </a:extLst>
          </p:cNvPr>
          <p:cNvGrpSpPr/>
          <p:nvPr/>
        </p:nvGrpSpPr>
        <p:grpSpPr>
          <a:xfrm>
            <a:off x="1357214" y="926432"/>
            <a:ext cx="9687775" cy="5198932"/>
            <a:chOff x="-1055401" y="792266"/>
            <a:chExt cx="6736080" cy="3129280"/>
          </a:xfrm>
        </p:grpSpPr>
        <p:graphicFrame>
          <p:nvGraphicFramePr>
            <p:cNvPr id="5" name="Chart 4">
              <a:extLst>
                <a:ext uri="{FF2B5EF4-FFF2-40B4-BE49-F238E27FC236}">
                  <a16:creationId xmlns:a16="http://schemas.microsoft.com/office/drawing/2014/main" id="{FAF51748-96C6-222E-10EB-2407C30846D3}"/>
                </a:ext>
              </a:extLst>
            </p:cNvPr>
            <p:cNvGraphicFramePr/>
            <p:nvPr>
              <p:extLst>
                <p:ext uri="{D42A27DB-BD31-4B8C-83A1-F6EECF244321}">
                  <p14:modId xmlns:p14="http://schemas.microsoft.com/office/powerpoint/2010/main" val="2169633187"/>
                </p:ext>
              </p:extLst>
            </p:nvPr>
          </p:nvGraphicFramePr>
          <p:xfrm>
            <a:off x="-1055401" y="792266"/>
            <a:ext cx="6736080" cy="312928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0439C03E-CDDB-A64A-87B8-3C7011EB9952}"/>
                </a:ext>
              </a:extLst>
            </p:cNvPr>
            <p:cNvCxnSpPr>
              <a:cxnSpLocks/>
            </p:cNvCxnSpPr>
            <p:nvPr/>
          </p:nvCxnSpPr>
          <p:spPr>
            <a:xfrm flipV="1">
              <a:off x="1452394" y="1859066"/>
              <a:ext cx="0" cy="1902687"/>
            </a:xfrm>
            <a:prstGeom prst="line">
              <a:avLst/>
            </a:prstGeom>
            <a:ln>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
          <p:nvSpPr>
            <p:cNvPr id="7" name="TextBox 18">
              <a:extLst>
                <a:ext uri="{FF2B5EF4-FFF2-40B4-BE49-F238E27FC236}">
                  <a16:creationId xmlns:a16="http://schemas.microsoft.com/office/drawing/2014/main" id="{379AA452-DDB1-4848-B3D6-8A27A933A956}"/>
                </a:ext>
              </a:extLst>
            </p:cNvPr>
            <p:cNvSpPr txBox="1"/>
            <p:nvPr/>
          </p:nvSpPr>
          <p:spPr>
            <a:xfrm>
              <a:off x="803879" y="1361226"/>
              <a:ext cx="1660391" cy="189475"/>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t>77 %</a:t>
              </a:r>
              <a:r>
                <a:rPr lang="en-US" sz="1100" baseline="0" dirty="0"/>
                <a:t> </a:t>
              </a:r>
              <a:r>
                <a:rPr lang="en-US" sz="1100" baseline="0" dirty="0" err="1"/>
                <a:t>acheived</a:t>
              </a:r>
              <a:r>
                <a:rPr lang="en-US" sz="1100" baseline="0" dirty="0"/>
                <a:t> in 9 month</a:t>
              </a:r>
              <a:endParaRPr lang="en-US" sz="1100" dirty="0"/>
            </a:p>
          </p:txBody>
        </p:sp>
        <p:sp>
          <p:nvSpPr>
            <p:cNvPr id="8" name="5-Point Star 7">
              <a:extLst>
                <a:ext uri="{FF2B5EF4-FFF2-40B4-BE49-F238E27FC236}">
                  <a16:creationId xmlns:a16="http://schemas.microsoft.com/office/drawing/2014/main" id="{E898FD6E-5A86-AD40-BA03-CEBDE2CF91DC}"/>
                </a:ext>
              </a:extLst>
            </p:cNvPr>
            <p:cNvSpPr/>
            <p:nvPr/>
          </p:nvSpPr>
          <p:spPr>
            <a:xfrm>
              <a:off x="1389024" y="1645706"/>
              <a:ext cx="162560" cy="142240"/>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13" name="TextBox 12">
            <a:extLst>
              <a:ext uri="{FF2B5EF4-FFF2-40B4-BE49-F238E27FC236}">
                <a16:creationId xmlns:a16="http://schemas.microsoft.com/office/drawing/2014/main" id="{26D67870-DCD8-03F7-C0E5-3DAEFC0D3754}"/>
              </a:ext>
            </a:extLst>
          </p:cNvPr>
          <p:cNvSpPr txBox="1"/>
          <p:nvPr/>
        </p:nvSpPr>
        <p:spPr>
          <a:xfrm>
            <a:off x="1357214" y="231367"/>
            <a:ext cx="3158942" cy="523220"/>
          </a:xfrm>
          <a:prstGeom prst="rect">
            <a:avLst/>
          </a:prstGeom>
          <a:noFill/>
        </p:spPr>
        <p:txBody>
          <a:bodyPr wrap="none" rtlCol="0">
            <a:spAutoFit/>
          </a:bodyPr>
          <a:lstStyle/>
          <a:p>
            <a:r>
              <a:rPr lang="en-US" sz="1400" b="1" i="0" u="none" strike="noStrike" kern="1200" spc="0" baseline="0" dirty="0">
                <a:solidFill>
                  <a:sysClr val="windowText" lastClr="000000">
                    <a:lumMod val="65000"/>
                    <a:lumOff val="35000"/>
                  </a:sysClr>
                </a:solidFill>
              </a:rPr>
              <a:t>Number of Accounts In Year 2023 - 2024</a:t>
            </a:r>
          </a:p>
          <a:p>
            <a:endParaRPr lang="en-TH" sz="1400" dirty="0"/>
          </a:p>
        </p:txBody>
      </p:sp>
      <p:sp>
        <p:nvSpPr>
          <p:cNvPr id="17" name="TextBox 16">
            <a:extLst>
              <a:ext uri="{FF2B5EF4-FFF2-40B4-BE49-F238E27FC236}">
                <a16:creationId xmlns:a16="http://schemas.microsoft.com/office/drawing/2014/main" id="{E3651200-2457-E049-1872-86A6343C92B6}"/>
              </a:ext>
            </a:extLst>
          </p:cNvPr>
          <p:cNvSpPr txBox="1"/>
          <p:nvPr/>
        </p:nvSpPr>
        <p:spPr>
          <a:xfrm>
            <a:off x="1357214" y="523755"/>
            <a:ext cx="4738786" cy="461665"/>
          </a:xfrm>
          <a:prstGeom prst="rect">
            <a:avLst/>
          </a:prstGeom>
          <a:noFill/>
        </p:spPr>
        <p:txBody>
          <a:bodyPr wrap="square">
            <a:spAutoFit/>
          </a:bodyPr>
          <a:lstStyle/>
          <a:p>
            <a:r>
              <a:rPr lang="en-US" sz="1200" dirty="0"/>
              <a:t>Account growth: Starting at 47 accounts in January and reaching 450 by December, opened 77% of potential accounts in nine months.</a:t>
            </a:r>
            <a:endParaRPr lang="en-TH" sz="1200" dirty="0"/>
          </a:p>
        </p:txBody>
      </p:sp>
    </p:spTree>
    <p:extLst>
      <p:ext uri="{BB962C8B-B14F-4D97-AF65-F5344CB8AC3E}">
        <p14:creationId xmlns:p14="http://schemas.microsoft.com/office/powerpoint/2010/main" val="381050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1CDBFD9-E5B1-B489-777A-17CB8360C5DF}"/>
              </a:ext>
            </a:extLst>
          </p:cNvPr>
          <p:cNvGrpSpPr/>
          <p:nvPr/>
        </p:nvGrpSpPr>
        <p:grpSpPr>
          <a:xfrm>
            <a:off x="931571" y="550501"/>
            <a:ext cx="10328857" cy="5757000"/>
            <a:chOff x="2843753" y="2005451"/>
            <a:chExt cx="6693673" cy="3063019"/>
          </a:xfrm>
        </p:grpSpPr>
        <p:graphicFrame>
          <p:nvGraphicFramePr>
            <p:cNvPr id="5" name="Chart 4">
              <a:extLst>
                <a:ext uri="{FF2B5EF4-FFF2-40B4-BE49-F238E27FC236}">
                  <a16:creationId xmlns:a16="http://schemas.microsoft.com/office/drawing/2014/main" id="{7B2B164E-5291-FD46-37F5-87803E044915}"/>
                </a:ext>
              </a:extLst>
            </p:cNvPr>
            <p:cNvGraphicFramePr>
              <a:graphicFrameLocks/>
            </p:cNvGraphicFramePr>
            <p:nvPr>
              <p:extLst>
                <p:ext uri="{D42A27DB-BD31-4B8C-83A1-F6EECF244321}">
                  <p14:modId xmlns:p14="http://schemas.microsoft.com/office/powerpoint/2010/main" val="3520916191"/>
                </p:ext>
              </p:extLst>
            </p:nvPr>
          </p:nvGraphicFramePr>
          <p:xfrm>
            <a:off x="2843753" y="2005451"/>
            <a:ext cx="6693673" cy="3063019"/>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id="{AC047157-A094-C742-8C8F-A864EBFC064A}"/>
                </a:ext>
              </a:extLst>
            </p:cNvPr>
            <p:cNvSpPr/>
            <p:nvPr/>
          </p:nvSpPr>
          <p:spPr>
            <a:xfrm>
              <a:off x="9272678" y="2663934"/>
              <a:ext cx="78349" cy="6093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9" name="Oval 8">
            <a:extLst>
              <a:ext uri="{FF2B5EF4-FFF2-40B4-BE49-F238E27FC236}">
                <a16:creationId xmlns:a16="http://schemas.microsoft.com/office/drawing/2014/main" id="{A02457D7-C0E1-18A6-848E-C7F30A6E03F0}"/>
              </a:ext>
            </a:extLst>
          </p:cNvPr>
          <p:cNvSpPr/>
          <p:nvPr/>
        </p:nvSpPr>
        <p:spPr>
          <a:xfrm>
            <a:off x="1467796" y="5658416"/>
            <a:ext cx="120899" cy="114523"/>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2" name="TextBox 11">
            <a:extLst>
              <a:ext uri="{FF2B5EF4-FFF2-40B4-BE49-F238E27FC236}">
                <a16:creationId xmlns:a16="http://schemas.microsoft.com/office/drawing/2014/main" id="{0F3A1625-3CCD-C63C-881A-F1D410DFB690}"/>
              </a:ext>
            </a:extLst>
          </p:cNvPr>
          <p:cNvSpPr txBox="1"/>
          <p:nvPr/>
        </p:nvSpPr>
        <p:spPr>
          <a:xfrm>
            <a:off x="931571" y="0"/>
            <a:ext cx="943378" cy="307777"/>
          </a:xfrm>
          <a:prstGeom prst="rect">
            <a:avLst/>
          </a:prstGeom>
          <a:noFill/>
        </p:spPr>
        <p:txBody>
          <a:bodyPr wrap="square">
            <a:spAutoFit/>
          </a:bodyPr>
          <a:lstStyle/>
          <a:p>
            <a:pPr algn="ctr" rtl="0">
              <a:defRPr sz="1400" b="1" i="0" u="none" strike="noStrike" kern="1200" spc="0" baseline="0">
                <a:solidFill>
                  <a:prstClr val="black">
                    <a:lumMod val="65000"/>
                    <a:lumOff val="35000"/>
                  </a:prstClr>
                </a:solidFill>
                <a:latin typeface="+mn-lt"/>
                <a:ea typeface="+mn-ea"/>
                <a:cs typeface="+mn-cs"/>
              </a:defRPr>
            </a:pPr>
            <a:r>
              <a:rPr lang="en-US" dirty="0"/>
              <a:t>Accts/AM</a:t>
            </a:r>
          </a:p>
        </p:txBody>
      </p:sp>
      <p:sp>
        <p:nvSpPr>
          <p:cNvPr id="13" name="TextBox 12">
            <a:extLst>
              <a:ext uri="{FF2B5EF4-FFF2-40B4-BE49-F238E27FC236}">
                <a16:creationId xmlns:a16="http://schemas.microsoft.com/office/drawing/2014/main" id="{DA2E88DE-8C05-5955-CDF9-1B17C2FE869C}"/>
              </a:ext>
            </a:extLst>
          </p:cNvPr>
          <p:cNvSpPr txBox="1"/>
          <p:nvPr/>
        </p:nvSpPr>
        <p:spPr>
          <a:xfrm>
            <a:off x="957329" y="211186"/>
            <a:ext cx="4966953" cy="461665"/>
          </a:xfrm>
          <a:prstGeom prst="rect">
            <a:avLst/>
          </a:prstGeom>
          <a:noFill/>
        </p:spPr>
        <p:txBody>
          <a:bodyPr wrap="square">
            <a:spAutoFit/>
          </a:bodyPr>
          <a:lstStyle/>
          <a:p>
            <a:r>
              <a:rPr lang="en-US" sz="1200" dirty="0"/>
              <a:t>Account Managers' workload improved, rising from 2.0 accounts in January to 25.0 in December—a 30% increase, showcasing enhanced efficiency.</a:t>
            </a:r>
            <a:endParaRPr lang="en-TH" sz="1200" dirty="0"/>
          </a:p>
        </p:txBody>
      </p:sp>
    </p:spTree>
    <p:extLst>
      <p:ext uri="{BB962C8B-B14F-4D97-AF65-F5344CB8AC3E}">
        <p14:creationId xmlns:p14="http://schemas.microsoft.com/office/powerpoint/2010/main" val="1824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F7A5B7-E98D-757A-3484-494506311490}"/>
              </a:ext>
            </a:extLst>
          </p:cNvPr>
          <p:cNvGrpSpPr/>
          <p:nvPr/>
        </p:nvGrpSpPr>
        <p:grpSpPr>
          <a:xfrm>
            <a:off x="2880041" y="-57152"/>
            <a:ext cx="7037036" cy="3443283"/>
            <a:chOff x="0" y="0"/>
            <a:chExt cx="6736080" cy="3129280"/>
          </a:xfrm>
        </p:grpSpPr>
        <p:graphicFrame>
          <p:nvGraphicFramePr>
            <p:cNvPr id="12" name="Chart 11">
              <a:extLst>
                <a:ext uri="{FF2B5EF4-FFF2-40B4-BE49-F238E27FC236}">
                  <a16:creationId xmlns:a16="http://schemas.microsoft.com/office/drawing/2014/main" id="{FAF51748-96C6-222E-10EB-2407C30846D3}"/>
                </a:ext>
              </a:extLst>
            </p:cNvPr>
            <p:cNvGraphicFramePr/>
            <p:nvPr>
              <p:extLst>
                <p:ext uri="{D42A27DB-BD31-4B8C-83A1-F6EECF244321}">
                  <p14:modId xmlns:p14="http://schemas.microsoft.com/office/powerpoint/2010/main" val="3581550435"/>
                </p:ext>
              </p:extLst>
            </p:nvPr>
          </p:nvGraphicFramePr>
          <p:xfrm>
            <a:off x="0" y="0"/>
            <a:ext cx="6736080" cy="3129280"/>
          </p:xfrm>
          <a:graphic>
            <a:graphicData uri="http://schemas.openxmlformats.org/drawingml/2006/chart">
              <c:chart xmlns:c="http://schemas.openxmlformats.org/drawingml/2006/chart" xmlns:r="http://schemas.openxmlformats.org/officeDocument/2006/relationships" r:id="rId2"/>
            </a:graphicData>
          </a:graphic>
        </p:graphicFrame>
        <p:cxnSp>
          <p:nvCxnSpPr>
            <p:cNvPr id="13" name="Straight Connector 12">
              <a:extLst>
                <a:ext uri="{FF2B5EF4-FFF2-40B4-BE49-F238E27FC236}">
                  <a16:creationId xmlns:a16="http://schemas.microsoft.com/office/drawing/2014/main" id="{0439C03E-CDDB-A64A-87B8-3C7011EB9952}"/>
                </a:ext>
              </a:extLst>
            </p:cNvPr>
            <p:cNvCxnSpPr/>
            <p:nvPr/>
          </p:nvCxnSpPr>
          <p:spPr>
            <a:xfrm flipV="1">
              <a:off x="2570480" y="1066800"/>
              <a:ext cx="0" cy="1778000"/>
            </a:xfrm>
            <a:prstGeom prst="line">
              <a:avLst/>
            </a:prstGeom>
            <a:ln>
              <a:solidFill>
                <a:schemeClr val="bg2">
                  <a:lumMod val="50000"/>
                </a:schemeClr>
              </a:solidFill>
            </a:ln>
          </p:spPr>
          <p:style>
            <a:lnRef idx="1">
              <a:schemeClr val="accent4"/>
            </a:lnRef>
            <a:fillRef idx="0">
              <a:schemeClr val="accent4"/>
            </a:fillRef>
            <a:effectRef idx="0">
              <a:schemeClr val="accent4"/>
            </a:effectRef>
            <a:fontRef idx="minor">
              <a:schemeClr val="tx1"/>
            </a:fontRef>
          </p:style>
        </p:cxnSp>
        <p:sp>
          <p:nvSpPr>
            <p:cNvPr id="14" name="TextBox 18">
              <a:extLst>
                <a:ext uri="{FF2B5EF4-FFF2-40B4-BE49-F238E27FC236}">
                  <a16:creationId xmlns:a16="http://schemas.microsoft.com/office/drawing/2014/main" id="{379AA452-DDB1-4848-B3D6-8A27A933A956}"/>
                </a:ext>
              </a:extLst>
            </p:cNvPr>
            <p:cNvSpPr txBox="1"/>
            <p:nvPr/>
          </p:nvSpPr>
          <p:spPr>
            <a:xfrm>
              <a:off x="1859280" y="568960"/>
              <a:ext cx="1660391" cy="26456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100" dirty="0"/>
                <a:t>77 %</a:t>
              </a:r>
              <a:r>
                <a:rPr lang="en-US" sz="1100" baseline="0" dirty="0"/>
                <a:t> </a:t>
              </a:r>
              <a:r>
                <a:rPr lang="en-US" sz="1100" baseline="0" dirty="0" err="1"/>
                <a:t>acheived</a:t>
              </a:r>
              <a:r>
                <a:rPr lang="en-US" sz="1100" baseline="0" dirty="0"/>
                <a:t> in 9 month</a:t>
              </a:r>
              <a:endParaRPr lang="en-US" sz="1100" dirty="0"/>
            </a:p>
          </p:txBody>
        </p:sp>
        <p:sp>
          <p:nvSpPr>
            <p:cNvPr id="15" name="5-Point Star 14">
              <a:extLst>
                <a:ext uri="{FF2B5EF4-FFF2-40B4-BE49-F238E27FC236}">
                  <a16:creationId xmlns:a16="http://schemas.microsoft.com/office/drawing/2014/main" id="{E898FD6E-5A86-AD40-BA03-CEBDE2CF91DC}"/>
                </a:ext>
              </a:extLst>
            </p:cNvPr>
            <p:cNvSpPr/>
            <p:nvPr/>
          </p:nvSpPr>
          <p:spPr>
            <a:xfrm>
              <a:off x="2489200" y="853440"/>
              <a:ext cx="162560" cy="142240"/>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graphicFrame>
        <p:nvGraphicFramePr>
          <p:cNvPr id="11" name="Chart 10">
            <a:extLst>
              <a:ext uri="{FF2B5EF4-FFF2-40B4-BE49-F238E27FC236}">
                <a16:creationId xmlns:a16="http://schemas.microsoft.com/office/drawing/2014/main" id="{7B2B164E-5291-FD46-37F5-87803E044915}"/>
              </a:ext>
            </a:extLst>
          </p:cNvPr>
          <p:cNvGraphicFramePr>
            <a:graphicFrameLocks/>
          </p:cNvGraphicFramePr>
          <p:nvPr>
            <p:extLst>
              <p:ext uri="{D42A27DB-BD31-4B8C-83A1-F6EECF244321}">
                <p14:modId xmlns:p14="http://schemas.microsoft.com/office/powerpoint/2010/main" val="186283217"/>
              </p:ext>
            </p:extLst>
          </p:nvPr>
        </p:nvGraphicFramePr>
        <p:xfrm>
          <a:off x="2880041" y="3328984"/>
          <a:ext cx="7037036" cy="3571875"/>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0E75287A-7BCE-776B-C39A-274352B14ED8}"/>
              </a:ext>
            </a:extLst>
          </p:cNvPr>
          <p:cNvSpPr txBox="1"/>
          <p:nvPr/>
        </p:nvSpPr>
        <p:spPr>
          <a:xfrm>
            <a:off x="602128" y="1664489"/>
            <a:ext cx="1870503" cy="769441"/>
          </a:xfrm>
          <a:prstGeom prst="rect">
            <a:avLst/>
          </a:prstGeom>
          <a:noFill/>
        </p:spPr>
        <p:txBody>
          <a:bodyPr wrap="square" rtlCol="0">
            <a:spAutoFit/>
          </a:bodyPr>
          <a:lstStyle/>
          <a:p>
            <a:r>
              <a:rPr lang="en-US" sz="1100" b="1" dirty="0"/>
              <a:t>Y-axis will represent the number of accounts range from 0 to 500.</a:t>
            </a:r>
          </a:p>
          <a:p>
            <a:pPr algn="ctr"/>
            <a:endParaRPr lang="en-TH" sz="1100" b="1" dirty="0"/>
          </a:p>
        </p:txBody>
      </p:sp>
      <p:sp>
        <p:nvSpPr>
          <p:cNvPr id="23" name="TextBox 22">
            <a:extLst>
              <a:ext uri="{FF2B5EF4-FFF2-40B4-BE49-F238E27FC236}">
                <a16:creationId xmlns:a16="http://schemas.microsoft.com/office/drawing/2014/main" id="{DB264CCB-CA11-9E0E-65CF-E4E5D8935A41}"/>
              </a:ext>
            </a:extLst>
          </p:cNvPr>
          <p:cNvSpPr txBox="1"/>
          <p:nvPr/>
        </p:nvSpPr>
        <p:spPr>
          <a:xfrm>
            <a:off x="162190" y="653717"/>
            <a:ext cx="2194228" cy="769441"/>
          </a:xfrm>
          <a:prstGeom prst="rect">
            <a:avLst/>
          </a:prstGeom>
          <a:noFill/>
        </p:spPr>
        <p:txBody>
          <a:bodyPr wrap="square" rtlCol="0">
            <a:spAutoFit/>
          </a:bodyPr>
          <a:lstStyle/>
          <a:p>
            <a:r>
              <a:rPr lang="en-US" sz="1100" b="1" dirty="0"/>
              <a:t>I decide to do 2 chart to show the Number Of Account that’s open in </a:t>
            </a:r>
            <a:br>
              <a:rPr lang="en-US" sz="1100" b="1" dirty="0"/>
            </a:br>
            <a:r>
              <a:rPr lang="en-US" sz="1100" b="1" dirty="0"/>
              <a:t>Year 2023 -2024 and Accts/Am.</a:t>
            </a:r>
          </a:p>
          <a:p>
            <a:pPr algn="ctr"/>
            <a:endParaRPr lang="en-TH" sz="1100" b="1" dirty="0"/>
          </a:p>
        </p:txBody>
      </p:sp>
      <p:sp>
        <p:nvSpPr>
          <p:cNvPr id="24" name="TextBox 23">
            <a:extLst>
              <a:ext uri="{FF2B5EF4-FFF2-40B4-BE49-F238E27FC236}">
                <a16:creationId xmlns:a16="http://schemas.microsoft.com/office/drawing/2014/main" id="{FB1D4698-BD67-1594-9525-6B048646AA7E}"/>
              </a:ext>
            </a:extLst>
          </p:cNvPr>
          <p:cNvSpPr txBox="1"/>
          <p:nvPr/>
        </p:nvSpPr>
        <p:spPr>
          <a:xfrm>
            <a:off x="602127" y="4424071"/>
            <a:ext cx="1870503" cy="938719"/>
          </a:xfrm>
          <a:prstGeom prst="rect">
            <a:avLst/>
          </a:prstGeom>
          <a:noFill/>
        </p:spPr>
        <p:txBody>
          <a:bodyPr wrap="square" rtlCol="0">
            <a:spAutoFit/>
          </a:bodyPr>
          <a:lstStyle/>
          <a:p>
            <a:r>
              <a:rPr lang="en-US" sz="1100" b="1" dirty="0"/>
              <a:t>For the second part, Y-axis will represent the average number of accounts per Account Manager, and it can range from 0 to 30.</a:t>
            </a:r>
            <a:endParaRPr lang="en-TH" sz="1100" b="1" dirty="0"/>
          </a:p>
        </p:txBody>
      </p:sp>
      <p:sp>
        <p:nvSpPr>
          <p:cNvPr id="26" name="TextBox 25">
            <a:extLst>
              <a:ext uri="{FF2B5EF4-FFF2-40B4-BE49-F238E27FC236}">
                <a16:creationId xmlns:a16="http://schemas.microsoft.com/office/drawing/2014/main" id="{538A9671-D4D5-64C3-F66C-F039864376BC}"/>
              </a:ext>
            </a:extLst>
          </p:cNvPr>
          <p:cNvSpPr txBox="1"/>
          <p:nvPr/>
        </p:nvSpPr>
        <p:spPr>
          <a:xfrm>
            <a:off x="9917077" y="3124521"/>
            <a:ext cx="2164556" cy="261610"/>
          </a:xfrm>
          <a:prstGeom prst="rect">
            <a:avLst/>
          </a:prstGeom>
          <a:noFill/>
        </p:spPr>
        <p:txBody>
          <a:bodyPr wrap="square">
            <a:spAutoFit/>
          </a:bodyPr>
          <a:lstStyle/>
          <a:p>
            <a:r>
              <a:rPr lang="en-US" sz="1100" b="1" dirty="0">
                <a:latin typeface="Söhne"/>
              </a:rPr>
              <a:t>X</a:t>
            </a:r>
            <a:r>
              <a:rPr lang="en-US" sz="1100" b="1" i="0" u="none" strike="noStrike" dirty="0">
                <a:effectLst/>
                <a:latin typeface="Söhne"/>
              </a:rPr>
              <a:t>-axis will represent the months.</a:t>
            </a:r>
            <a:endParaRPr lang="en-TH" sz="1100" b="1" dirty="0"/>
          </a:p>
        </p:txBody>
      </p:sp>
      <p:sp>
        <p:nvSpPr>
          <p:cNvPr id="27" name="TextBox 26">
            <a:extLst>
              <a:ext uri="{FF2B5EF4-FFF2-40B4-BE49-F238E27FC236}">
                <a16:creationId xmlns:a16="http://schemas.microsoft.com/office/drawing/2014/main" id="{D37A7113-9A6F-0355-9F52-7E37139D8E21}"/>
              </a:ext>
            </a:extLst>
          </p:cNvPr>
          <p:cNvSpPr txBox="1"/>
          <p:nvPr/>
        </p:nvSpPr>
        <p:spPr>
          <a:xfrm>
            <a:off x="10157944" y="6591944"/>
            <a:ext cx="2164556" cy="261610"/>
          </a:xfrm>
          <a:prstGeom prst="rect">
            <a:avLst/>
          </a:prstGeom>
          <a:noFill/>
        </p:spPr>
        <p:txBody>
          <a:bodyPr wrap="square">
            <a:spAutoFit/>
          </a:bodyPr>
          <a:lstStyle/>
          <a:p>
            <a:r>
              <a:rPr lang="en-US" sz="1100" b="1" dirty="0">
                <a:latin typeface="Söhne"/>
              </a:rPr>
              <a:t>X</a:t>
            </a:r>
            <a:r>
              <a:rPr lang="en-US" sz="1100" b="1" i="0" u="none" strike="noStrike" dirty="0">
                <a:effectLst/>
                <a:latin typeface="Söhne"/>
              </a:rPr>
              <a:t>-axis shows range 1 to 24.</a:t>
            </a:r>
            <a:endParaRPr lang="en-TH" sz="1100" b="1" dirty="0"/>
          </a:p>
        </p:txBody>
      </p:sp>
      <p:sp>
        <p:nvSpPr>
          <p:cNvPr id="30" name="TextBox 29">
            <a:extLst>
              <a:ext uri="{FF2B5EF4-FFF2-40B4-BE49-F238E27FC236}">
                <a16:creationId xmlns:a16="http://schemas.microsoft.com/office/drawing/2014/main" id="{4626B0D1-9C2F-6454-9914-44AAB65088A3}"/>
              </a:ext>
            </a:extLst>
          </p:cNvPr>
          <p:cNvSpPr txBox="1"/>
          <p:nvPr/>
        </p:nvSpPr>
        <p:spPr>
          <a:xfrm>
            <a:off x="3426619" y="6330334"/>
            <a:ext cx="545306" cy="230832"/>
          </a:xfrm>
          <a:prstGeom prst="rect">
            <a:avLst/>
          </a:prstGeom>
          <a:noFill/>
        </p:spPr>
        <p:txBody>
          <a:bodyPr wrap="square">
            <a:spAutoFit/>
          </a:bodyPr>
          <a:lstStyle/>
          <a:p>
            <a:r>
              <a:rPr lang="en-US" sz="900" dirty="0">
                <a:latin typeface="Söhne"/>
              </a:rPr>
              <a:t>2.0</a:t>
            </a:r>
            <a:endParaRPr lang="en-TH" sz="900" dirty="0"/>
          </a:p>
        </p:txBody>
      </p:sp>
      <p:sp>
        <p:nvSpPr>
          <p:cNvPr id="32" name="TextBox 31">
            <a:extLst>
              <a:ext uri="{FF2B5EF4-FFF2-40B4-BE49-F238E27FC236}">
                <a16:creationId xmlns:a16="http://schemas.microsoft.com/office/drawing/2014/main" id="{942B384D-0DC7-79BD-1283-75101BB97616}"/>
              </a:ext>
            </a:extLst>
          </p:cNvPr>
          <p:cNvSpPr txBox="1"/>
          <p:nvPr/>
        </p:nvSpPr>
        <p:spPr>
          <a:xfrm>
            <a:off x="9612638" y="4308655"/>
            <a:ext cx="545306" cy="230832"/>
          </a:xfrm>
          <a:prstGeom prst="rect">
            <a:avLst/>
          </a:prstGeom>
          <a:noFill/>
        </p:spPr>
        <p:txBody>
          <a:bodyPr wrap="square">
            <a:spAutoFit/>
          </a:bodyPr>
          <a:lstStyle/>
          <a:p>
            <a:r>
              <a:rPr lang="en-US" sz="900" dirty="0">
                <a:latin typeface="Söhne"/>
              </a:rPr>
              <a:t>25.0</a:t>
            </a:r>
            <a:endParaRPr lang="en-TH" sz="900" dirty="0"/>
          </a:p>
        </p:txBody>
      </p:sp>
      <p:sp>
        <p:nvSpPr>
          <p:cNvPr id="33" name="TextBox 32">
            <a:extLst>
              <a:ext uri="{FF2B5EF4-FFF2-40B4-BE49-F238E27FC236}">
                <a16:creationId xmlns:a16="http://schemas.microsoft.com/office/drawing/2014/main" id="{8B3FEA09-B504-528F-9861-36A57BCA10E2}"/>
              </a:ext>
            </a:extLst>
          </p:cNvPr>
          <p:cNvSpPr txBox="1"/>
          <p:nvPr/>
        </p:nvSpPr>
        <p:spPr>
          <a:xfrm>
            <a:off x="162190" y="86432"/>
            <a:ext cx="1499128" cy="461665"/>
          </a:xfrm>
          <a:prstGeom prst="rect">
            <a:avLst/>
          </a:prstGeom>
          <a:noFill/>
        </p:spPr>
        <p:txBody>
          <a:bodyPr wrap="none" rtlCol="0">
            <a:spAutoFit/>
          </a:bodyPr>
          <a:lstStyle/>
          <a:p>
            <a:r>
              <a:rPr lang="en-TH" sz="2400" b="1" dirty="0"/>
              <a:t>My Model</a:t>
            </a:r>
          </a:p>
        </p:txBody>
      </p:sp>
      <p:cxnSp>
        <p:nvCxnSpPr>
          <p:cNvPr id="37" name="Straight Connector 36">
            <a:extLst>
              <a:ext uri="{FF2B5EF4-FFF2-40B4-BE49-F238E27FC236}">
                <a16:creationId xmlns:a16="http://schemas.microsoft.com/office/drawing/2014/main" id="{0FD32EF2-D74D-8189-683A-1B0FA14E9AFE}"/>
              </a:ext>
            </a:extLst>
          </p:cNvPr>
          <p:cNvCxnSpPr>
            <a:stCxn id="22" idx="3"/>
          </p:cNvCxnSpPr>
          <p:nvPr/>
        </p:nvCxnSpPr>
        <p:spPr>
          <a:xfrm flipV="1">
            <a:off x="2472631" y="1943100"/>
            <a:ext cx="407410" cy="10611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BB33065-D881-D00A-8F14-616404E0403E}"/>
              </a:ext>
            </a:extLst>
          </p:cNvPr>
          <p:cNvCxnSpPr>
            <a:cxnSpLocks/>
            <a:endCxn id="26" idx="1"/>
          </p:cNvCxnSpPr>
          <p:nvPr/>
        </p:nvCxnSpPr>
        <p:spPr>
          <a:xfrm>
            <a:off x="9801225" y="3255326"/>
            <a:ext cx="115852"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FC05829-C807-DE3E-0C32-78DB5C6BA47A}"/>
              </a:ext>
            </a:extLst>
          </p:cNvPr>
          <p:cNvCxnSpPr>
            <a:cxnSpLocks/>
            <a:endCxn id="27" idx="1"/>
          </p:cNvCxnSpPr>
          <p:nvPr/>
        </p:nvCxnSpPr>
        <p:spPr>
          <a:xfrm>
            <a:off x="9839321" y="6722427"/>
            <a:ext cx="318623" cy="32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8DF9CCF-6C19-CCF2-36B6-52FC43BA5777}"/>
              </a:ext>
            </a:extLst>
          </p:cNvPr>
          <p:cNvCxnSpPr/>
          <p:nvPr/>
        </p:nvCxnSpPr>
        <p:spPr>
          <a:xfrm flipV="1">
            <a:off x="2472631" y="4743659"/>
            <a:ext cx="407410" cy="10611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4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043F-7A4D-37BB-1068-1C7BFFF6B286}"/>
              </a:ext>
            </a:extLst>
          </p:cNvPr>
          <p:cNvSpPr>
            <a:spLocks noGrp="1"/>
          </p:cNvSpPr>
          <p:nvPr>
            <p:ph type="title"/>
          </p:nvPr>
        </p:nvSpPr>
        <p:spPr/>
        <p:txBody>
          <a:bodyPr/>
          <a:lstStyle/>
          <a:p>
            <a:r>
              <a:rPr lang="en-TH" dirty="0"/>
              <a:t>Summary</a:t>
            </a:r>
          </a:p>
        </p:txBody>
      </p:sp>
      <p:sp>
        <p:nvSpPr>
          <p:cNvPr id="3" name="Content Placeholder 2">
            <a:extLst>
              <a:ext uri="{FF2B5EF4-FFF2-40B4-BE49-F238E27FC236}">
                <a16:creationId xmlns:a16="http://schemas.microsoft.com/office/drawing/2014/main" id="{3E2B92E8-C3EE-EF42-8E3D-363474E2AF12}"/>
              </a:ext>
            </a:extLst>
          </p:cNvPr>
          <p:cNvSpPr>
            <a:spLocks noGrp="1"/>
          </p:cNvSpPr>
          <p:nvPr>
            <p:ph idx="1"/>
          </p:nvPr>
        </p:nvSpPr>
        <p:spPr/>
        <p:txBody>
          <a:bodyPr>
            <a:normAutofit/>
          </a:bodyPr>
          <a:lstStyle/>
          <a:p>
            <a:r>
              <a:rPr lang="en-US" sz="2000" dirty="0"/>
              <a:t>Account Growth: The number of accounts has been steadily increasing throughout the year, starting at 47 accounts in January and reaching 450 accounts by December.</a:t>
            </a:r>
          </a:p>
          <a:p>
            <a:r>
              <a:rPr lang="en-US" sz="2000" dirty="0"/>
              <a:t>Accounts per Account Manager: The average number of accounts per Account Manager has also been consistently increasing, starting at 2.0 in January and reaching 25.0 in December. This indicates that Account Managers are managing more accounts over time.</a:t>
            </a:r>
          </a:p>
          <a:p>
            <a:r>
              <a:rPr lang="en-US" sz="2000" dirty="0"/>
              <a:t>Opened 77% of potential accounts in 9 months</a:t>
            </a:r>
          </a:p>
          <a:p>
            <a:r>
              <a:rPr lang="en-US" sz="2000" dirty="0"/>
              <a:t>Increase Accounts per Account Manager by 30%</a:t>
            </a:r>
            <a:endParaRPr lang="en-TH" sz="2000" dirty="0"/>
          </a:p>
        </p:txBody>
      </p:sp>
    </p:spTree>
    <p:extLst>
      <p:ext uri="{BB962C8B-B14F-4D97-AF65-F5344CB8AC3E}">
        <p14:creationId xmlns:p14="http://schemas.microsoft.com/office/powerpoint/2010/main" val="94667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401</Words>
  <Application>Microsoft Macintosh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inherit</vt:lpstr>
      <vt:lpstr>Proxima Nova</vt:lpstr>
      <vt:lpstr>Roboto</vt:lpstr>
      <vt:lpstr>Söhne</vt:lpstr>
      <vt:lpstr>Office Theme</vt:lpstr>
      <vt:lpstr>Challenge</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dc:title>
  <dc:creator>CHANTHAPAT IMKHUM</dc:creator>
  <cp:lastModifiedBy>CHANTHAPAT IMKHUM</cp:lastModifiedBy>
  <cp:revision>9</cp:revision>
  <dcterms:created xsi:type="dcterms:W3CDTF">2023-09-20T05:40:36Z</dcterms:created>
  <dcterms:modified xsi:type="dcterms:W3CDTF">2023-09-27T06:24:50Z</dcterms:modified>
</cp:coreProperties>
</file>