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Squada One" panose="02000000000000000000" pitchFamily="2" charset="0"/>
      <p:regular r:id="rId7"/>
    </p:embeddedFont>
    <p:embeddedFont>
      <p:font typeface="Telegraf" pitchFamily="2" charset="77"/>
      <p:regular r:id="rId8"/>
    </p:embeddedFont>
    <p:embeddedFont>
      <p:font typeface="Telegraf Bold" pitchFamily="2" charset="77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1" d="100"/>
          <a:sy n="71" d="100"/>
        </p:scale>
        <p:origin x="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02210" y="7418372"/>
            <a:ext cx="5540003" cy="1839928"/>
            <a:chOff x="0" y="0"/>
            <a:chExt cx="1459096" cy="48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9096" cy="484590"/>
            </a:xfrm>
            <a:custGeom>
              <a:avLst/>
              <a:gdLst/>
              <a:ahLst/>
              <a:cxnLst/>
              <a:rect l="l" t="t" r="r" b="b"/>
              <a:pathLst>
                <a:path w="1459096" h="484590">
                  <a:moveTo>
                    <a:pt x="0" y="0"/>
                  </a:moveTo>
                  <a:lnTo>
                    <a:pt x="1459096" y="0"/>
                  </a:lnTo>
                  <a:lnTo>
                    <a:pt x="1459096" y="484590"/>
                  </a:lnTo>
                  <a:lnTo>
                    <a:pt x="0" y="48459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9096" cy="522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302210" y="2038211"/>
            <a:ext cx="5540003" cy="5380160"/>
          </a:xfrm>
          <a:custGeom>
            <a:avLst/>
            <a:gdLst/>
            <a:ahLst/>
            <a:cxnLst/>
            <a:rect l="l" t="t" r="r" b="b"/>
            <a:pathLst>
              <a:path w="5540003" h="5380160">
                <a:moveTo>
                  <a:pt x="0" y="0"/>
                </a:moveTo>
                <a:lnTo>
                  <a:pt x="5540003" y="0"/>
                </a:lnTo>
                <a:lnTo>
                  <a:pt x="5540003" y="5380161"/>
                </a:lnTo>
                <a:lnTo>
                  <a:pt x="0" y="5380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929" t="-43322" r="-95513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6" name="Freeform 6"/>
          <p:cNvSpPr/>
          <p:nvPr/>
        </p:nvSpPr>
        <p:spPr>
          <a:xfrm>
            <a:off x="6289086" y="2038211"/>
            <a:ext cx="5553127" cy="5380160"/>
          </a:xfrm>
          <a:custGeom>
            <a:avLst/>
            <a:gdLst/>
            <a:ahLst/>
            <a:cxnLst/>
            <a:rect l="l" t="t" r="r" b="b"/>
            <a:pathLst>
              <a:path w="5553127" h="5380160">
                <a:moveTo>
                  <a:pt x="0" y="0"/>
                </a:moveTo>
                <a:lnTo>
                  <a:pt x="5553127" y="0"/>
                </a:lnTo>
                <a:lnTo>
                  <a:pt x="5553127" y="5380161"/>
                </a:lnTo>
                <a:lnTo>
                  <a:pt x="0" y="5380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879" r="-38204" b="-23254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7" name="TextBox 7"/>
          <p:cNvSpPr txBox="1"/>
          <p:nvPr/>
        </p:nvSpPr>
        <p:spPr>
          <a:xfrm>
            <a:off x="6447627" y="7622422"/>
            <a:ext cx="4462284" cy="1346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52"/>
              </a:lnSpc>
            </a:pPr>
            <a:r>
              <a:rPr lang="en-US" sz="3823">
                <a:solidFill>
                  <a:srgbClr val="000000"/>
                </a:solidFill>
                <a:latin typeface="Squada One"/>
              </a:rPr>
              <a:t>Silver or Light Gray</a:t>
            </a:r>
          </a:p>
          <a:p>
            <a:pPr>
              <a:lnSpc>
                <a:spcPts val="5352"/>
              </a:lnSpc>
            </a:pPr>
            <a:r>
              <a:rPr lang="en-US" sz="3823">
                <a:solidFill>
                  <a:srgbClr val="000000"/>
                </a:solidFill>
                <a:latin typeface="Squada One"/>
              </a:rPr>
              <a:t>#c0c0c0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45658" y="214492"/>
            <a:ext cx="1359668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D000"/>
                </a:solidFill>
                <a:latin typeface="Squada One"/>
              </a:rPr>
              <a:t>Silver or Light Gray #c0c0c0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26413"/>
            <a:ext cx="16230600" cy="8286369"/>
            <a:chOff x="0" y="0"/>
            <a:chExt cx="4274726" cy="21824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82418"/>
            </a:xfrm>
            <a:custGeom>
              <a:avLst/>
              <a:gdLst/>
              <a:ahLst/>
              <a:cxnLst/>
              <a:rect l="l" t="t" r="r" b="b"/>
              <a:pathLst>
                <a:path w="4274726" h="21824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58092"/>
                  </a:lnTo>
                  <a:cubicBezTo>
                    <a:pt x="4274726" y="2171527"/>
                    <a:pt x="4263834" y="2182418"/>
                    <a:pt x="4250399" y="2182418"/>
                  </a:cubicBezTo>
                  <a:lnTo>
                    <a:pt x="24327" y="2182418"/>
                  </a:lnTo>
                  <a:cubicBezTo>
                    <a:pt x="10891" y="2182418"/>
                    <a:pt x="0" y="2171527"/>
                    <a:pt x="0" y="21580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ED100">
                <a:alpha val="40000"/>
              </a:srgbClr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20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995980" y="-121480"/>
            <a:ext cx="4296039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ED100"/>
                </a:solidFill>
                <a:latin typeface="Squada One"/>
              </a:rPr>
              <a:t>Meaning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8123" y="2100748"/>
            <a:ext cx="14856545" cy="715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0106" lvl="1" indent="-390053">
              <a:lnSpc>
                <a:spcPts val="5058"/>
              </a:lnSpc>
              <a:buFont typeface="Arial"/>
              <a:buChar char="•"/>
            </a:pPr>
            <a:r>
              <a:rPr lang="en-US" sz="3613" dirty="0">
                <a:solidFill>
                  <a:srgbClr val="F6F6F6"/>
                </a:solidFill>
                <a:latin typeface="Telegraf Bold"/>
              </a:rPr>
              <a:t>Neutral &amp; Calm: </a:t>
            </a:r>
            <a:r>
              <a:rPr lang="en-US" sz="3613" dirty="0">
                <a:solidFill>
                  <a:srgbClr val="F6F6F6"/>
                </a:solidFill>
                <a:latin typeface="Telegraf"/>
              </a:rPr>
              <a:t>It's a calm and neutral color, not too bright or dark.</a:t>
            </a:r>
          </a:p>
          <a:p>
            <a:pPr marL="780106" lvl="1" indent="-390053">
              <a:lnSpc>
                <a:spcPts val="5058"/>
              </a:lnSpc>
              <a:buFont typeface="Arial"/>
              <a:buChar char="•"/>
            </a:pPr>
            <a:r>
              <a:rPr lang="en-US" sz="3613" dirty="0">
                <a:solidFill>
                  <a:srgbClr val="F6F6F6"/>
                </a:solidFill>
                <a:latin typeface="Telegraf Bold"/>
              </a:rPr>
              <a:t>Fancy &amp; Stylish: </a:t>
            </a:r>
            <a:r>
              <a:rPr lang="en-US" sz="3613" dirty="0">
                <a:solidFill>
                  <a:srgbClr val="F6F6F6"/>
                </a:solidFill>
                <a:latin typeface="Telegraf"/>
              </a:rPr>
              <a:t>Silver often gives off a feeling of elegance and style.</a:t>
            </a:r>
          </a:p>
          <a:p>
            <a:pPr marL="780106" lvl="1" indent="-390053">
              <a:lnSpc>
                <a:spcPts val="5058"/>
              </a:lnSpc>
              <a:buFont typeface="Arial"/>
              <a:buChar char="•"/>
            </a:pPr>
            <a:r>
              <a:rPr lang="en-US" sz="3613" dirty="0">
                <a:solidFill>
                  <a:srgbClr val="F6F6F6"/>
                </a:solidFill>
                <a:latin typeface="Telegraf Bold"/>
              </a:rPr>
              <a:t>Modern &amp; Classic: </a:t>
            </a:r>
            <a:r>
              <a:rPr lang="en-US" sz="3613" dirty="0">
                <a:solidFill>
                  <a:srgbClr val="F6F6F6"/>
                </a:solidFill>
                <a:latin typeface="Telegraf"/>
              </a:rPr>
              <a:t>Silver is used a lot in modern design, and it never goes out of style.</a:t>
            </a:r>
          </a:p>
          <a:p>
            <a:pPr marL="780106" lvl="1" indent="-390053">
              <a:lnSpc>
                <a:spcPts val="5058"/>
              </a:lnSpc>
              <a:buFont typeface="Arial"/>
              <a:buChar char="•"/>
            </a:pPr>
            <a:r>
              <a:rPr lang="en-US" sz="3613" dirty="0">
                <a:solidFill>
                  <a:srgbClr val="F6F6F6"/>
                </a:solidFill>
                <a:latin typeface="Telegraf Bold"/>
              </a:rPr>
              <a:t>Serious &amp; Professional: </a:t>
            </a:r>
            <a:r>
              <a:rPr lang="en-US" sz="3613" dirty="0">
                <a:solidFill>
                  <a:srgbClr val="F6F6F6"/>
                </a:solidFill>
                <a:latin typeface="Telegraf"/>
              </a:rPr>
              <a:t>It's a color that's often used in serious or professional situations.</a:t>
            </a:r>
          </a:p>
          <a:p>
            <a:pPr marL="780106" lvl="1" indent="-390053">
              <a:lnSpc>
                <a:spcPts val="5058"/>
              </a:lnSpc>
              <a:buFont typeface="Arial"/>
              <a:buChar char="•"/>
            </a:pPr>
            <a:r>
              <a:rPr lang="en-US" sz="3613" dirty="0">
                <a:solidFill>
                  <a:srgbClr val="F6F6F6"/>
                </a:solidFill>
                <a:latin typeface="Telegraf Bold"/>
              </a:rPr>
              <a:t>Goes with Everything: </a:t>
            </a:r>
            <a:r>
              <a:rPr lang="en-US" sz="3613" dirty="0">
                <a:solidFill>
                  <a:srgbClr val="F6F6F6"/>
                </a:solidFill>
                <a:latin typeface="Telegraf"/>
              </a:rPr>
              <a:t>Silver goes well with many other colors, making it easy to use in different designs.</a:t>
            </a:r>
          </a:p>
          <a:p>
            <a:pPr>
              <a:lnSpc>
                <a:spcPts val="5058"/>
              </a:lnSpc>
            </a:pPr>
            <a:endParaRPr lang="en-US" sz="3613" dirty="0">
              <a:solidFill>
                <a:srgbClr val="F6F6F6"/>
              </a:solidFill>
              <a:latin typeface="Telegra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02210" y="7418372"/>
            <a:ext cx="5540003" cy="1839928"/>
            <a:chOff x="0" y="0"/>
            <a:chExt cx="1459096" cy="4845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9096" cy="484590"/>
            </a:xfrm>
            <a:custGeom>
              <a:avLst/>
              <a:gdLst/>
              <a:ahLst/>
              <a:cxnLst/>
              <a:rect l="l" t="t" r="r" b="b"/>
              <a:pathLst>
                <a:path w="1459096" h="484590">
                  <a:moveTo>
                    <a:pt x="0" y="0"/>
                  </a:moveTo>
                  <a:lnTo>
                    <a:pt x="1459096" y="0"/>
                  </a:lnTo>
                  <a:lnTo>
                    <a:pt x="1459096" y="484590"/>
                  </a:lnTo>
                  <a:lnTo>
                    <a:pt x="0" y="48459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59096" cy="5226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302210" y="2038211"/>
            <a:ext cx="5540003" cy="5380160"/>
          </a:xfrm>
          <a:custGeom>
            <a:avLst/>
            <a:gdLst/>
            <a:ahLst/>
            <a:cxnLst/>
            <a:rect l="l" t="t" r="r" b="b"/>
            <a:pathLst>
              <a:path w="5540003" h="5380160">
                <a:moveTo>
                  <a:pt x="0" y="0"/>
                </a:moveTo>
                <a:lnTo>
                  <a:pt x="5540003" y="0"/>
                </a:lnTo>
                <a:lnTo>
                  <a:pt x="5540003" y="5380161"/>
                </a:lnTo>
                <a:lnTo>
                  <a:pt x="0" y="5380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929" t="-43322" r="-95513"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6" name="TextBox 6"/>
          <p:cNvSpPr txBox="1"/>
          <p:nvPr/>
        </p:nvSpPr>
        <p:spPr>
          <a:xfrm>
            <a:off x="2779806" y="173132"/>
            <a:ext cx="12841194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5D5A5A"/>
                </a:solidFill>
                <a:latin typeface="Squada One"/>
              </a:rPr>
              <a:t>Shining Gold Color | ffd200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23403" y="173132"/>
            <a:ext cx="12841194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A6A6A6"/>
                </a:solidFill>
                <a:latin typeface="Squada One"/>
              </a:rPr>
              <a:t>Shining Gold Color | ffd200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54772" y="7637447"/>
            <a:ext cx="3826112" cy="1421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33"/>
              </a:lnSpc>
            </a:pPr>
            <a:r>
              <a:rPr lang="en-US" sz="4024">
                <a:solidFill>
                  <a:srgbClr val="000000"/>
                </a:solidFill>
                <a:latin typeface="Squada One"/>
              </a:rPr>
              <a:t>Shining Gold Color #ffd200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29165" y="-12984"/>
            <a:ext cx="3919835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5D5A5A"/>
                </a:solidFill>
                <a:latin typeface="Squada One"/>
              </a:rPr>
              <a:t>Meaning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420025"/>
            <a:ext cx="16230600" cy="8286369"/>
            <a:chOff x="0" y="0"/>
            <a:chExt cx="4274726" cy="218241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82418"/>
            </a:xfrm>
            <a:custGeom>
              <a:avLst/>
              <a:gdLst/>
              <a:ahLst/>
              <a:cxnLst/>
              <a:rect l="l" t="t" r="r" b="b"/>
              <a:pathLst>
                <a:path w="4274726" h="218241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58092"/>
                  </a:lnTo>
                  <a:cubicBezTo>
                    <a:pt x="4274726" y="2171527"/>
                    <a:pt x="4263834" y="2182418"/>
                    <a:pt x="4250399" y="2182418"/>
                  </a:cubicBezTo>
                  <a:lnTo>
                    <a:pt x="24327" y="2182418"/>
                  </a:lnTo>
                  <a:cubicBezTo>
                    <a:pt x="10891" y="2182418"/>
                    <a:pt x="0" y="2171527"/>
                    <a:pt x="0" y="21580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A6A6A6">
                <a:alpha val="40000"/>
              </a:srgbClr>
            </a:solidFill>
          </p:spPr>
          <p:txBody>
            <a:bodyPr/>
            <a:lstStyle/>
            <a:p>
              <a:endParaRPr lang="en-TH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20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68123" y="2591669"/>
            <a:ext cx="14856545" cy="6041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6928" lvl="1" indent="-368464">
              <a:lnSpc>
                <a:spcPts val="4778"/>
              </a:lnSpc>
              <a:buFont typeface="Arial"/>
              <a:buChar char="•"/>
            </a:pPr>
            <a:r>
              <a:rPr lang="en-US" sz="3413" dirty="0">
                <a:solidFill>
                  <a:srgbClr val="F6F6F6"/>
                </a:solidFill>
                <a:latin typeface="Telegraf Bold"/>
              </a:rPr>
              <a:t>Richness &amp; Luxury: </a:t>
            </a:r>
            <a:r>
              <a:rPr lang="en-US" sz="3413" dirty="0">
                <a:solidFill>
                  <a:srgbClr val="F6F6F6"/>
                </a:solidFill>
                <a:latin typeface="Telegraf"/>
              </a:rPr>
              <a:t>This gold color is linked to wealth and luxury, making things look rich and fancy.</a:t>
            </a:r>
          </a:p>
          <a:p>
            <a:pPr marL="736928" lvl="1" indent="-368464">
              <a:lnSpc>
                <a:spcPts val="4778"/>
              </a:lnSpc>
              <a:buFont typeface="Arial"/>
              <a:buChar char="•"/>
            </a:pPr>
            <a:r>
              <a:rPr lang="en-US" sz="3413" dirty="0">
                <a:solidFill>
                  <a:srgbClr val="F6F6F6"/>
                </a:solidFill>
                <a:latin typeface="Telegraf Bold"/>
              </a:rPr>
              <a:t>Success &amp; Achievement:</a:t>
            </a:r>
            <a:r>
              <a:rPr lang="en-US" sz="3413" dirty="0">
                <a:solidFill>
                  <a:srgbClr val="F6F6F6"/>
                </a:solidFill>
                <a:latin typeface="Telegraf"/>
              </a:rPr>
              <a:t> Gold often signals success and winning, like a gold medal.</a:t>
            </a:r>
          </a:p>
          <a:p>
            <a:pPr marL="736928" lvl="1" indent="-368464">
              <a:lnSpc>
                <a:spcPts val="4778"/>
              </a:lnSpc>
              <a:buFont typeface="Arial"/>
              <a:buChar char="•"/>
            </a:pPr>
            <a:r>
              <a:rPr lang="en-US" sz="3413" dirty="0">
                <a:solidFill>
                  <a:srgbClr val="F6F6F6"/>
                </a:solidFill>
                <a:latin typeface="Telegraf Bold"/>
              </a:rPr>
              <a:t>Happy &amp; Energetic: </a:t>
            </a:r>
            <a:r>
              <a:rPr lang="en-US" sz="3413" dirty="0">
                <a:solidFill>
                  <a:srgbClr val="F6F6F6"/>
                </a:solidFill>
                <a:latin typeface="Telegraf"/>
              </a:rPr>
              <a:t>The warm tone gives off a happy and energetic vibe, making things feel lively. </a:t>
            </a:r>
          </a:p>
          <a:p>
            <a:pPr marL="736928" lvl="1" indent="-368464">
              <a:lnSpc>
                <a:spcPts val="4778"/>
              </a:lnSpc>
              <a:buFont typeface="Arial"/>
              <a:buChar char="•"/>
            </a:pPr>
            <a:r>
              <a:rPr lang="en-US" sz="3413" dirty="0">
                <a:solidFill>
                  <a:srgbClr val="F6F6F6"/>
                </a:solidFill>
                <a:latin typeface="Telegraf Bold"/>
              </a:rPr>
              <a:t>Attention-grabbing:</a:t>
            </a:r>
            <a:r>
              <a:rPr lang="en-US" sz="3413" dirty="0">
                <a:solidFill>
                  <a:srgbClr val="F6F6F6"/>
                </a:solidFill>
                <a:latin typeface="Telegraf"/>
              </a:rPr>
              <a:t> It's a color that catches the eye, perfect for highlighting important stuff.</a:t>
            </a:r>
          </a:p>
          <a:p>
            <a:pPr marL="736928" lvl="1" indent="-368464">
              <a:lnSpc>
                <a:spcPts val="4778"/>
              </a:lnSpc>
              <a:buFont typeface="Arial"/>
              <a:buChar char="•"/>
            </a:pPr>
            <a:r>
              <a:rPr lang="en-US" sz="3413" dirty="0">
                <a:solidFill>
                  <a:srgbClr val="F6F6F6"/>
                </a:solidFill>
                <a:latin typeface="Telegraf Bold"/>
              </a:rPr>
              <a:t>Celebration &amp; Festivity:</a:t>
            </a:r>
            <a:r>
              <a:rPr lang="en-US" sz="3413" dirty="0">
                <a:solidFill>
                  <a:srgbClr val="F6F6F6"/>
                </a:solidFill>
                <a:latin typeface="Telegraf"/>
              </a:rPr>
              <a:t> Gold is often used for celebrations, bringing a sense of grandness and joy.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52966" y="-49149"/>
            <a:ext cx="3919834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A6A6A6"/>
                </a:solidFill>
                <a:latin typeface="Squada One"/>
              </a:rPr>
              <a:t>Meaning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3494304" y="2239404"/>
            <a:ext cx="10263559" cy="5803710"/>
          </a:xfrm>
          <a:custGeom>
            <a:avLst/>
            <a:gdLst/>
            <a:ahLst/>
            <a:cxnLst/>
            <a:rect l="l" t="t" r="r" b="b"/>
            <a:pathLst>
              <a:path w="8115300" h="4564856">
                <a:moveTo>
                  <a:pt x="0" y="0"/>
                </a:moveTo>
                <a:lnTo>
                  <a:pt x="8115300" y="0"/>
                </a:lnTo>
                <a:lnTo>
                  <a:pt x="8115300" y="4564856"/>
                </a:lnTo>
                <a:lnTo>
                  <a:pt x="0" y="4564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TH" dirty="0"/>
          </a:p>
        </p:txBody>
      </p:sp>
      <p:sp>
        <p:nvSpPr>
          <p:cNvPr id="5" name="Freeform 5"/>
          <p:cNvSpPr/>
          <p:nvPr/>
        </p:nvSpPr>
        <p:spPr>
          <a:xfrm rot="-5400000">
            <a:off x="5721112" y="3855261"/>
            <a:ext cx="3474233" cy="2115560"/>
          </a:xfrm>
          <a:custGeom>
            <a:avLst/>
            <a:gdLst/>
            <a:ahLst/>
            <a:cxnLst/>
            <a:rect l="l" t="t" r="r" b="b"/>
            <a:pathLst>
              <a:path w="3474233" h="2115560">
                <a:moveTo>
                  <a:pt x="0" y="0"/>
                </a:moveTo>
                <a:lnTo>
                  <a:pt x="3474233" y="0"/>
                </a:lnTo>
                <a:lnTo>
                  <a:pt x="3474233" y="2115560"/>
                </a:lnTo>
                <a:lnTo>
                  <a:pt x="0" y="2115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H" dirty="0"/>
          </a:p>
        </p:txBody>
      </p:sp>
      <p:sp>
        <p:nvSpPr>
          <p:cNvPr id="6" name="Freeform 6"/>
          <p:cNvSpPr/>
          <p:nvPr/>
        </p:nvSpPr>
        <p:spPr>
          <a:xfrm rot="-5400000">
            <a:off x="11201798" y="4457302"/>
            <a:ext cx="2725857" cy="1659852"/>
          </a:xfrm>
          <a:custGeom>
            <a:avLst/>
            <a:gdLst/>
            <a:ahLst/>
            <a:cxnLst/>
            <a:rect l="l" t="t" r="r" b="b"/>
            <a:pathLst>
              <a:path w="2725857" h="1659852">
                <a:moveTo>
                  <a:pt x="0" y="0"/>
                </a:moveTo>
                <a:lnTo>
                  <a:pt x="2725857" y="0"/>
                </a:lnTo>
                <a:lnTo>
                  <a:pt x="2725857" y="1659853"/>
                </a:lnTo>
                <a:lnTo>
                  <a:pt x="0" y="16598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TH"/>
          </a:p>
        </p:txBody>
      </p:sp>
      <p:sp>
        <p:nvSpPr>
          <p:cNvPr id="9" name="TextBox 9"/>
          <p:cNvSpPr txBox="1"/>
          <p:nvPr/>
        </p:nvSpPr>
        <p:spPr>
          <a:xfrm>
            <a:off x="7458228" y="7982134"/>
            <a:ext cx="233570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ED100"/>
                </a:solidFill>
                <a:latin typeface="Squada One"/>
              </a:rPr>
              <a:t>Game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06637" y="167969"/>
            <a:ext cx="8238894" cy="15032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FED100"/>
                </a:solidFill>
                <a:latin typeface="Squada One"/>
              </a:rPr>
              <a:t>Interface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215</Words>
  <Application>Microsoft Macintosh PowerPoint</Application>
  <PresentationFormat>Custom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Squada One</vt:lpstr>
      <vt:lpstr>Calibri</vt:lpstr>
      <vt:lpstr>Telegraf</vt:lpstr>
      <vt:lpstr>Telegraf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</dc:title>
  <cp:lastModifiedBy>CHANTHAPAT IMKHUM</cp:lastModifiedBy>
  <cp:revision>4</cp:revision>
  <dcterms:created xsi:type="dcterms:W3CDTF">2006-08-16T00:00:00Z</dcterms:created>
  <dcterms:modified xsi:type="dcterms:W3CDTF">2023-12-20T06:30:13Z</dcterms:modified>
  <dc:identifier>DAF3V4lVWrg</dc:identifier>
</cp:coreProperties>
</file>