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73580-63FA-47B0-A4D6-DCB9DD09107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014CA-FBD5-4E1F-9B3C-D8041F12709C}">
      <dgm:prSet custT="1"/>
      <dgm:spPr/>
      <dgm:t>
        <a:bodyPr/>
        <a:lstStyle/>
        <a:p>
          <a:r>
            <a:rPr lang="en-GB" sz="1400" b="0" i="0" dirty="0"/>
            <a:t>1.Filtered the data to focus on Countries most susceptible to climate change. </a:t>
          </a:r>
          <a:endParaRPr lang="en-US" sz="1400" dirty="0"/>
        </a:p>
      </dgm:t>
    </dgm:pt>
    <dgm:pt modelId="{9D275DDC-4E69-4C93-BFC2-E261D5BB41F0}" type="parTrans" cxnId="{46859182-7BBF-4956-B24C-9E99C7917856}">
      <dgm:prSet/>
      <dgm:spPr/>
      <dgm:t>
        <a:bodyPr/>
        <a:lstStyle/>
        <a:p>
          <a:endParaRPr lang="en-US" sz="1400"/>
        </a:p>
      </dgm:t>
    </dgm:pt>
    <dgm:pt modelId="{AFE9B0AA-F111-4A1A-A185-5C53A8F4E5C2}" type="sibTrans" cxnId="{46859182-7BBF-4956-B24C-9E99C7917856}">
      <dgm:prSet/>
      <dgm:spPr/>
      <dgm:t>
        <a:bodyPr/>
        <a:lstStyle/>
        <a:p>
          <a:endParaRPr lang="en-US" sz="1400"/>
        </a:p>
      </dgm:t>
    </dgm:pt>
    <dgm:pt modelId="{45DCEBD9-B7F6-4E56-9826-CE3FECD45372}">
      <dgm:prSet custT="1"/>
      <dgm:spPr/>
      <dgm:t>
        <a:bodyPr/>
        <a:lstStyle/>
        <a:p>
          <a:r>
            <a:rPr lang="en-GB" sz="1400" b="0" i="0" dirty="0"/>
            <a:t>2.Derived the average temperature for each month, for the years 1995 and 2010, for each city in the Countries most susceptible to climate change.</a:t>
          </a:r>
          <a:endParaRPr lang="en-US" sz="1400" dirty="0"/>
        </a:p>
      </dgm:t>
    </dgm:pt>
    <dgm:pt modelId="{CAF88FB1-8151-42DF-9B1C-AFB05F4A50FD}" type="parTrans" cxnId="{A77DD67E-E5BF-407E-AC2E-1967B4AF9E02}">
      <dgm:prSet/>
      <dgm:spPr/>
      <dgm:t>
        <a:bodyPr/>
        <a:lstStyle/>
        <a:p>
          <a:endParaRPr lang="en-US" sz="1400"/>
        </a:p>
      </dgm:t>
    </dgm:pt>
    <dgm:pt modelId="{56743DA6-43FD-42B2-BEAC-2EABC00D16D0}" type="sibTrans" cxnId="{A77DD67E-E5BF-407E-AC2E-1967B4AF9E02}">
      <dgm:prSet/>
      <dgm:spPr/>
      <dgm:t>
        <a:bodyPr/>
        <a:lstStyle/>
        <a:p>
          <a:endParaRPr lang="en-US" sz="1400"/>
        </a:p>
      </dgm:t>
    </dgm:pt>
    <dgm:pt modelId="{BC100307-145D-4D31-ABB0-7B4D9D6ADD08}">
      <dgm:prSet custT="1"/>
      <dgm:spPr/>
      <dgm:t>
        <a:bodyPr/>
        <a:lstStyle/>
        <a:p>
          <a:r>
            <a:rPr lang="en-GB" sz="1400" dirty="0"/>
            <a:t>3.</a:t>
          </a:r>
          <a:r>
            <a:rPr lang="en-GB" sz="1400" b="0" i="0" dirty="0"/>
            <a:t>Derived the maximum temperature for each country based on the city with the highest temperature for 1995 and 2010.</a:t>
          </a:r>
          <a:endParaRPr lang="en-US" sz="1400" dirty="0"/>
        </a:p>
      </dgm:t>
    </dgm:pt>
    <dgm:pt modelId="{F09D146B-C7C6-4A6B-B748-8047940D929B}" type="parTrans" cxnId="{9EFBF421-6528-4651-A44A-0C6E3D69B90A}">
      <dgm:prSet/>
      <dgm:spPr/>
      <dgm:t>
        <a:bodyPr/>
        <a:lstStyle/>
        <a:p>
          <a:endParaRPr lang="en-US" sz="1400"/>
        </a:p>
      </dgm:t>
    </dgm:pt>
    <dgm:pt modelId="{E012E51F-1E31-4FB3-B8BA-F70CA8D854A4}" type="sibTrans" cxnId="{9EFBF421-6528-4651-A44A-0C6E3D69B90A}">
      <dgm:prSet/>
      <dgm:spPr/>
      <dgm:t>
        <a:bodyPr/>
        <a:lstStyle/>
        <a:p>
          <a:endParaRPr lang="en-US" sz="1400"/>
        </a:p>
      </dgm:t>
    </dgm:pt>
    <dgm:pt modelId="{11EEE5FF-D036-43C7-8D9B-F398D372A671}">
      <dgm:prSet custT="1"/>
      <dgm:spPr/>
      <dgm:t>
        <a:bodyPr/>
        <a:lstStyle/>
        <a:p>
          <a:r>
            <a:rPr lang="en-GB" sz="1400" b="0" i="0" dirty="0"/>
            <a:t>4. Data manipulation to achieve the table and graphs as seen. The graph plots the temperatures for 1995 and 2010 for each country.</a:t>
          </a:r>
          <a:endParaRPr lang="en-US" sz="1400" dirty="0"/>
        </a:p>
      </dgm:t>
    </dgm:pt>
    <dgm:pt modelId="{9166A5D3-A4C5-4FD7-8CEA-14693A037050}" type="parTrans" cxnId="{51975D92-9D4D-4FB1-A97A-E02FA6D0366B}">
      <dgm:prSet/>
      <dgm:spPr/>
      <dgm:t>
        <a:bodyPr/>
        <a:lstStyle/>
        <a:p>
          <a:endParaRPr lang="en-US" sz="1400"/>
        </a:p>
      </dgm:t>
    </dgm:pt>
    <dgm:pt modelId="{B5713D3D-E3CC-4BC8-9031-A16EC6AE38D4}" type="sibTrans" cxnId="{51975D92-9D4D-4FB1-A97A-E02FA6D0366B}">
      <dgm:prSet/>
      <dgm:spPr/>
      <dgm:t>
        <a:bodyPr/>
        <a:lstStyle/>
        <a:p>
          <a:endParaRPr lang="en-US" sz="1400"/>
        </a:p>
      </dgm:t>
    </dgm:pt>
    <dgm:pt modelId="{92236A0A-9775-43B8-9883-4EF84B05FA76}">
      <dgm:prSet custT="1"/>
      <dgm:spPr/>
      <dgm:t>
        <a:bodyPr/>
        <a:lstStyle/>
        <a:p>
          <a:r>
            <a:rPr lang="en-GB" sz="1400" dirty="0"/>
            <a:t>5. The table shows </a:t>
          </a:r>
          <a:r>
            <a:rPr lang="en-GB" sz="1400" b="0" i="0" dirty="0"/>
            <a:t>temperatures for 1995 and 2010 for each country.</a:t>
          </a:r>
          <a:endParaRPr lang="en-US" sz="1400" dirty="0"/>
        </a:p>
      </dgm:t>
    </dgm:pt>
    <dgm:pt modelId="{E9F5F1D1-4E6E-40B2-86B3-A73033380CB4}" type="parTrans" cxnId="{A088F2AE-3281-48AA-A392-AE27EA83DA53}">
      <dgm:prSet/>
      <dgm:spPr/>
      <dgm:t>
        <a:bodyPr/>
        <a:lstStyle/>
        <a:p>
          <a:endParaRPr lang="en-US" sz="1400"/>
        </a:p>
      </dgm:t>
    </dgm:pt>
    <dgm:pt modelId="{BF8D6A94-EB8F-43D6-9C41-0EDB974547A5}" type="sibTrans" cxnId="{A088F2AE-3281-48AA-A392-AE27EA83DA53}">
      <dgm:prSet/>
      <dgm:spPr/>
      <dgm:t>
        <a:bodyPr/>
        <a:lstStyle/>
        <a:p>
          <a:endParaRPr lang="en-US" sz="1400"/>
        </a:p>
      </dgm:t>
    </dgm:pt>
    <dgm:pt modelId="{5CC0EBEF-BFD5-284D-A24C-B36B0692C48B}" type="pres">
      <dgm:prSet presAssocID="{22273580-63FA-47B0-A4D6-DCB9DD091075}" presName="cycle" presStyleCnt="0">
        <dgm:presLayoutVars>
          <dgm:dir/>
          <dgm:resizeHandles val="exact"/>
        </dgm:presLayoutVars>
      </dgm:prSet>
      <dgm:spPr/>
    </dgm:pt>
    <dgm:pt modelId="{071796DB-8033-2748-8F57-F4D4BC0DC8E7}" type="pres">
      <dgm:prSet presAssocID="{72A014CA-FBD5-4E1F-9B3C-D8041F12709C}" presName="dummy" presStyleCnt="0"/>
      <dgm:spPr/>
    </dgm:pt>
    <dgm:pt modelId="{ED99898D-867C-554D-BC49-B68BFBF0227B}" type="pres">
      <dgm:prSet presAssocID="{72A014CA-FBD5-4E1F-9B3C-D8041F12709C}" presName="node" presStyleLbl="revTx" presStyleIdx="0" presStyleCnt="5" custScaleX="153073" custRadScaleRad="111722" custRadScaleInc="35194">
        <dgm:presLayoutVars>
          <dgm:bulletEnabled val="1"/>
        </dgm:presLayoutVars>
      </dgm:prSet>
      <dgm:spPr/>
    </dgm:pt>
    <dgm:pt modelId="{8DE9E74B-A292-B543-8019-00BDF44236F7}" type="pres">
      <dgm:prSet presAssocID="{AFE9B0AA-F111-4A1A-A185-5C53A8F4E5C2}" presName="sibTrans" presStyleLbl="node1" presStyleIdx="0" presStyleCnt="5" custLinFactNeighborX="2789" custLinFactNeighborY="-3672"/>
      <dgm:spPr/>
    </dgm:pt>
    <dgm:pt modelId="{CA8E9094-59E2-6F4D-A4DE-C374A478DE45}" type="pres">
      <dgm:prSet presAssocID="{45DCEBD9-B7F6-4E56-9826-CE3FECD45372}" presName="dummy" presStyleCnt="0"/>
      <dgm:spPr/>
    </dgm:pt>
    <dgm:pt modelId="{A496A735-F139-8545-B90B-358A0BBA45E8}" type="pres">
      <dgm:prSet presAssocID="{45DCEBD9-B7F6-4E56-9826-CE3FECD45372}" presName="node" presStyleLbl="revTx" presStyleIdx="1" presStyleCnt="5" custScaleX="145134" custRadScaleRad="88341" custRadScaleInc="-17578">
        <dgm:presLayoutVars>
          <dgm:bulletEnabled val="1"/>
        </dgm:presLayoutVars>
      </dgm:prSet>
      <dgm:spPr/>
    </dgm:pt>
    <dgm:pt modelId="{465DB66D-AB40-8D4D-B0DF-1A5875F480A8}" type="pres">
      <dgm:prSet presAssocID="{56743DA6-43FD-42B2-BEAC-2EABC00D16D0}" presName="sibTrans" presStyleLbl="node1" presStyleIdx="1" presStyleCnt="5"/>
      <dgm:spPr/>
    </dgm:pt>
    <dgm:pt modelId="{1AB018EF-11BD-8048-8BA4-53D2B988B750}" type="pres">
      <dgm:prSet presAssocID="{BC100307-145D-4D31-ABB0-7B4D9D6ADD08}" presName="dummy" presStyleCnt="0"/>
      <dgm:spPr/>
    </dgm:pt>
    <dgm:pt modelId="{3F2CEDF2-153D-9C45-B281-E0CD51385A6E}" type="pres">
      <dgm:prSet presAssocID="{BC100307-145D-4D31-ABB0-7B4D9D6ADD08}" presName="node" presStyleLbl="revTx" presStyleIdx="2" presStyleCnt="5" custRadScaleRad="87797" custRadScaleInc="14878">
        <dgm:presLayoutVars>
          <dgm:bulletEnabled val="1"/>
        </dgm:presLayoutVars>
      </dgm:prSet>
      <dgm:spPr/>
    </dgm:pt>
    <dgm:pt modelId="{113199D4-D6FC-A54B-8388-7D3F852EA23F}" type="pres">
      <dgm:prSet presAssocID="{E012E51F-1E31-4FB3-B8BA-F70CA8D854A4}" presName="sibTrans" presStyleLbl="node1" presStyleIdx="2" presStyleCnt="5"/>
      <dgm:spPr/>
    </dgm:pt>
    <dgm:pt modelId="{E1785B84-A717-2946-A847-E5654BB4F126}" type="pres">
      <dgm:prSet presAssocID="{11EEE5FF-D036-43C7-8D9B-F398D372A671}" presName="dummy" presStyleCnt="0"/>
      <dgm:spPr/>
    </dgm:pt>
    <dgm:pt modelId="{B16FA1FA-E32F-974A-A499-451F475B6B13}" type="pres">
      <dgm:prSet presAssocID="{11EEE5FF-D036-43C7-8D9B-F398D372A671}" presName="node" presStyleLbl="revTx" presStyleIdx="3" presStyleCnt="5" custScaleX="165833" custRadScaleRad="80919" custRadScaleInc="-16641">
        <dgm:presLayoutVars>
          <dgm:bulletEnabled val="1"/>
        </dgm:presLayoutVars>
      </dgm:prSet>
      <dgm:spPr/>
    </dgm:pt>
    <dgm:pt modelId="{0E7C8B65-0DDD-E14C-BD61-F5C97220DDCA}" type="pres">
      <dgm:prSet presAssocID="{B5713D3D-E3CC-4BC8-9031-A16EC6AE38D4}" presName="sibTrans" presStyleLbl="node1" presStyleIdx="3" presStyleCnt="5" custScaleX="130631" custLinFactNeighborX="13646" custLinFactNeighborY="-313"/>
      <dgm:spPr/>
    </dgm:pt>
    <dgm:pt modelId="{465D2D3C-C0BA-224F-A68C-8B58AE8C1F18}" type="pres">
      <dgm:prSet presAssocID="{92236A0A-9775-43B8-9883-4EF84B05FA76}" presName="dummy" presStyleCnt="0"/>
      <dgm:spPr/>
    </dgm:pt>
    <dgm:pt modelId="{E5561FA2-8640-C94D-822C-B374EAF76567}" type="pres">
      <dgm:prSet presAssocID="{92236A0A-9775-43B8-9883-4EF84B05FA76}" presName="node" presStyleLbl="revTx" presStyleIdx="4" presStyleCnt="5">
        <dgm:presLayoutVars>
          <dgm:bulletEnabled val="1"/>
        </dgm:presLayoutVars>
      </dgm:prSet>
      <dgm:spPr/>
    </dgm:pt>
    <dgm:pt modelId="{DED627F0-92DB-E24E-A933-633C674CC9F9}" type="pres">
      <dgm:prSet presAssocID="{BF8D6A94-EB8F-43D6-9C41-0EDB974547A5}" presName="sibTrans" presStyleLbl="node1" presStyleIdx="4" presStyleCnt="5"/>
      <dgm:spPr/>
    </dgm:pt>
  </dgm:ptLst>
  <dgm:cxnLst>
    <dgm:cxn modelId="{A0A6581D-8AEF-D840-BDE4-3BD0204501DE}" type="presOf" srcId="{B5713D3D-E3CC-4BC8-9031-A16EC6AE38D4}" destId="{0E7C8B65-0DDD-E14C-BD61-F5C97220DDCA}" srcOrd="0" destOrd="0" presId="urn:microsoft.com/office/officeart/2005/8/layout/cycle1"/>
    <dgm:cxn modelId="{9EFBF421-6528-4651-A44A-0C6E3D69B90A}" srcId="{22273580-63FA-47B0-A4D6-DCB9DD091075}" destId="{BC100307-145D-4D31-ABB0-7B4D9D6ADD08}" srcOrd="2" destOrd="0" parTransId="{F09D146B-C7C6-4A6B-B748-8047940D929B}" sibTransId="{E012E51F-1E31-4FB3-B8BA-F70CA8D854A4}"/>
    <dgm:cxn modelId="{57021225-2508-C243-8B23-1744C8A8E3AF}" type="presOf" srcId="{11EEE5FF-D036-43C7-8D9B-F398D372A671}" destId="{B16FA1FA-E32F-974A-A499-451F475B6B13}" srcOrd="0" destOrd="0" presId="urn:microsoft.com/office/officeart/2005/8/layout/cycle1"/>
    <dgm:cxn modelId="{E79FB032-7D5F-F947-8DAF-E747C8E68FB9}" type="presOf" srcId="{22273580-63FA-47B0-A4D6-DCB9DD091075}" destId="{5CC0EBEF-BFD5-284D-A24C-B36B0692C48B}" srcOrd="0" destOrd="0" presId="urn:microsoft.com/office/officeart/2005/8/layout/cycle1"/>
    <dgm:cxn modelId="{418A0B38-1EB3-814D-8517-FDF1A6F48698}" type="presOf" srcId="{56743DA6-43FD-42B2-BEAC-2EABC00D16D0}" destId="{465DB66D-AB40-8D4D-B0DF-1A5875F480A8}" srcOrd="0" destOrd="0" presId="urn:microsoft.com/office/officeart/2005/8/layout/cycle1"/>
    <dgm:cxn modelId="{5349A149-1D29-8A44-8D42-E65E9FBF9249}" type="presOf" srcId="{BF8D6A94-EB8F-43D6-9C41-0EDB974547A5}" destId="{DED627F0-92DB-E24E-A933-633C674CC9F9}" srcOrd="0" destOrd="0" presId="urn:microsoft.com/office/officeart/2005/8/layout/cycle1"/>
    <dgm:cxn modelId="{A77DD67E-E5BF-407E-AC2E-1967B4AF9E02}" srcId="{22273580-63FA-47B0-A4D6-DCB9DD091075}" destId="{45DCEBD9-B7F6-4E56-9826-CE3FECD45372}" srcOrd="1" destOrd="0" parTransId="{CAF88FB1-8151-42DF-9B1C-AFB05F4A50FD}" sibTransId="{56743DA6-43FD-42B2-BEAC-2EABC00D16D0}"/>
    <dgm:cxn modelId="{46859182-7BBF-4956-B24C-9E99C7917856}" srcId="{22273580-63FA-47B0-A4D6-DCB9DD091075}" destId="{72A014CA-FBD5-4E1F-9B3C-D8041F12709C}" srcOrd="0" destOrd="0" parTransId="{9D275DDC-4E69-4C93-BFC2-E261D5BB41F0}" sibTransId="{AFE9B0AA-F111-4A1A-A185-5C53A8F4E5C2}"/>
    <dgm:cxn modelId="{27CC1F83-1DF7-654C-898C-3896C7F3A82B}" type="presOf" srcId="{BC100307-145D-4D31-ABB0-7B4D9D6ADD08}" destId="{3F2CEDF2-153D-9C45-B281-E0CD51385A6E}" srcOrd="0" destOrd="0" presId="urn:microsoft.com/office/officeart/2005/8/layout/cycle1"/>
    <dgm:cxn modelId="{51975D92-9D4D-4FB1-A97A-E02FA6D0366B}" srcId="{22273580-63FA-47B0-A4D6-DCB9DD091075}" destId="{11EEE5FF-D036-43C7-8D9B-F398D372A671}" srcOrd="3" destOrd="0" parTransId="{9166A5D3-A4C5-4FD7-8CEA-14693A037050}" sibTransId="{B5713D3D-E3CC-4BC8-9031-A16EC6AE38D4}"/>
    <dgm:cxn modelId="{C0376EA8-FE41-1142-8B37-19AF8EAC89BD}" type="presOf" srcId="{92236A0A-9775-43B8-9883-4EF84B05FA76}" destId="{E5561FA2-8640-C94D-822C-B374EAF76567}" srcOrd="0" destOrd="0" presId="urn:microsoft.com/office/officeart/2005/8/layout/cycle1"/>
    <dgm:cxn modelId="{A088F2AE-3281-48AA-A392-AE27EA83DA53}" srcId="{22273580-63FA-47B0-A4D6-DCB9DD091075}" destId="{92236A0A-9775-43B8-9883-4EF84B05FA76}" srcOrd="4" destOrd="0" parTransId="{E9F5F1D1-4E6E-40B2-86B3-A73033380CB4}" sibTransId="{BF8D6A94-EB8F-43D6-9C41-0EDB974547A5}"/>
    <dgm:cxn modelId="{63A70CCC-E212-EB4C-83B7-960CC42FD4DC}" type="presOf" srcId="{45DCEBD9-B7F6-4E56-9826-CE3FECD45372}" destId="{A496A735-F139-8545-B90B-358A0BBA45E8}" srcOrd="0" destOrd="0" presId="urn:microsoft.com/office/officeart/2005/8/layout/cycle1"/>
    <dgm:cxn modelId="{50D14BD2-81DB-CB40-88BD-21EDEE632B5E}" type="presOf" srcId="{AFE9B0AA-F111-4A1A-A185-5C53A8F4E5C2}" destId="{8DE9E74B-A292-B543-8019-00BDF44236F7}" srcOrd="0" destOrd="0" presId="urn:microsoft.com/office/officeart/2005/8/layout/cycle1"/>
    <dgm:cxn modelId="{6CA93BD5-9ABE-FD4D-8ACF-61A502CDDF53}" type="presOf" srcId="{72A014CA-FBD5-4E1F-9B3C-D8041F12709C}" destId="{ED99898D-867C-554D-BC49-B68BFBF0227B}" srcOrd="0" destOrd="0" presId="urn:microsoft.com/office/officeart/2005/8/layout/cycle1"/>
    <dgm:cxn modelId="{9AE216E9-BF07-6D45-89FD-C9F822E175FF}" type="presOf" srcId="{E012E51F-1E31-4FB3-B8BA-F70CA8D854A4}" destId="{113199D4-D6FC-A54B-8388-7D3F852EA23F}" srcOrd="0" destOrd="0" presId="urn:microsoft.com/office/officeart/2005/8/layout/cycle1"/>
    <dgm:cxn modelId="{9E9316B8-C1DD-6248-A7F8-A327748D484D}" type="presParOf" srcId="{5CC0EBEF-BFD5-284D-A24C-B36B0692C48B}" destId="{071796DB-8033-2748-8F57-F4D4BC0DC8E7}" srcOrd="0" destOrd="0" presId="urn:microsoft.com/office/officeart/2005/8/layout/cycle1"/>
    <dgm:cxn modelId="{27E20880-C417-3C40-A867-ACCC023E2ABF}" type="presParOf" srcId="{5CC0EBEF-BFD5-284D-A24C-B36B0692C48B}" destId="{ED99898D-867C-554D-BC49-B68BFBF0227B}" srcOrd="1" destOrd="0" presId="urn:microsoft.com/office/officeart/2005/8/layout/cycle1"/>
    <dgm:cxn modelId="{EFCE74C4-D66F-F24F-9977-22AE89880CED}" type="presParOf" srcId="{5CC0EBEF-BFD5-284D-A24C-B36B0692C48B}" destId="{8DE9E74B-A292-B543-8019-00BDF44236F7}" srcOrd="2" destOrd="0" presId="urn:microsoft.com/office/officeart/2005/8/layout/cycle1"/>
    <dgm:cxn modelId="{06F3FEC0-F0FD-FC4F-A16F-088BEBAC3FD8}" type="presParOf" srcId="{5CC0EBEF-BFD5-284D-A24C-B36B0692C48B}" destId="{CA8E9094-59E2-6F4D-A4DE-C374A478DE45}" srcOrd="3" destOrd="0" presId="urn:microsoft.com/office/officeart/2005/8/layout/cycle1"/>
    <dgm:cxn modelId="{CE67CDFC-6898-2A40-B7EE-6A45C34DA208}" type="presParOf" srcId="{5CC0EBEF-BFD5-284D-A24C-B36B0692C48B}" destId="{A496A735-F139-8545-B90B-358A0BBA45E8}" srcOrd="4" destOrd="0" presId="urn:microsoft.com/office/officeart/2005/8/layout/cycle1"/>
    <dgm:cxn modelId="{0BE77581-2FC4-6843-B9CA-E14C498F3CD8}" type="presParOf" srcId="{5CC0EBEF-BFD5-284D-A24C-B36B0692C48B}" destId="{465DB66D-AB40-8D4D-B0DF-1A5875F480A8}" srcOrd="5" destOrd="0" presId="urn:microsoft.com/office/officeart/2005/8/layout/cycle1"/>
    <dgm:cxn modelId="{6A005F40-33A7-3D42-B605-362D06953ACC}" type="presParOf" srcId="{5CC0EBEF-BFD5-284D-A24C-B36B0692C48B}" destId="{1AB018EF-11BD-8048-8BA4-53D2B988B750}" srcOrd="6" destOrd="0" presId="urn:microsoft.com/office/officeart/2005/8/layout/cycle1"/>
    <dgm:cxn modelId="{D51CCEBC-3366-684D-BBCD-884F231CB731}" type="presParOf" srcId="{5CC0EBEF-BFD5-284D-A24C-B36B0692C48B}" destId="{3F2CEDF2-153D-9C45-B281-E0CD51385A6E}" srcOrd="7" destOrd="0" presId="urn:microsoft.com/office/officeart/2005/8/layout/cycle1"/>
    <dgm:cxn modelId="{62C72C16-DFC8-F749-9CF6-66C3040B3C55}" type="presParOf" srcId="{5CC0EBEF-BFD5-284D-A24C-B36B0692C48B}" destId="{113199D4-D6FC-A54B-8388-7D3F852EA23F}" srcOrd="8" destOrd="0" presId="urn:microsoft.com/office/officeart/2005/8/layout/cycle1"/>
    <dgm:cxn modelId="{ADA0A7A2-1144-B041-9053-6CBF13C24DB0}" type="presParOf" srcId="{5CC0EBEF-BFD5-284D-A24C-B36B0692C48B}" destId="{E1785B84-A717-2946-A847-E5654BB4F126}" srcOrd="9" destOrd="0" presId="urn:microsoft.com/office/officeart/2005/8/layout/cycle1"/>
    <dgm:cxn modelId="{F19D9A3E-0CD3-3444-AFAA-E2071F77FE45}" type="presParOf" srcId="{5CC0EBEF-BFD5-284D-A24C-B36B0692C48B}" destId="{B16FA1FA-E32F-974A-A499-451F475B6B13}" srcOrd="10" destOrd="0" presId="urn:microsoft.com/office/officeart/2005/8/layout/cycle1"/>
    <dgm:cxn modelId="{9E3DF68B-A48A-E740-993C-3C51B54B213B}" type="presParOf" srcId="{5CC0EBEF-BFD5-284D-A24C-B36B0692C48B}" destId="{0E7C8B65-0DDD-E14C-BD61-F5C97220DDCA}" srcOrd="11" destOrd="0" presId="urn:microsoft.com/office/officeart/2005/8/layout/cycle1"/>
    <dgm:cxn modelId="{FC8CA89B-2499-CF41-ACFE-814320367191}" type="presParOf" srcId="{5CC0EBEF-BFD5-284D-A24C-B36B0692C48B}" destId="{465D2D3C-C0BA-224F-A68C-8B58AE8C1F18}" srcOrd="12" destOrd="0" presId="urn:microsoft.com/office/officeart/2005/8/layout/cycle1"/>
    <dgm:cxn modelId="{2D22557B-9F24-1C46-AE8F-544D75A9F495}" type="presParOf" srcId="{5CC0EBEF-BFD5-284D-A24C-B36B0692C48B}" destId="{E5561FA2-8640-C94D-822C-B374EAF76567}" srcOrd="13" destOrd="0" presId="urn:microsoft.com/office/officeart/2005/8/layout/cycle1"/>
    <dgm:cxn modelId="{488CCCCF-21F6-A945-A452-B392E16CB3A2}" type="presParOf" srcId="{5CC0EBEF-BFD5-284D-A24C-B36B0692C48B}" destId="{DED627F0-92DB-E24E-A933-633C674CC9F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273580-63FA-47B0-A4D6-DCB9DD09107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014CA-FBD5-4E1F-9B3C-D8041F12709C}">
      <dgm:prSet/>
      <dgm:spPr/>
      <dgm:t>
        <a:bodyPr/>
        <a:lstStyle/>
        <a:p>
          <a:r>
            <a:rPr lang="en-GB" b="0" i="0" dirty="0"/>
            <a:t>1.Filtered the data to focus on Countries least susceptible to climate change. </a:t>
          </a:r>
          <a:endParaRPr lang="en-US" dirty="0"/>
        </a:p>
      </dgm:t>
    </dgm:pt>
    <dgm:pt modelId="{9D275DDC-4E69-4C93-BFC2-E261D5BB41F0}" type="parTrans" cxnId="{46859182-7BBF-4956-B24C-9E99C7917856}">
      <dgm:prSet/>
      <dgm:spPr/>
      <dgm:t>
        <a:bodyPr/>
        <a:lstStyle/>
        <a:p>
          <a:endParaRPr lang="en-US"/>
        </a:p>
      </dgm:t>
    </dgm:pt>
    <dgm:pt modelId="{AFE9B0AA-F111-4A1A-A185-5C53A8F4E5C2}" type="sibTrans" cxnId="{46859182-7BBF-4956-B24C-9E99C7917856}">
      <dgm:prSet/>
      <dgm:spPr/>
      <dgm:t>
        <a:bodyPr/>
        <a:lstStyle/>
        <a:p>
          <a:endParaRPr lang="en-US"/>
        </a:p>
      </dgm:t>
    </dgm:pt>
    <dgm:pt modelId="{45DCEBD9-B7F6-4E56-9826-CE3FECD45372}">
      <dgm:prSet/>
      <dgm:spPr/>
      <dgm:t>
        <a:bodyPr/>
        <a:lstStyle/>
        <a:p>
          <a:r>
            <a:rPr lang="en-GB" b="0" i="0" dirty="0"/>
            <a:t>2.Derived the average temperature for each month, for the years 1995 and 2010, for each city in the Countries least susceptible to climate change.</a:t>
          </a:r>
          <a:endParaRPr lang="en-US" dirty="0"/>
        </a:p>
      </dgm:t>
    </dgm:pt>
    <dgm:pt modelId="{CAF88FB1-8151-42DF-9B1C-AFB05F4A50FD}" type="parTrans" cxnId="{A77DD67E-E5BF-407E-AC2E-1967B4AF9E02}">
      <dgm:prSet/>
      <dgm:spPr/>
      <dgm:t>
        <a:bodyPr/>
        <a:lstStyle/>
        <a:p>
          <a:endParaRPr lang="en-US"/>
        </a:p>
      </dgm:t>
    </dgm:pt>
    <dgm:pt modelId="{56743DA6-43FD-42B2-BEAC-2EABC00D16D0}" type="sibTrans" cxnId="{A77DD67E-E5BF-407E-AC2E-1967B4AF9E02}">
      <dgm:prSet/>
      <dgm:spPr/>
      <dgm:t>
        <a:bodyPr/>
        <a:lstStyle/>
        <a:p>
          <a:endParaRPr lang="en-US"/>
        </a:p>
      </dgm:t>
    </dgm:pt>
    <dgm:pt modelId="{BC100307-145D-4D31-ABB0-7B4D9D6ADD08}">
      <dgm:prSet/>
      <dgm:spPr/>
      <dgm:t>
        <a:bodyPr/>
        <a:lstStyle/>
        <a:p>
          <a:r>
            <a:rPr lang="en-GB" dirty="0"/>
            <a:t>3.</a:t>
          </a:r>
          <a:r>
            <a:rPr lang="en-GB" b="0" i="0" dirty="0"/>
            <a:t>Derived the maximum temperature for each country based on the city with the highest temperature for 1995 and 2010.</a:t>
          </a:r>
          <a:endParaRPr lang="en-US" dirty="0"/>
        </a:p>
      </dgm:t>
    </dgm:pt>
    <dgm:pt modelId="{F09D146B-C7C6-4A6B-B748-8047940D929B}" type="parTrans" cxnId="{9EFBF421-6528-4651-A44A-0C6E3D69B90A}">
      <dgm:prSet/>
      <dgm:spPr/>
      <dgm:t>
        <a:bodyPr/>
        <a:lstStyle/>
        <a:p>
          <a:endParaRPr lang="en-US"/>
        </a:p>
      </dgm:t>
    </dgm:pt>
    <dgm:pt modelId="{E012E51F-1E31-4FB3-B8BA-F70CA8D854A4}" type="sibTrans" cxnId="{9EFBF421-6528-4651-A44A-0C6E3D69B90A}">
      <dgm:prSet/>
      <dgm:spPr/>
      <dgm:t>
        <a:bodyPr/>
        <a:lstStyle/>
        <a:p>
          <a:endParaRPr lang="en-US"/>
        </a:p>
      </dgm:t>
    </dgm:pt>
    <dgm:pt modelId="{11EEE5FF-D036-43C7-8D9B-F398D372A671}">
      <dgm:prSet/>
      <dgm:spPr/>
      <dgm:t>
        <a:bodyPr/>
        <a:lstStyle/>
        <a:p>
          <a:r>
            <a:rPr lang="en-GB" b="0" i="0" dirty="0"/>
            <a:t>4. Data manipulation to achieve the table and graphs as seen. The graph plots the temperatures for 1995 and 2010 for each country.</a:t>
          </a:r>
          <a:endParaRPr lang="en-US" dirty="0"/>
        </a:p>
      </dgm:t>
    </dgm:pt>
    <dgm:pt modelId="{9166A5D3-A4C5-4FD7-8CEA-14693A037050}" type="parTrans" cxnId="{51975D92-9D4D-4FB1-A97A-E02FA6D0366B}">
      <dgm:prSet/>
      <dgm:spPr/>
      <dgm:t>
        <a:bodyPr/>
        <a:lstStyle/>
        <a:p>
          <a:endParaRPr lang="en-US"/>
        </a:p>
      </dgm:t>
    </dgm:pt>
    <dgm:pt modelId="{B5713D3D-E3CC-4BC8-9031-A16EC6AE38D4}" type="sibTrans" cxnId="{51975D92-9D4D-4FB1-A97A-E02FA6D0366B}">
      <dgm:prSet/>
      <dgm:spPr/>
      <dgm:t>
        <a:bodyPr/>
        <a:lstStyle/>
        <a:p>
          <a:endParaRPr lang="en-US"/>
        </a:p>
      </dgm:t>
    </dgm:pt>
    <dgm:pt modelId="{92236A0A-9775-43B8-9883-4EF84B05FA76}">
      <dgm:prSet/>
      <dgm:spPr/>
      <dgm:t>
        <a:bodyPr/>
        <a:lstStyle/>
        <a:p>
          <a:r>
            <a:rPr lang="en-GB" dirty="0"/>
            <a:t>5. The table shows </a:t>
          </a:r>
          <a:r>
            <a:rPr lang="en-GB" b="0" i="0" dirty="0"/>
            <a:t>temperatures for 1995 and 2010 for each country.</a:t>
          </a:r>
          <a:endParaRPr lang="en-US" dirty="0"/>
        </a:p>
      </dgm:t>
    </dgm:pt>
    <dgm:pt modelId="{E9F5F1D1-4E6E-40B2-86B3-A73033380CB4}" type="parTrans" cxnId="{A088F2AE-3281-48AA-A392-AE27EA83DA53}">
      <dgm:prSet/>
      <dgm:spPr/>
      <dgm:t>
        <a:bodyPr/>
        <a:lstStyle/>
        <a:p>
          <a:endParaRPr lang="en-US"/>
        </a:p>
      </dgm:t>
    </dgm:pt>
    <dgm:pt modelId="{BF8D6A94-EB8F-43D6-9C41-0EDB974547A5}" type="sibTrans" cxnId="{A088F2AE-3281-48AA-A392-AE27EA83DA53}">
      <dgm:prSet/>
      <dgm:spPr/>
      <dgm:t>
        <a:bodyPr/>
        <a:lstStyle/>
        <a:p>
          <a:endParaRPr lang="en-US"/>
        </a:p>
      </dgm:t>
    </dgm:pt>
    <dgm:pt modelId="{5CC0EBEF-BFD5-284D-A24C-B36B0692C48B}" type="pres">
      <dgm:prSet presAssocID="{22273580-63FA-47B0-A4D6-DCB9DD091075}" presName="cycle" presStyleCnt="0">
        <dgm:presLayoutVars>
          <dgm:dir/>
          <dgm:resizeHandles val="exact"/>
        </dgm:presLayoutVars>
      </dgm:prSet>
      <dgm:spPr/>
    </dgm:pt>
    <dgm:pt modelId="{071796DB-8033-2748-8F57-F4D4BC0DC8E7}" type="pres">
      <dgm:prSet presAssocID="{72A014CA-FBD5-4E1F-9B3C-D8041F12709C}" presName="dummy" presStyleCnt="0"/>
      <dgm:spPr/>
    </dgm:pt>
    <dgm:pt modelId="{ED99898D-867C-554D-BC49-B68BFBF0227B}" type="pres">
      <dgm:prSet presAssocID="{72A014CA-FBD5-4E1F-9B3C-D8041F12709C}" presName="node" presStyleLbl="revTx" presStyleIdx="0" presStyleCnt="5">
        <dgm:presLayoutVars>
          <dgm:bulletEnabled val="1"/>
        </dgm:presLayoutVars>
      </dgm:prSet>
      <dgm:spPr/>
    </dgm:pt>
    <dgm:pt modelId="{8DE9E74B-A292-B543-8019-00BDF44236F7}" type="pres">
      <dgm:prSet presAssocID="{AFE9B0AA-F111-4A1A-A185-5C53A8F4E5C2}" presName="sibTrans" presStyleLbl="node1" presStyleIdx="0" presStyleCnt="5" custLinFactNeighborX="2789" custLinFactNeighborY="-3672"/>
      <dgm:spPr/>
    </dgm:pt>
    <dgm:pt modelId="{CA8E9094-59E2-6F4D-A4DE-C374A478DE45}" type="pres">
      <dgm:prSet presAssocID="{45DCEBD9-B7F6-4E56-9826-CE3FECD45372}" presName="dummy" presStyleCnt="0"/>
      <dgm:spPr/>
    </dgm:pt>
    <dgm:pt modelId="{A496A735-F139-8545-B90B-358A0BBA45E8}" type="pres">
      <dgm:prSet presAssocID="{45DCEBD9-B7F6-4E56-9826-CE3FECD45372}" presName="node" presStyleLbl="revTx" presStyleIdx="1" presStyleCnt="5" custRadScaleRad="88341" custRadScaleInc="-17578">
        <dgm:presLayoutVars>
          <dgm:bulletEnabled val="1"/>
        </dgm:presLayoutVars>
      </dgm:prSet>
      <dgm:spPr/>
    </dgm:pt>
    <dgm:pt modelId="{465DB66D-AB40-8D4D-B0DF-1A5875F480A8}" type="pres">
      <dgm:prSet presAssocID="{56743DA6-43FD-42B2-BEAC-2EABC00D16D0}" presName="sibTrans" presStyleLbl="node1" presStyleIdx="1" presStyleCnt="5"/>
      <dgm:spPr/>
    </dgm:pt>
    <dgm:pt modelId="{1AB018EF-11BD-8048-8BA4-53D2B988B750}" type="pres">
      <dgm:prSet presAssocID="{BC100307-145D-4D31-ABB0-7B4D9D6ADD08}" presName="dummy" presStyleCnt="0"/>
      <dgm:spPr/>
    </dgm:pt>
    <dgm:pt modelId="{3F2CEDF2-153D-9C45-B281-E0CD51385A6E}" type="pres">
      <dgm:prSet presAssocID="{BC100307-145D-4D31-ABB0-7B4D9D6ADD08}" presName="node" presStyleLbl="revTx" presStyleIdx="2" presStyleCnt="5" custRadScaleRad="87797" custRadScaleInc="14878">
        <dgm:presLayoutVars>
          <dgm:bulletEnabled val="1"/>
        </dgm:presLayoutVars>
      </dgm:prSet>
      <dgm:spPr/>
    </dgm:pt>
    <dgm:pt modelId="{113199D4-D6FC-A54B-8388-7D3F852EA23F}" type="pres">
      <dgm:prSet presAssocID="{E012E51F-1E31-4FB3-B8BA-F70CA8D854A4}" presName="sibTrans" presStyleLbl="node1" presStyleIdx="2" presStyleCnt="5"/>
      <dgm:spPr/>
    </dgm:pt>
    <dgm:pt modelId="{E1785B84-A717-2946-A847-E5654BB4F126}" type="pres">
      <dgm:prSet presAssocID="{11EEE5FF-D036-43C7-8D9B-F398D372A671}" presName="dummy" presStyleCnt="0"/>
      <dgm:spPr/>
    </dgm:pt>
    <dgm:pt modelId="{B16FA1FA-E32F-974A-A499-451F475B6B13}" type="pres">
      <dgm:prSet presAssocID="{11EEE5FF-D036-43C7-8D9B-F398D372A671}" presName="node" presStyleLbl="revTx" presStyleIdx="3" presStyleCnt="5">
        <dgm:presLayoutVars>
          <dgm:bulletEnabled val="1"/>
        </dgm:presLayoutVars>
      </dgm:prSet>
      <dgm:spPr/>
    </dgm:pt>
    <dgm:pt modelId="{0E7C8B65-0DDD-E14C-BD61-F5C97220DDCA}" type="pres">
      <dgm:prSet presAssocID="{B5713D3D-E3CC-4BC8-9031-A16EC6AE38D4}" presName="sibTrans" presStyleLbl="node1" presStyleIdx="3" presStyleCnt="5"/>
      <dgm:spPr/>
    </dgm:pt>
    <dgm:pt modelId="{465D2D3C-C0BA-224F-A68C-8B58AE8C1F18}" type="pres">
      <dgm:prSet presAssocID="{92236A0A-9775-43B8-9883-4EF84B05FA76}" presName="dummy" presStyleCnt="0"/>
      <dgm:spPr/>
    </dgm:pt>
    <dgm:pt modelId="{E5561FA2-8640-C94D-822C-B374EAF76567}" type="pres">
      <dgm:prSet presAssocID="{92236A0A-9775-43B8-9883-4EF84B05FA76}" presName="node" presStyleLbl="revTx" presStyleIdx="4" presStyleCnt="5">
        <dgm:presLayoutVars>
          <dgm:bulletEnabled val="1"/>
        </dgm:presLayoutVars>
      </dgm:prSet>
      <dgm:spPr/>
    </dgm:pt>
    <dgm:pt modelId="{DED627F0-92DB-E24E-A933-633C674CC9F9}" type="pres">
      <dgm:prSet presAssocID="{BF8D6A94-EB8F-43D6-9C41-0EDB974547A5}" presName="sibTrans" presStyleLbl="node1" presStyleIdx="4" presStyleCnt="5"/>
      <dgm:spPr/>
    </dgm:pt>
  </dgm:ptLst>
  <dgm:cxnLst>
    <dgm:cxn modelId="{A0A6581D-8AEF-D840-BDE4-3BD0204501DE}" type="presOf" srcId="{B5713D3D-E3CC-4BC8-9031-A16EC6AE38D4}" destId="{0E7C8B65-0DDD-E14C-BD61-F5C97220DDCA}" srcOrd="0" destOrd="0" presId="urn:microsoft.com/office/officeart/2005/8/layout/cycle1"/>
    <dgm:cxn modelId="{9EFBF421-6528-4651-A44A-0C6E3D69B90A}" srcId="{22273580-63FA-47B0-A4D6-DCB9DD091075}" destId="{BC100307-145D-4D31-ABB0-7B4D9D6ADD08}" srcOrd="2" destOrd="0" parTransId="{F09D146B-C7C6-4A6B-B748-8047940D929B}" sibTransId="{E012E51F-1E31-4FB3-B8BA-F70CA8D854A4}"/>
    <dgm:cxn modelId="{57021225-2508-C243-8B23-1744C8A8E3AF}" type="presOf" srcId="{11EEE5FF-D036-43C7-8D9B-F398D372A671}" destId="{B16FA1FA-E32F-974A-A499-451F475B6B13}" srcOrd="0" destOrd="0" presId="urn:microsoft.com/office/officeart/2005/8/layout/cycle1"/>
    <dgm:cxn modelId="{E79FB032-7D5F-F947-8DAF-E747C8E68FB9}" type="presOf" srcId="{22273580-63FA-47B0-A4D6-DCB9DD091075}" destId="{5CC0EBEF-BFD5-284D-A24C-B36B0692C48B}" srcOrd="0" destOrd="0" presId="urn:microsoft.com/office/officeart/2005/8/layout/cycle1"/>
    <dgm:cxn modelId="{418A0B38-1EB3-814D-8517-FDF1A6F48698}" type="presOf" srcId="{56743DA6-43FD-42B2-BEAC-2EABC00D16D0}" destId="{465DB66D-AB40-8D4D-B0DF-1A5875F480A8}" srcOrd="0" destOrd="0" presId="urn:microsoft.com/office/officeart/2005/8/layout/cycle1"/>
    <dgm:cxn modelId="{5349A149-1D29-8A44-8D42-E65E9FBF9249}" type="presOf" srcId="{BF8D6A94-EB8F-43D6-9C41-0EDB974547A5}" destId="{DED627F0-92DB-E24E-A933-633C674CC9F9}" srcOrd="0" destOrd="0" presId="urn:microsoft.com/office/officeart/2005/8/layout/cycle1"/>
    <dgm:cxn modelId="{A77DD67E-E5BF-407E-AC2E-1967B4AF9E02}" srcId="{22273580-63FA-47B0-A4D6-DCB9DD091075}" destId="{45DCEBD9-B7F6-4E56-9826-CE3FECD45372}" srcOrd="1" destOrd="0" parTransId="{CAF88FB1-8151-42DF-9B1C-AFB05F4A50FD}" sibTransId="{56743DA6-43FD-42B2-BEAC-2EABC00D16D0}"/>
    <dgm:cxn modelId="{46859182-7BBF-4956-B24C-9E99C7917856}" srcId="{22273580-63FA-47B0-A4D6-DCB9DD091075}" destId="{72A014CA-FBD5-4E1F-9B3C-D8041F12709C}" srcOrd="0" destOrd="0" parTransId="{9D275DDC-4E69-4C93-BFC2-E261D5BB41F0}" sibTransId="{AFE9B0AA-F111-4A1A-A185-5C53A8F4E5C2}"/>
    <dgm:cxn modelId="{27CC1F83-1DF7-654C-898C-3896C7F3A82B}" type="presOf" srcId="{BC100307-145D-4D31-ABB0-7B4D9D6ADD08}" destId="{3F2CEDF2-153D-9C45-B281-E0CD51385A6E}" srcOrd="0" destOrd="0" presId="urn:microsoft.com/office/officeart/2005/8/layout/cycle1"/>
    <dgm:cxn modelId="{51975D92-9D4D-4FB1-A97A-E02FA6D0366B}" srcId="{22273580-63FA-47B0-A4D6-DCB9DD091075}" destId="{11EEE5FF-D036-43C7-8D9B-F398D372A671}" srcOrd="3" destOrd="0" parTransId="{9166A5D3-A4C5-4FD7-8CEA-14693A037050}" sibTransId="{B5713D3D-E3CC-4BC8-9031-A16EC6AE38D4}"/>
    <dgm:cxn modelId="{C0376EA8-FE41-1142-8B37-19AF8EAC89BD}" type="presOf" srcId="{92236A0A-9775-43B8-9883-4EF84B05FA76}" destId="{E5561FA2-8640-C94D-822C-B374EAF76567}" srcOrd="0" destOrd="0" presId="urn:microsoft.com/office/officeart/2005/8/layout/cycle1"/>
    <dgm:cxn modelId="{A088F2AE-3281-48AA-A392-AE27EA83DA53}" srcId="{22273580-63FA-47B0-A4D6-DCB9DD091075}" destId="{92236A0A-9775-43B8-9883-4EF84B05FA76}" srcOrd="4" destOrd="0" parTransId="{E9F5F1D1-4E6E-40B2-86B3-A73033380CB4}" sibTransId="{BF8D6A94-EB8F-43D6-9C41-0EDB974547A5}"/>
    <dgm:cxn modelId="{63A70CCC-E212-EB4C-83B7-960CC42FD4DC}" type="presOf" srcId="{45DCEBD9-B7F6-4E56-9826-CE3FECD45372}" destId="{A496A735-F139-8545-B90B-358A0BBA45E8}" srcOrd="0" destOrd="0" presId="urn:microsoft.com/office/officeart/2005/8/layout/cycle1"/>
    <dgm:cxn modelId="{50D14BD2-81DB-CB40-88BD-21EDEE632B5E}" type="presOf" srcId="{AFE9B0AA-F111-4A1A-A185-5C53A8F4E5C2}" destId="{8DE9E74B-A292-B543-8019-00BDF44236F7}" srcOrd="0" destOrd="0" presId="urn:microsoft.com/office/officeart/2005/8/layout/cycle1"/>
    <dgm:cxn modelId="{6CA93BD5-9ABE-FD4D-8ACF-61A502CDDF53}" type="presOf" srcId="{72A014CA-FBD5-4E1F-9B3C-D8041F12709C}" destId="{ED99898D-867C-554D-BC49-B68BFBF0227B}" srcOrd="0" destOrd="0" presId="urn:microsoft.com/office/officeart/2005/8/layout/cycle1"/>
    <dgm:cxn modelId="{9AE216E9-BF07-6D45-89FD-C9F822E175FF}" type="presOf" srcId="{E012E51F-1E31-4FB3-B8BA-F70CA8D854A4}" destId="{113199D4-D6FC-A54B-8388-7D3F852EA23F}" srcOrd="0" destOrd="0" presId="urn:microsoft.com/office/officeart/2005/8/layout/cycle1"/>
    <dgm:cxn modelId="{9E9316B8-C1DD-6248-A7F8-A327748D484D}" type="presParOf" srcId="{5CC0EBEF-BFD5-284D-A24C-B36B0692C48B}" destId="{071796DB-8033-2748-8F57-F4D4BC0DC8E7}" srcOrd="0" destOrd="0" presId="urn:microsoft.com/office/officeart/2005/8/layout/cycle1"/>
    <dgm:cxn modelId="{27E20880-C417-3C40-A867-ACCC023E2ABF}" type="presParOf" srcId="{5CC0EBEF-BFD5-284D-A24C-B36B0692C48B}" destId="{ED99898D-867C-554D-BC49-B68BFBF0227B}" srcOrd="1" destOrd="0" presId="urn:microsoft.com/office/officeart/2005/8/layout/cycle1"/>
    <dgm:cxn modelId="{EFCE74C4-D66F-F24F-9977-22AE89880CED}" type="presParOf" srcId="{5CC0EBEF-BFD5-284D-A24C-B36B0692C48B}" destId="{8DE9E74B-A292-B543-8019-00BDF44236F7}" srcOrd="2" destOrd="0" presId="urn:microsoft.com/office/officeart/2005/8/layout/cycle1"/>
    <dgm:cxn modelId="{06F3FEC0-F0FD-FC4F-A16F-088BEBAC3FD8}" type="presParOf" srcId="{5CC0EBEF-BFD5-284D-A24C-B36B0692C48B}" destId="{CA8E9094-59E2-6F4D-A4DE-C374A478DE45}" srcOrd="3" destOrd="0" presId="urn:microsoft.com/office/officeart/2005/8/layout/cycle1"/>
    <dgm:cxn modelId="{CE67CDFC-6898-2A40-B7EE-6A45C34DA208}" type="presParOf" srcId="{5CC0EBEF-BFD5-284D-A24C-B36B0692C48B}" destId="{A496A735-F139-8545-B90B-358A0BBA45E8}" srcOrd="4" destOrd="0" presId="urn:microsoft.com/office/officeart/2005/8/layout/cycle1"/>
    <dgm:cxn modelId="{0BE77581-2FC4-6843-B9CA-E14C498F3CD8}" type="presParOf" srcId="{5CC0EBEF-BFD5-284D-A24C-B36B0692C48B}" destId="{465DB66D-AB40-8D4D-B0DF-1A5875F480A8}" srcOrd="5" destOrd="0" presId="urn:microsoft.com/office/officeart/2005/8/layout/cycle1"/>
    <dgm:cxn modelId="{6A005F40-33A7-3D42-B605-362D06953ACC}" type="presParOf" srcId="{5CC0EBEF-BFD5-284D-A24C-B36B0692C48B}" destId="{1AB018EF-11BD-8048-8BA4-53D2B988B750}" srcOrd="6" destOrd="0" presId="urn:microsoft.com/office/officeart/2005/8/layout/cycle1"/>
    <dgm:cxn modelId="{D51CCEBC-3366-684D-BBCD-884F231CB731}" type="presParOf" srcId="{5CC0EBEF-BFD5-284D-A24C-B36B0692C48B}" destId="{3F2CEDF2-153D-9C45-B281-E0CD51385A6E}" srcOrd="7" destOrd="0" presId="urn:microsoft.com/office/officeart/2005/8/layout/cycle1"/>
    <dgm:cxn modelId="{62C72C16-DFC8-F749-9CF6-66C3040B3C55}" type="presParOf" srcId="{5CC0EBEF-BFD5-284D-A24C-B36B0692C48B}" destId="{113199D4-D6FC-A54B-8388-7D3F852EA23F}" srcOrd="8" destOrd="0" presId="urn:microsoft.com/office/officeart/2005/8/layout/cycle1"/>
    <dgm:cxn modelId="{ADA0A7A2-1144-B041-9053-6CBF13C24DB0}" type="presParOf" srcId="{5CC0EBEF-BFD5-284D-A24C-B36B0692C48B}" destId="{E1785B84-A717-2946-A847-E5654BB4F126}" srcOrd="9" destOrd="0" presId="urn:microsoft.com/office/officeart/2005/8/layout/cycle1"/>
    <dgm:cxn modelId="{F19D9A3E-0CD3-3444-AFAA-E2071F77FE45}" type="presParOf" srcId="{5CC0EBEF-BFD5-284D-A24C-B36B0692C48B}" destId="{B16FA1FA-E32F-974A-A499-451F475B6B13}" srcOrd="10" destOrd="0" presId="urn:microsoft.com/office/officeart/2005/8/layout/cycle1"/>
    <dgm:cxn modelId="{9E3DF68B-A48A-E740-993C-3C51B54B213B}" type="presParOf" srcId="{5CC0EBEF-BFD5-284D-A24C-B36B0692C48B}" destId="{0E7C8B65-0DDD-E14C-BD61-F5C97220DDCA}" srcOrd="11" destOrd="0" presId="urn:microsoft.com/office/officeart/2005/8/layout/cycle1"/>
    <dgm:cxn modelId="{FC8CA89B-2499-CF41-ACFE-814320367191}" type="presParOf" srcId="{5CC0EBEF-BFD5-284D-A24C-B36B0692C48B}" destId="{465D2D3C-C0BA-224F-A68C-8B58AE8C1F18}" srcOrd="12" destOrd="0" presId="urn:microsoft.com/office/officeart/2005/8/layout/cycle1"/>
    <dgm:cxn modelId="{2D22557B-9F24-1C46-AE8F-544D75A9F495}" type="presParOf" srcId="{5CC0EBEF-BFD5-284D-A24C-B36B0692C48B}" destId="{E5561FA2-8640-C94D-822C-B374EAF76567}" srcOrd="13" destOrd="0" presId="urn:microsoft.com/office/officeart/2005/8/layout/cycle1"/>
    <dgm:cxn modelId="{488CCCCF-21F6-A945-A452-B392E16CB3A2}" type="presParOf" srcId="{5CC0EBEF-BFD5-284D-A24C-B36B0692C48B}" destId="{DED627F0-92DB-E24E-A933-633C674CC9F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9898D-867C-554D-BC49-B68BFBF0227B}">
      <dsp:nvSpPr>
        <dsp:cNvPr id="0" name=""/>
        <dsp:cNvSpPr/>
      </dsp:nvSpPr>
      <dsp:spPr>
        <a:xfrm>
          <a:off x="4689929" y="78196"/>
          <a:ext cx="2483930" cy="16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1.Filtered the data to focus on Countries most susceptible to climate change. </a:t>
          </a:r>
          <a:endParaRPr lang="en-US" sz="1400" kern="1200" dirty="0"/>
        </a:p>
      </dsp:txBody>
      <dsp:txXfrm>
        <a:off x="4689929" y="78196"/>
        <a:ext cx="2483930" cy="1622709"/>
      </dsp:txXfrm>
    </dsp:sp>
    <dsp:sp modelId="{8DE9E74B-A292-B543-8019-00BDF44236F7}">
      <dsp:nvSpPr>
        <dsp:cNvPr id="0" name=""/>
        <dsp:cNvSpPr/>
      </dsp:nvSpPr>
      <dsp:spPr>
        <a:xfrm>
          <a:off x="951955" y="-1772028"/>
          <a:ext cx="6089652" cy="6089652"/>
        </a:xfrm>
        <a:prstGeom prst="circularArrow">
          <a:avLst>
            <a:gd name="adj1" fmla="val 5196"/>
            <a:gd name="adj2" fmla="val 335622"/>
            <a:gd name="adj3" fmla="val 1397900"/>
            <a:gd name="adj4" fmla="val 26042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6A735-F139-8545-B90B-358A0BBA45E8}">
      <dsp:nvSpPr>
        <dsp:cNvPr id="0" name=""/>
        <dsp:cNvSpPr/>
      </dsp:nvSpPr>
      <dsp:spPr>
        <a:xfrm>
          <a:off x="4958757" y="2801923"/>
          <a:ext cx="2355103" cy="16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2.Derived the average temperature for each month, for the years 1995 and 2010, for each city in the Countries most susceptible to climate change.</a:t>
          </a:r>
          <a:endParaRPr lang="en-US" sz="1400" kern="1200" dirty="0"/>
        </a:p>
      </dsp:txBody>
      <dsp:txXfrm>
        <a:off x="4958757" y="2801923"/>
        <a:ext cx="2355103" cy="1622709"/>
      </dsp:txXfrm>
    </dsp:sp>
    <dsp:sp modelId="{465DB66D-AB40-8D4D-B0DF-1A5875F480A8}">
      <dsp:nvSpPr>
        <dsp:cNvPr id="0" name=""/>
        <dsp:cNvSpPr/>
      </dsp:nvSpPr>
      <dsp:spPr>
        <a:xfrm>
          <a:off x="597237" y="-290859"/>
          <a:ext cx="6089652" cy="6089652"/>
        </a:xfrm>
        <a:prstGeom prst="circularArrow">
          <a:avLst>
            <a:gd name="adj1" fmla="val 5196"/>
            <a:gd name="adj2" fmla="val 335622"/>
            <a:gd name="adj3" fmla="val 3978225"/>
            <a:gd name="adj4" fmla="val 2291529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CEDF2-153D-9C45-B281-E0CD51385A6E}">
      <dsp:nvSpPr>
        <dsp:cNvPr id="0" name=""/>
        <dsp:cNvSpPr/>
      </dsp:nvSpPr>
      <dsp:spPr>
        <a:xfrm>
          <a:off x="2858924" y="4600996"/>
          <a:ext cx="1622709" cy="16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</a:t>
          </a:r>
          <a:r>
            <a:rPr lang="en-GB" sz="1400" b="0" i="0" kern="1200" dirty="0"/>
            <a:t>Derived the maximum temperature for each country based on the city with the highest temperature for 1995 and 2010.</a:t>
          </a:r>
          <a:endParaRPr lang="en-US" sz="1400" kern="1200" dirty="0"/>
        </a:p>
      </dsp:txBody>
      <dsp:txXfrm>
        <a:off x="2858924" y="4600996"/>
        <a:ext cx="1622709" cy="1622709"/>
      </dsp:txXfrm>
    </dsp:sp>
    <dsp:sp modelId="{113199D4-D6FC-A54B-8388-7D3F852EA23F}">
      <dsp:nvSpPr>
        <dsp:cNvPr id="0" name=""/>
        <dsp:cNvSpPr/>
      </dsp:nvSpPr>
      <dsp:spPr>
        <a:xfrm>
          <a:off x="1532365" y="84297"/>
          <a:ext cx="6089652" cy="6089652"/>
        </a:xfrm>
        <a:prstGeom prst="circularArrow">
          <a:avLst>
            <a:gd name="adj1" fmla="val 5196"/>
            <a:gd name="adj2" fmla="val 335622"/>
            <a:gd name="adj3" fmla="val 8370725"/>
            <a:gd name="adj4" fmla="val 776928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FA1FA-E32F-974A-A499-451F475B6B13}">
      <dsp:nvSpPr>
        <dsp:cNvPr id="0" name=""/>
        <dsp:cNvSpPr/>
      </dsp:nvSpPr>
      <dsp:spPr>
        <a:xfrm>
          <a:off x="445199" y="3052143"/>
          <a:ext cx="2690988" cy="16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4. Data manipulation to achieve the table and graphs as seen. The graph plots the temperatures for 1995 and 2010 for each country.</a:t>
          </a:r>
          <a:endParaRPr lang="en-US" sz="1400" kern="1200" dirty="0"/>
        </a:p>
      </dsp:txBody>
      <dsp:txXfrm>
        <a:off x="445199" y="3052143"/>
        <a:ext cx="2690988" cy="1622709"/>
      </dsp:txXfrm>
    </dsp:sp>
    <dsp:sp modelId="{0E7C8B65-0DDD-E14C-BD61-F5C97220DDCA}">
      <dsp:nvSpPr>
        <dsp:cNvPr id="0" name=""/>
        <dsp:cNvSpPr/>
      </dsp:nvSpPr>
      <dsp:spPr>
        <a:xfrm>
          <a:off x="1013172" y="-965562"/>
          <a:ext cx="7954973" cy="6089652"/>
        </a:xfrm>
        <a:prstGeom prst="circularArrow">
          <a:avLst>
            <a:gd name="adj1" fmla="val 5196"/>
            <a:gd name="adj2" fmla="val 335622"/>
            <a:gd name="adj3" fmla="val 11011605"/>
            <a:gd name="adj4" fmla="val 9559740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1FA2-8640-C94D-822C-B374EAF76567}">
      <dsp:nvSpPr>
        <dsp:cNvPr id="0" name=""/>
        <dsp:cNvSpPr/>
      </dsp:nvSpPr>
      <dsp:spPr>
        <a:xfrm>
          <a:off x="1418459" y="47314"/>
          <a:ext cx="1622709" cy="162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5. The table shows </a:t>
          </a:r>
          <a:r>
            <a:rPr lang="en-GB" sz="1400" b="0" i="0" kern="1200" dirty="0"/>
            <a:t>temperatures for 1995 and 2010 for each country.</a:t>
          </a:r>
          <a:endParaRPr lang="en-US" sz="1400" kern="1200" dirty="0"/>
        </a:p>
      </dsp:txBody>
      <dsp:txXfrm>
        <a:off x="1418459" y="47314"/>
        <a:ext cx="1622709" cy="1622709"/>
      </dsp:txXfrm>
    </dsp:sp>
    <dsp:sp modelId="{DED627F0-92DB-E24E-A933-633C674CC9F9}">
      <dsp:nvSpPr>
        <dsp:cNvPr id="0" name=""/>
        <dsp:cNvSpPr/>
      </dsp:nvSpPr>
      <dsp:spPr>
        <a:xfrm>
          <a:off x="1283776" y="-212512"/>
          <a:ext cx="6089652" cy="6089652"/>
        </a:xfrm>
        <a:prstGeom prst="circularArrow">
          <a:avLst>
            <a:gd name="adj1" fmla="val 5196"/>
            <a:gd name="adj2" fmla="val 335622"/>
            <a:gd name="adj3" fmla="val 16325470"/>
            <a:gd name="adj4" fmla="val 144926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9898D-867C-554D-BC49-B68BFBF0227B}">
      <dsp:nvSpPr>
        <dsp:cNvPr id="0" name=""/>
        <dsp:cNvSpPr/>
      </dsp:nvSpPr>
      <dsp:spPr>
        <a:xfrm>
          <a:off x="3888969" y="187081"/>
          <a:ext cx="1516441" cy="15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1.Filtered the data to focus on Countries least susceptible to climate change. </a:t>
          </a:r>
          <a:endParaRPr lang="en-US" sz="1300" kern="1200" dirty="0"/>
        </a:p>
      </dsp:txBody>
      <dsp:txXfrm>
        <a:off x="3888969" y="187081"/>
        <a:ext cx="1516441" cy="1516441"/>
      </dsp:txXfrm>
    </dsp:sp>
    <dsp:sp modelId="{8DE9E74B-A292-B543-8019-00BDF44236F7}">
      <dsp:nvSpPr>
        <dsp:cNvPr id="0" name=""/>
        <dsp:cNvSpPr/>
      </dsp:nvSpPr>
      <dsp:spPr>
        <a:xfrm>
          <a:off x="204997" y="-716583"/>
          <a:ext cx="5692170" cy="5692170"/>
        </a:xfrm>
        <a:prstGeom prst="circularArrow">
          <a:avLst>
            <a:gd name="adj1" fmla="val 5195"/>
            <a:gd name="adj2" fmla="val 335535"/>
            <a:gd name="adj3" fmla="val 243553"/>
            <a:gd name="adj4" fmla="val 20726344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6A735-F139-8545-B90B-358A0BBA45E8}">
      <dsp:nvSpPr>
        <dsp:cNvPr id="0" name=""/>
        <dsp:cNvSpPr/>
      </dsp:nvSpPr>
      <dsp:spPr>
        <a:xfrm>
          <a:off x="4571406" y="2761967"/>
          <a:ext cx="1516441" cy="15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2.Derived the average temperature for each month, for the years 1995 and 2010, for each city in the Countries least susceptible to climate change.</a:t>
          </a:r>
          <a:endParaRPr lang="en-US" sz="1300" kern="1200" dirty="0"/>
        </a:p>
      </dsp:txBody>
      <dsp:txXfrm>
        <a:off x="4571406" y="2761967"/>
        <a:ext cx="1516441" cy="1516441"/>
      </dsp:txXfrm>
    </dsp:sp>
    <dsp:sp modelId="{465DB66D-AB40-8D4D-B0DF-1A5875F480A8}">
      <dsp:nvSpPr>
        <dsp:cNvPr id="0" name=""/>
        <dsp:cNvSpPr/>
      </dsp:nvSpPr>
      <dsp:spPr>
        <a:xfrm>
          <a:off x="152018" y="-129144"/>
          <a:ext cx="5692170" cy="5692170"/>
        </a:xfrm>
        <a:prstGeom prst="circularArrow">
          <a:avLst>
            <a:gd name="adj1" fmla="val 5195"/>
            <a:gd name="adj2" fmla="val 335535"/>
            <a:gd name="adj3" fmla="val 3978576"/>
            <a:gd name="adj4" fmla="val 2291191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CEDF2-153D-9C45-B281-E0CD51385A6E}">
      <dsp:nvSpPr>
        <dsp:cNvPr id="0" name=""/>
        <dsp:cNvSpPr/>
      </dsp:nvSpPr>
      <dsp:spPr>
        <a:xfrm>
          <a:off x="2266270" y="4443661"/>
          <a:ext cx="1516441" cy="15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3.</a:t>
          </a:r>
          <a:r>
            <a:rPr lang="en-GB" sz="1300" b="0" i="0" kern="1200" dirty="0"/>
            <a:t>Derived the maximum temperature for each country based on the city with the highest temperature for 1995 and 2010.</a:t>
          </a:r>
          <a:endParaRPr lang="en-US" sz="1300" kern="1200" dirty="0"/>
        </a:p>
      </dsp:txBody>
      <dsp:txXfrm>
        <a:off x="2266270" y="4443661"/>
        <a:ext cx="1516441" cy="1516441"/>
      </dsp:txXfrm>
    </dsp:sp>
    <dsp:sp modelId="{113199D4-D6FC-A54B-8388-7D3F852EA23F}">
      <dsp:nvSpPr>
        <dsp:cNvPr id="0" name=""/>
        <dsp:cNvSpPr/>
      </dsp:nvSpPr>
      <dsp:spPr>
        <a:xfrm>
          <a:off x="-140965" y="-316439"/>
          <a:ext cx="5692170" cy="5692170"/>
        </a:xfrm>
        <a:prstGeom prst="circularArrow">
          <a:avLst>
            <a:gd name="adj1" fmla="val 5195"/>
            <a:gd name="adj2" fmla="val 335535"/>
            <a:gd name="adj3" fmla="val 7327988"/>
            <a:gd name="adj4" fmla="val 6000358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FA1FA-E32F-974A-A499-451F475B6B13}">
      <dsp:nvSpPr>
        <dsp:cNvPr id="0" name=""/>
        <dsp:cNvSpPr/>
      </dsp:nvSpPr>
      <dsp:spPr>
        <a:xfrm>
          <a:off x="2260" y="3010940"/>
          <a:ext cx="1516441" cy="15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4. Data manipulation to achieve the table and graphs as seen. The graph plots the temperatures for 1995 and 2010 for each country.</a:t>
          </a:r>
          <a:endParaRPr lang="en-US" sz="1300" kern="1200" dirty="0"/>
        </a:p>
      </dsp:txBody>
      <dsp:txXfrm>
        <a:off x="2260" y="3010940"/>
        <a:ext cx="1516441" cy="1516441"/>
      </dsp:txXfrm>
    </dsp:sp>
    <dsp:sp modelId="{0E7C8B65-0DDD-E14C-BD61-F5C97220DDCA}">
      <dsp:nvSpPr>
        <dsp:cNvPr id="0" name=""/>
        <dsp:cNvSpPr/>
      </dsp:nvSpPr>
      <dsp:spPr>
        <a:xfrm>
          <a:off x="316514" y="142581"/>
          <a:ext cx="5692170" cy="5692170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1FA2-8640-C94D-822C-B374EAF76567}">
      <dsp:nvSpPr>
        <dsp:cNvPr id="0" name=""/>
        <dsp:cNvSpPr/>
      </dsp:nvSpPr>
      <dsp:spPr>
        <a:xfrm>
          <a:off x="919788" y="187081"/>
          <a:ext cx="1516441" cy="15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5. The table shows </a:t>
          </a:r>
          <a:r>
            <a:rPr lang="en-GB" sz="1300" b="0" i="0" kern="1200" dirty="0"/>
            <a:t>temperatures for 1995 and 2010 for each country.</a:t>
          </a:r>
          <a:endParaRPr lang="en-US" sz="1300" kern="1200" dirty="0"/>
        </a:p>
      </dsp:txBody>
      <dsp:txXfrm>
        <a:off x="919788" y="187081"/>
        <a:ext cx="1516441" cy="1516441"/>
      </dsp:txXfrm>
    </dsp:sp>
    <dsp:sp modelId="{DED627F0-92DB-E24E-A933-633C674CC9F9}">
      <dsp:nvSpPr>
        <dsp:cNvPr id="0" name=""/>
        <dsp:cNvSpPr/>
      </dsp:nvSpPr>
      <dsp:spPr>
        <a:xfrm>
          <a:off x="316514" y="142581"/>
          <a:ext cx="5692170" cy="5692170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D6A08-8CA1-3F4C-99D2-95E467EAA89C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7CE3A-0859-7449-938D-AE645D9D13F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914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3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19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05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47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13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46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6534-EB3A-7BBA-0282-3B118B8E0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2D2-D854-26A0-DA4A-8999117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D2CD-D959-EAC7-BFB1-AAA99A23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52CB-9555-C91F-6225-937A6E8F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E97A-8556-5FCC-DC84-FE7EF940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833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7693-FA89-D9FD-E45E-02E999A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CD526-A375-2F74-619A-52702483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14C8-2F00-0DCB-80BD-5BBDB8BB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2D3B-55C5-33ED-4C7A-AB9DFFB2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E553-608E-A040-A564-8EF99FF3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31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FB7CC-83AF-B985-3BA3-F360C95AF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C24C-96FB-4719-5FD9-9CFA31F7C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64CF-C6F6-C364-C5DC-89314BEE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F5E6-CC62-157F-9390-30A4E9B3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356D-7F28-4A90-4D2B-EBC5BEAA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895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E8A-44A9-9DF4-B658-660C57DC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C99A-07A6-AFDB-F2FC-603AD5DC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056C-DBAA-CAFC-3160-279EA340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D2D0-EB1D-3B3F-229B-54CA506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AA11-A572-A6D0-8D2A-8BCB8C13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77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9847-7C30-41E4-52E2-D8BCEC97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6494-2071-13A9-319F-C4F3F3D0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023E-4193-7F25-136C-A1BDDCB5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65B8-1622-178C-71B1-82078750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38F4-B06F-24C7-7380-5F061453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764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A1DE-62EA-00D6-3987-AAAA11C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B80B-899D-9B95-82B9-E82D2DF51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13E97-EA15-1B41-359A-4597EBC16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620E8-A5D5-5B6D-A87D-E164C87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EA96D-B703-0210-B4CF-811C0435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9658-E8EF-C5B8-F4C7-770E7962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60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CD5B-11CF-8937-9154-E4CBD92F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B982-9389-6AFF-7775-95BC92A9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EE8A3-A40B-6A58-939F-CD63A608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BC2EE-665B-1171-5DFF-1064EB43C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52378-7AA7-3880-943C-E73DD5EC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1ED39-BBBD-F6E9-9F05-0283C2D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9C79C-9A54-F73B-7491-3859CEB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A80E-7F5E-8ED7-EA11-EABF389C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679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660-1B1C-3E6D-1BF5-F528E38B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B74AF-E3F0-BE35-E690-0CDF6527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35DFE-A33A-4748-0EF4-9EAF78DC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A2DDD-0E13-22D4-DC6E-AC6B6633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42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1C38B-7CCC-8C91-28F3-FFF066B5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8259F-9D5C-3ED5-AE62-777DEA9E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0130E-5F5E-00FB-E1D1-EB258A3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7043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3BF-5B6C-CB3B-FF30-458DEAC1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F8E4-33D2-8830-7F34-260DA061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66E8-108C-A18E-DC4B-3646A6A2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DCC9-BBA3-F3D4-FC15-DA90502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2296-FE81-E0F5-5A57-618CCA6F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7BA5-6965-74A8-7194-76A9AE4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281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ECC8-D0BF-68DF-8B0F-1639A56A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6D3BB-714E-EBCB-B154-B27870E44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429EB-F2EC-4CAB-BC9E-89F1B5A34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723E-2885-1BF7-D3D5-FDE94808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B4228-3A3A-1521-24A8-3E30EB60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A5D53-F95B-BA48-C25F-6C0CEFB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1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D15B7-3399-6342-2400-46F344A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8465-7E31-317F-C3DA-1BE93DBE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23C2-32AE-E503-F077-815F73AFC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8859-73FE-0E41-AC23-A1B3167B19D4}" type="datetimeFigureOut">
              <a:rPr lang="en-NG" smtClean="0"/>
              <a:t>17/09/2022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2731-839F-598A-9EEA-621D2093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27F3-58BC-9CA5-A579-425C047F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B73F-6CDA-0D43-8938-7CA7D4AC29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756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ssre.com/risk-knowledge/mitigating-climate-risk/countries-economic-shock-climate-chang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Z2wOKEiXITVTrayo2VFZOQzrS5aiaKY#scrollTo=3MCSda2uwSL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Arc 25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entury Gothic"/>
              <a:buNone/>
            </a:pPr>
            <a:r>
              <a:rPr lang="en-GB" sz="3800" dirty="0">
                <a:latin typeface="+mn-lt"/>
                <a:ea typeface="Century Gothic"/>
                <a:cs typeface="Century Gothic"/>
                <a:sym typeface="Century Gothic"/>
              </a:rPr>
              <a:t>Research question:</a:t>
            </a:r>
            <a:br>
              <a:rPr lang="en-GB" sz="3800" dirty="0">
                <a:latin typeface="+mn-lt"/>
                <a:ea typeface="Century Gothic"/>
                <a:cs typeface="Century Gothic"/>
                <a:sym typeface="Century Gothic"/>
              </a:rPr>
            </a:br>
            <a:r>
              <a:rPr lang="en-GB" sz="3800" b="1" i="0" dirty="0">
                <a:solidFill>
                  <a:schemeClr val="accent2">
                    <a:lumMod val="75000"/>
                  </a:schemeClr>
                </a:solidFill>
                <a:latin typeface="+mn-lt"/>
                <a:ea typeface="Century Gothic"/>
                <a:cs typeface="Century Gothic"/>
                <a:sym typeface="Century Gothic"/>
              </a:rPr>
              <a:t>Has global warming contributed to rising temperatures?</a:t>
            </a:r>
            <a:br>
              <a:rPr lang="en-GB" sz="3800" b="1" i="0" dirty="0">
                <a:solidFill>
                  <a:schemeClr val="accent2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GB" sz="38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 comparison of temperature rises in countries noted to be most and least susceptible to global warming</a:t>
            </a:r>
            <a:r>
              <a:rPr lang="en-GB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lang="en-GB" dirty="0"/>
          </a:p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endParaRPr lang="en-GB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54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ct val="100000"/>
            </a:pPr>
            <a:r>
              <a:rPr lang="en-US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AA690-9AE4-785E-7460-A84154A3B817}"/>
              </a:ext>
            </a:extLst>
          </p:cNvPr>
          <p:cNvSpPr txBox="1"/>
          <p:nvPr/>
        </p:nvSpPr>
        <p:spPr>
          <a:xfrm>
            <a:off x="5370153" y="1526033"/>
            <a:ext cx="6445610" cy="4619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0" i="0" dirty="0"/>
              <a:t>The Countries least susceptible to the shock of climate change are 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Austria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Portugal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Canada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Century Gothic"/>
              </a:rPr>
              <a:t>Switzerland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Century Gothic"/>
              </a:rPr>
              <a:t>Finland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 2.  </a:t>
            </a:r>
            <a:r>
              <a:rPr lang="en-US" sz="1600" b="0" i="0" dirty="0"/>
              <a:t>Countries most susceptible to the shock of climate change are: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India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Thailand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Philippines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Malaysia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ym typeface="Century Gothic"/>
              </a:rPr>
              <a:t>Indonesia</a:t>
            </a:r>
          </a:p>
          <a:p>
            <a:pPr marL="13081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ym typeface="Century Gothic"/>
            </a:endParaRPr>
          </a:p>
          <a:p>
            <a:pPr marL="13081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0" i="0" dirty="0"/>
              <a:t>3.  These countries were retrieved from the article with link below:</a:t>
            </a:r>
            <a:endParaRPr lang="en-US" sz="1600" dirty="0"/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sng" dirty="0">
                <a:hlinkClick r:id="rId3"/>
              </a:rPr>
              <a:t>https://www.swissre.com/risk-knowledge/mitigating-climate-risk/countries-economic-shock-climate-change.html</a:t>
            </a:r>
            <a:r>
              <a:rPr lang="en-US" sz="1600" b="0" i="0" dirty="0"/>
              <a:t> 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0" i="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69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GB" sz="2800"/>
              <a:t>Temperature Analysis of Countries most and least susceptible to global warming</a:t>
            </a: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Google Shape;189;p3"/>
          <p:cNvSpPr txBox="1">
            <a:spLocks noGrp="1"/>
          </p:cNvSpPr>
          <p:nvPr>
            <p:ph type="body" idx="1"/>
          </p:nvPr>
        </p:nvSpPr>
        <p:spPr>
          <a:xfrm>
            <a:off x="300038" y="1825625"/>
            <a:ext cx="6096651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2639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 b="0" i="0" dirty="0"/>
              <a:t>To begin with, we start with analysing the temperature changes between the year 1995 and 2010 for two ranges of countries.</a:t>
            </a:r>
          </a:p>
          <a:p>
            <a:pPr marL="457200" lvl="0" indent="-32639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lang="en-GB" sz="1600" b="0" i="0" dirty="0"/>
          </a:p>
          <a:p>
            <a:pPr marL="13081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dirty="0"/>
              <a:t>2. The steps involved in the process are:</a:t>
            </a:r>
            <a:endParaRPr lang="en-GB" sz="1600" b="0" i="0" dirty="0"/>
          </a:p>
          <a:p>
            <a:pPr marL="457200" lvl="0" indent="-32639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lang="en-GB" sz="1600" dirty="0"/>
          </a:p>
          <a:p>
            <a:pPr marL="930910" lvl="1" indent="-342900">
              <a:spcBef>
                <a:spcPts val="0"/>
              </a:spcBef>
              <a:buSzPct val="100000"/>
            </a:pPr>
            <a:r>
              <a:rPr lang="en-GB" sz="1600" b="0" i="0" dirty="0"/>
              <a:t>Analysis</a:t>
            </a:r>
          </a:p>
          <a:p>
            <a:pPr marL="930910" lvl="1" indent="-342900">
              <a:spcBef>
                <a:spcPts val="0"/>
              </a:spcBef>
              <a:buSzPct val="100000"/>
            </a:pPr>
            <a:r>
              <a:rPr lang="en-GB" sz="1600" dirty="0"/>
              <a:t>Data Filtering</a:t>
            </a:r>
          </a:p>
          <a:p>
            <a:pPr marL="930910" lvl="1" indent="-342900">
              <a:spcBef>
                <a:spcPts val="0"/>
              </a:spcBef>
              <a:buSzPct val="100000"/>
            </a:pPr>
            <a:r>
              <a:rPr lang="en-GB" sz="1600" b="0" i="0" dirty="0"/>
              <a:t>Data Visualization</a:t>
            </a:r>
          </a:p>
          <a:p>
            <a:pPr marL="930910" lvl="1" indent="-342900">
              <a:spcBef>
                <a:spcPts val="0"/>
              </a:spcBef>
              <a:buSzPct val="100000"/>
            </a:pPr>
            <a:r>
              <a:rPr lang="en-GB" sz="1600" dirty="0"/>
              <a:t>Conclusion</a:t>
            </a:r>
            <a:endParaRPr lang="en-GB" sz="1600" b="0" i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130810" lvl="0" indent="0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1600" dirty="0"/>
              <a:t>Link to code: </a:t>
            </a:r>
            <a:r>
              <a:rPr lang="en-GB" sz="1600" u="sng" dirty="0"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https://colab.research.google.com/drive/1EZ2wOKEiXITVTrayo2VFZOQzrS5aiaKY#scrollTo=3MCSda2uwSLH</a:t>
            </a:r>
            <a:endParaRPr lang="en-GB" sz="1600" b="0" i="0" dirty="0"/>
          </a:p>
          <a:p>
            <a:pPr marL="342900" lvl="0" indent="-245745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GB" sz="1600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Block Arc 199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Arc 20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1333500" y="103700"/>
            <a:ext cx="957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GB" sz="2800" b="1" dirty="0"/>
              <a:t>Analysis Steps for Countries most susceptible to Climate change</a:t>
            </a:r>
            <a:endParaRPr sz="2800" b="1" dirty="0"/>
          </a:p>
        </p:txBody>
      </p:sp>
      <p:sp>
        <p:nvSpPr>
          <p:cNvPr id="195" name="Google Shape;195;p4"/>
          <p:cNvSpPr txBox="1">
            <a:spLocks noGrp="1"/>
          </p:cNvSpPr>
          <p:nvPr>
            <p:ph type="body" idx="1"/>
          </p:nvPr>
        </p:nvSpPr>
        <p:spPr>
          <a:xfrm>
            <a:off x="1333500" y="1432952"/>
            <a:ext cx="10553700" cy="429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912" y="750200"/>
            <a:ext cx="4860300" cy="3612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4925" y="4658571"/>
            <a:ext cx="4791076" cy="9282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304BE6-3968-C0B7-5397-1A2FC44E1257}"/>
              </a:ext>
            </a:extLst>
          </p:cNvPr>
          <p:cNvSpPr txBox="1"/>
          <p:nvPr/>
        </p:nvSpPr>
        <p:spPr>
          <a:xfrm>
            <a:off x="6994925" y="5874267"/>
            <a:ext cx="519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1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(the anomalous result of average temperature in Thailand in 1995 was due to missing data)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N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00" name="Google Shape;197;p4">
            <a:extLst>
              <a:ext uri="{FF2B5EF4-FFF2-40B4-BE49-F238E27FC236}">
                <a16:creationId xmlns:a16="http://schemas.microsoft.com/office/drawing/2014/main" id="{86D9B337-7C86-C210-1819-090CC8D5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687553"/>
              </p:ext>
            </p:extLst>
          </p:nvPr>
        </p:nvGraphicFramePr>
        <p:xfrm>
          <a:off x="-457200" y="750199"/>
          <a:ext cx="7468112" cy="655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5282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1333500" y="103700"/>
            <a:ext cx="957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GB" sz="2800" b="1" dirty="0"/>
              <a:t>Analysis Steps for Countries least susceptible to Climate change</a:t>
            </a:r>
            <a:endParaRPr sz="2800" dirty="0"/>
          </a:p>
        </p:txBody>
      </p:sp>
      <p:sp>
        <p:nvSpPr>
          <p:cNvPr id="195" name="Google Shape;195;p4"/>
          <p:cNvSpPr txBox="1">
            <a:spLocks noGrp="1"/>
          </p:cNvSpPr>
          <p:nvPr>
            <p:ph type="body" idx="1"/>
          </p:nvPr>
        </p:nvSpPr>
        <p:spPr>
          <a:xfrm>
            <a:off x="1333500" y="1432952"/>
            <a:ext cx="10553700" cy="429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200" name="Google Shape;197;p4">
            <a:extLst>
              <a:ext uri="{FF2B5EF4-FFF2-40B4-BE49-F238E27FC236}">
                <a16:creationId xmlns:a16="http://schemas.microsoft.com/office/drawing/2014/main" id="{86D9B337-7C86-C210-1819-090CC8D5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899977"/>
              </p:ext>
            </p:extLst>
          </p:nvPr>
        </p:nvGraphicFramePr>
        <p:xfrm>
          <a:off x="685712" y="892997"/>
          <a:ext cx="6325200" cy="641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oogle Shape;208;p5" descr="Chart, bar chart&#10;&#10;Description automatically generated">
            <a:extLst>
              <a:ext uri="{FF2B5EF4-FFF2-40B4-BE49-F238E27FC236}">
                <a16:creationId xmlns:a16="http://schemas.microsoft.com/office/drawing/2014/main" id="{4914B637-2506-6CBD-C357-BEF03E9AD846}"/>
              </a:ext>
            </a:extLst>
          </p:cNvPr>
          <p:cNvPicPr preferRelativeResize="0"/>
          <p:nvPr/>
        </p:nvPicPr>
        <p:blipFill rotWithShape="1">
          <a:blip r:embed="rId8"/>
          <a:stretch/>
        </p:blipFill>
        <p:spPr>
          <a:xfrm>
            <a:off x="7092256" y="1126530"/>
            <a:ext cx="4713599" cy="3140670"/>
          </a:xfrm>
          <a:prstGeom prst="rect">
            <a:avLst/>
          </a:prstGeom>
          <a:noFill/>
        </p:spPr>
      </p:pic>
      <p:pic>
        <p:nvPicPr>
          <p:cNvPr id="4" name="Google Shape;209;p5" descr="Text&#10;&#10;Description automatically generated">
            <a:extLst>
              <a:ext uri="{FF2B5EF4-FFF2-40B4-BE49-F238E27FC236}">
                <a16:creationId xmlns:a16="http://schemas.microsoft.com/office/drawing/2014/main" id="{552B8FB3-9FB6-D99B-E847-99D56F2E6FEB}"/>
              </a:ext>
            </a:extLst>
          </p:cNvPr>
          <p:cNvPicPr preferRelativeResize="0"/>
          <p:nvPr/>
        </p:nvPicPr>
        <p:blipFill rotWithShape="1">
          <a:blip r:embed="rId9"/>
          <a:stretch/>
        </p:blipFill>
        <p:spPr>
          <a:xfrm>
            <a:off x="7112030" y="5163086"/>
            <a:ext cx="4495376" cy="905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1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 dirty="0">
                <a:solidFill>
                  <a:srgbClr val="002060"/>
                </a:solidFill>
              </a:rPr>
              <a:t>Conclusions and suggestions for further research </a:t>
            </a:r>
          </a:p>
        </p:txBody>
      </p:sp>
      <p:sp>
        <p:nvSpPr>
          <p:cNvPr id="217" name="Arc 2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Google Shape;215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Out of the 5 countries analysed that were considered least susceptible to climate change, 4 countries showed a small increase in average temperature between 1995 and 2010. 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4 of the countries that were most susceptible to climate change showed an increase in temperature between 1995 and 2010. 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0" i="0"/>
              <a:t>The increase margin for countries most susceptible to global warming isn't higher than that for countries least susceptible to global warming. Global warming hasn't caused a significant increase in temperature for the countries most susceptible, due to the similar increase margins in the two country categories. </a:t>
            </a:r>
            <a:endParaRPr lang="en-GB" sz="180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0" i="0"/>
              <a:t>This suggests that a</a:t>
            </a:r>
            <a:r>
              <a:rPr lang="en-GB" sz="1800"/>
              <a:t>n increase in average temperature is not the only factor affecting the susceptibility of a country to climate change.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GB" sz="1800" u="sng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 u="sng"/>
              <a:t>Ideas for further research</a:t>
            </a:r>
            <a:endParaRPr lang="en-GB"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To explore the effects of climate change in these countries further, a next step could be to track the temperature changes in these countries for the hottest months of the year, as this could be more reflective of global temperature changes. </a:t>
            </a:r>
          </a:p>
        </p:txBody>
      </p:sp>
    </p:spTree>
    <p:extLst>
      <p:ext uri="{BB962C8B-B14F-4D97-AF65-F5344CB8AC3E}">
        <p14:creationId xmlns:p14="http://schemas.microsoft.com/office/powerpoint/2010/main" val="63377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{8F49603A-F2D0-9740-9955-26E90BAEF872}tf10001057</Template>
  <TotalTime>180</TotalTime>
  <Words>592</Words>
  <Application>Microsoft Macintosh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Research question: Has global warming contributed to rising temperatures? </vt:lpstr>
      <vt:lpstr>Background</vt:lpstr>
      <vt:lpstr>Temperature Analysis of Countries most and least susceptible to global warming</vt:lpstr>
      <vt:lpstr>Analysis Steps for Countries most susceptible to Climate change</vt:lpstr>
      <vt:lpstr>Analysis Steps for Countries least susceptible to Climate change</vt:lpstr>
      <vt:lpstr>Conclusions and suggestions for further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question: Has global warming contributed to rising temperatures? </dc:title>
  <dc:creator>Adeyemi   Oluwafunmito</dc:creator>
  <cp:lastModifiedBy>Adeyemi   Oluwafunmito</cp:lastModifiedBy>
  <cp:revision>1</cp:revision>
  <dcterms:created xsi:type="dcterms:W3CDTF">2022-09-17T05:33:41Z</dcterms:created>
  <dcterms:modified xsi:type="dcterms:W3CDTF">2022-09-17T08:34:22Z</dcterms:modified>
</cp:coreProperties>
</file>