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57" r:id="rId7"/>
    <p:sldId id="289" r:id="rId8"/>
    <p:sldId id="291" r:id="rId9"/>
    <p:sldId id="294" r:id="rId10"/>
    <p:sldId id="286" r:id="rId11"/>
    <p:sldId id="297" r:id="rId12"/>
    <p:sldId id="29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14" d="100"/>
          <a:sy n="114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58080"/>
            <a:ext cx="7096933" cy="2468342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Разработка руководства оператора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1F3C95-129C-4B02-8B26-955EE4B813B4}"/>
              </a:ext>
            </a:extLst>
          </p:cNvPr>
          <p:cNvSpPr txBox="1">
            <a:spLocks/>
          </p:cNvSpPr>
          <p:nvPr/>
        </p:nvSpPr>
        <p:spPr>
          <a:xfrm>
            <a:off x="1167493" y="4022523"/>
            <a:ext cx="3572967" cy="566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Зимовец</a:t>
            </a:r>
            <a:r>
              <a:rPr lang="ru-RU" dirty="0"/>
              <a:t>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123" y="2692866"/>
            <a:ext cx="2859221" cy="1074163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Конец</a:t>
            </a:r>
            <a:endParaRPr lang="en-US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2" y="1719742"/>
            <a:ext cx="11501306" cy="3590489"/>
          </a:xfrm>
        </p:spPr>
        <p:txBody>
          <a:bodyPr anchor="ctr"/>
          <a:lstStyle/>
          <a:p>
            <a:pPr algn="ctr"/>
            <a:r>
              <a:rPr lang="ru-RU" sz="2600" b="1" dirty="0">
                <a:latin typeface="PT Sans" panose="020B0503020203020204" pitchFamily="34" charset="-52"/>
              </a:rPr>
              <a:t>Разработка руководства оператора — </a:t>
            </a:r>
            <a:r>
              <a:rPr lang="ru-RU" sz="2600" dirty="0">
                <a:latin typeface="PT Sans" panose="020B0503020203020204" pitchFamily="34" charset="-52"/>
              </a:rPr>
              <a:t>это процесс, направленный на обеспечение операторов всеми необходимыми знаниями и инструкциями для выполнения своих задач. Успешное руководство помогает минимизировать ошибки, повысить производительность и улучшить безопасность в рабочей среде.</a:t>
            </a:r>
            <a:endParaRPr lang="en-US" sz="26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ru-RU" sz="3200" dirty="0">
                <a:latin typeface="PT Sans" panose="020B0503020203020204" pitchFamily="34" charset="-52"/>
              </a:rPr>
              <a:t>1. Определение цели и пользователей. </a:t>
            </a:r>
            <a:br>
              <a:rPr lang="ru-RU" sz="3200" dirty="0">
                <a:latin typeface="PT Sans" panose="020B0503020203020204" pitchFamily="34" charset="-52"/>
              </a:rPr>
            </a:br>
            <a:br>
              <a:rPr lang="ru-RU" sz="3200" dirty="0">
                <a:latin typeface="PT Sans" panose="020B0503020203020204" pitchFamily="34" charset="-52"/>
              </a:rPr>
            </a:br>
            <a:r>
              <a:rPr lang="ru-RU" sz="2800" b="0" dirty="0">
                <a:latin typeface="PT Sans" panose="020B0503020203020204" pitchFamily="34" charset="-52"/>
              </a:rPr>
              <a:t>Прежде чем начать писать руководство, важно понять: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226706" cy="3366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Tenorite" panose="020B0604020202020204" pitchFamily="2" charset="0"/>
              <a:buChar char="-"/>
            </a:pPr>
            <a:r>
              <a:rPr lang="ru-RU" sz="2600" b="1" dirty="0">
                <a:latin typeface="PT Sans" panose="020B0503020203020204" pitchFamily="34" charset="-52"/>
              </a:rPr>
              <a:t>Цель документа: </a:t>
            </a:r>
            <a:r>
              <a:rPr lang="ru-RU" sz="2600" dirty="0">
                <a:latin typeface="PT Sans" panose="020B0503020203020204" pitchFamily="34" charset="-52"/>
              </a:rPr>
              <a:t>обучение операторов правильной и эффективной эксплуатации системы или оборудования. </a:t>
            </a:r>
          </a:p>
          <a:p>
            <a:pPr marL="457200" indent="-457200">
              <a:buFont typeface="Tenorite" panose="020B0604020202020204" pitchFamily="2" charset="0"/>
              <a:buChar char="-"/>
            </a:pPr>
            <a:r>
              <a:rPr lang="ru-RU" sz="2600" b="1" dirty="0">
                <a:latin typeface="PT Sans" panose="020B0503020203020204" pitchFamily="34" charset="-52"/>
              </a:rPr>
              <a:t>Целевая аудитория: </a:t>
            </a:r>
            <a:r>
              <a:rPr lang="ru-RU" sz="2600" dirty="0">
                <a:latin typeface="PT Sans" panose="020B0503020203020204" pitchFamily="34" charset="-52"/>
              </a:rPr>
              <a:t>кто будет использовать руководство (новые сотрудники, опытные операторы, специалисты поддержки). Это помогает определить уровень сложности и формат подачи информации.</a:t>
            </a:r>
            <a:endParaRPr lang="en-US" sz="26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ru-RU" dirty="0">
                <a:latin typeface="PT Sans" panose="020B0604020202020204" pitchFamily="34" charset="-52"/>
              </a:rPr>
              <a:t>2. Анализ работы оператора</a:t>
            </a:r>
            <a:endParaRPr lang="en-US" dirty="0">
              <a:latin typeface="PT Sans" panose="020B0604020202020204" pitchFamily="34" charset="-5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ru-RU" dirty="0">
                <a:latin typeface="PT Sans" panose="020B0503020203020204" pitchFamily="34" charset="-52"/>
              </a:rPr>
              <a:t>Для создания полезного руководства необходимо проанализировать рабочие задачи оператора: </a:t>
            </a:r>
          </a:p>
          <a:p>
            <a:pPr>
              <a:buFont typeface="PT Sans" panose="020B0503020203020204" pitchFamily="34" charset="-52"/>
              <a:buChar char="-"/>
            </a:pPr>
            <a:r>
              <a:rPr lang="ru-RU" dirty="0">
                <a:latin typeface="PT Sans" panose="020B0503020203020204" pitchFamily="34" charset="-52"/>
              </a:rPr>
              <a:t>Операционные задачи: Какие задачи выполняет оператор ежедневно? Например, запуск оборудования, настройка программного обеспечения или мониторинг систем. </a:t>
            </a:r>
          </a:p>
          <a:p>
            <a:pPr>
              <a:buFont typeface="PT Sans" panose="020B0503020203020204" pitchFamily="34" charset="-52"/>
              <a:buChar char="-"/>
            </a:pPr>
            <a:r>
              <a:rPr lang="ru-RU" dirty="0">
                <a:latin typeface="PT Sans" panose="020B0503020203020204" pitchFamily="34" charset="-52"/>
              </a:rPr>
              <a:t>Частые проблемы и ошибки: Какие трудности возникают наиболее часто? Это помогает включить в руководство разделы по устранению распространенных проблем.</a:t>
            </a:r>
            <a:endParaRPr lang="en-US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3. Создание структуры руководства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10133158" cy="333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PT Sans" panose="020B0503020203020204" pitchFamily="34" charset="-52"/>
              </a:rPr>
              <a:t>Создание структуры руководства должно быть простым и понятным. Сначала дается краткое описание системы или ПО. Затем следуют пошаговые инструкции по выполнению основных задач. Обязательно включаются рекомендации по безопасности для предотвращения аварий.</a:t>
            </a:r>
          </a:p>
          <a:p>
            <a:pPr marL="0" indent="0">
              <a:buNone/>
            </a:pPr>
            <a:r>
              <a:rPr lang="ru-RU" sz="2400" dirty="0">
                <a:latin typeface="PT Sans" panose="020B0503020203020204" pitchFamily="34" charset="-52"/>
              </a:rPr>
              <a:t>Также важно добавить раздел с частыми проблемами и их решениями, чтобы оператор мог быстро устранить неполадки. В завершение можно добавить часто задаваемые вопросы для удобного поиска ответов.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86" y="390087"/>
            <a:ext cx="5943599" cy="192024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4. Создание пошаговых инструкций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44829" y="2706688"/>
            <a:ext cx="7524925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Главная часть руководства — детальные инструкции, которые помогут операторам эффективно выполнять задачи:</a:t>
            </a:r>
          </a:p>
          <a:p>
            <a:pPr marL="0" indent="0">
              <a:buNone/>
            </a:pPr>
            <a:r>
              <a:rPr lang="ru-RU" b="1" dirty="0">
                <a:latin typeface="PT Sans" panose="020B0503020203020204" pitchFamily="34" charset="-52"/>
              </a:rPr>
              <a:t>Логическая последовательность</a:t>
            </a:r>
            <a:r>
              <a:rPr lang="ru-RU" dirty="0">
                <a:latin typeface="PT Sans" panose="020B0503020203020204" pitchFamily="34" charset="-52"/>
              </a:rPr>
              <a:t>: описание всех шагов от начала до завершения операции.</a:t>
            </a:r>
          </a:p>
          <a:p>
            <a:pPr marL="0" indent="0">
              <a:buNone/>
            </a:pPr>
            <a:r>
              <a:rPr lang="ru-RU" b="1" dirty="0">
                <a:latin typeface="PT Sans" panose="020B0503020203020204" pitchFamily="34" charset="-52"/>
              </a:rPr>
              <a:t>Ясность и простота</a:t>
            </a:r>
            <a:r>
              <a:rPr lang="ru-RU" dirty="0">
                <a:latin typeface="PT Sans" panose="020B0503020203020204" pitchFamily="34" charset="-52"/>
              </a:rPr>
              <a:t>: использовать короткие, понятные предложения, избегать технического жаргона, если это возможно.</a:t>
            </a:r>
          </a:p>
          <a:p>
            <a:pPr marL="0" indent="0">
              <a:buNone/>
            </a:pPr>
            <a:r>
              <a:rPr lang="ru-RU" b="1" dirty="0">
                <a:latin typeface="PT Sans" panose="020B0503020203020204" pitchFamily="34" charset="-52"/>
              </a:rPr>
              <a:t>Иллюстрации и схемы</a:t>
            </a:r>
            <a:r>
              <a:rPr lang="ru-RU" dirty="0">
                <a:latin typeface="PT Sans" panose="020B0503020203020204" pitchFamily="34" charset="-52"/>
              </a:rPr>
              <a:t>: графические материалы, такие как схемы, скриншоты или фотографии, помогают операторам лучше понимать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7A0C60-6264-4673-A863-8FF1A71D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252" y="215997"/>
            <a:ext cx="6459694" cy="192024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5. Инструкции по безопасности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4F5513-C5E1-417A-B2A2-94E672315227}"/>
              </a:ext>
            </a:extLst>
          </p:cNvPr>
          <p:cNvSpPr txBox="1">
            <a:spLocks/>
          </p:cNvSpPr>
          <p:nvPr/>
        </p:nvSpPr>
        <p:spPr>
          <a:xfrm>
            <a:off x="629174" y="2474752"/>
            <a:ext cx="10846965" cy="270125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PT Sans" panose="020B0503020203020204" pitchFamily="34" charset="-52"/>
              </a:rPr>
              <a:t>Инструкции по безопасности являются важной частью руководства, поскольку обеспечивают защиту операторов и оборудования.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PT Sans" panose="020B0503020203020204" pitchFamily="34" charset="-52"/>
              </a:rPr>
              <a:t>В документе должны быть четко прописаны основные правила безопасности, включая действия, которые необходимо выполнять, и те, которых следует избегать.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PT Sans" panose="020B0503020203020204" pitchFamily="34" charset="-52"/>
              </a:rPr>
              <a:t>Описаны инструкции на случай нештатных ситуаций, таких как сбои, аварии или отказ системы. Также рекомендуется указать, какое оборудование и личные средства защиты нужно использовать для безопасной работы с техникой.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27" y="184558"/>
            <a:ext cx="6314448" cy="2054428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6. Обратная связь и тестирование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60" y="2483141"/>
            <a:ext cx="6610524" cy="3405931"/>
          </a:xfrm>
        </p:spPr>
        <p:txBody>
          <a:bodyPr/>
          <a:lstStyle/>
          <a:p>
            <a:r>
              <a:rPr lang="ru-RU" sz="2000" dirty="0">
                <a:latin typeface="PT Sans" panose="020B0503020203020204" pitchFamily="34" charset="-52"/>
              </a:rPr>
              <a:t>Перед массовым распространением руководство следует протестировать: </a:t>
            </a:r>
          </a:p>
          <a:p>
            <a:pPr marL="342900" indent="-342900">
              <a:buFont typeface="PT Sans" panose="020B0503020203020204" pitchFamily="34" charset="-52"/>
              <a:buChar char="-"/>
            </a:pPr>
            <a:r>
              <a:rPr lang="ru-RU" sz="2000" b="1" dirty="0">
                <a:latin typeface="PT Sans" panose="020B0503020203020204" pitchFamily="34" charset="-52"/>
              </a:rPr>
              <a:t>Тестирование на сотрудниках</a:t>
            </a:r>
            <a:r>
              <a:rPr lang="ru-RU" sz="2000" dirty="0">
                <a:latin typeface="PT Sans" panose="020B0503020203020204" pitchFamily="34" charset="-52"/>
              </a:rPr>
              <a:t>: дать документ реальным операторам и проследить, насколько легко они понимают инструкции. </a:t>
            </a:r>
          </a:p>
          <a:p>
            <a:pPr marL="342900" indent="-342900">
              <a:buFont typeface="PT Sans" panose="020B0503020203020204" pitchFamily="34" charset="-52"/>
              <a:buChar char="-"/>
            </a:pPr>
            <a:r>
              <a:rPr lang="ru-RU" sz="2000" b="1" dirty="0">
                <a:latin typeface="PT Sans" panose="020B0503020203020204" pitchFamily="34" charset="-52"/>
              </a:rPr>
              <a:t>Сбор обратной связи</a:t>
            </a:r>
            <a:r>
              <a:rPr lang="ru-RU" sz="2000" dirty="0">
                <a:latin typeface="PT Sans" panose="020B0503020203020204" pitchFamily="34" charset="-52"/>
              </a:rPr>
              <a:t>: опросить операторов о возможных недочетах или сложных моментах. </a:t>
            </a:r>
          </a:p>
          <a:p>
            <a:pPr marL="342900" indent="-342900">
              <a:buFont typeface="PT Sans" panose="020B0503020203020204" pitchFamily="34" charset="-52"/>
              <a:buChar char="-"/>
            </a:pPr>
            <a:r>
              <a:rPr lang="ru-RU" sz="2000" b="1" dirty="0">
                <a:latin typeface="PT Sans" panose="020B0503020203020204" pitchFamily="34" charset="-52"/>
              </a:rPr>
              <a:t>Корректировка</a:t>
            </a:r>
            <a:r>
              <a:rPr lang="ru-RU" sz="2000" dirty="0">
                <a:latin typeface="PT Sans" panose="020B0503020203020204" pitchFamily="34" charset="-52"/>
              </a:rPr>
              <a:t>: на основе собранных данных обновить руководство для улучшения восприятия.</a:t>
            </a:r>
            <a:endParaRPr lang="en-US" sz="20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ru-RU" dirty="0"/>
              <a:t>7. </a:t>
            </a:r>
            <a:r>
              <a:rPr lang="ru-RU" dirty="0">
                <a:latin typeface="PT Sans" panose="020B0503020203020204" pitchFamily="34" charset="-52"/>
              </a:rPr>
              <a:t>Внедрение</a:t>
            </a:r>
            <a:r>
              <a:rPr lang="ru-RU" dirty="0"/>
              <a:t> и сопровождение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9126479" cy="3436937"/>
          </a:xfrm>
        </p:spPr>
        <p:txBody>
          <a:bodyPr>
            <a:normAutofit/>
          </a:bodyPr>
          <a:lstStyle/>
          <a:p>
            <a:r>
              <a:rPr lang="ru-RU" dirty="0">
                <a:latin typeface="PT Sans" panose="020B0503020203020204" pitchFamily="34" charset="-52"/>
              </a:rPr>
              <a:t>После завершения разработки руководство должно быть введено в эксплуатацию:</a:t>
            </a:r>
          </a:p>
          <a:p>
            <a:r>
              <a:rPr lang="ru-RU" b="1" dirty="0">
                <a:latin typeface="PT Sans" panose="020B0503020203020204" pitchFamily="34" charset="-52"/>
              </a:rPr>
              <a:t>Обучение сотрудников</a:t>
            </a:r>
            <a:r>
              <a:rPr lang="ru-RU" dirty="0">
                <a:latin typeface="PT Sans" panose="020B0503020203020204" pitchFamily="34" charset="-52"/>
              </a:rPr>
              <a:t>: если руководство значительно меняет рабочие процессы, могут потребоваться тренинги для новых операторов.</a:t>
            </a:r>
          </a:p>
          <a:p>
            <a:r>
              <a:rPr lang="ru-RU" b="1" dirty="0">
                <a:latin typeface="PT Sans" panose="020B0503020203020204" pitchFamily="34" charset="-52"/>
              </a:rPr>
              <a:t>Доступность документа</a:t>
            </a:r>
            <a:r>
              <a:rPr lang="ru-RU" dirty="0">
                <a:latin typeface="PT Sans" panose="020B0503020203020204" pitchFamily="34" charset="-52"/>
              </a:rPr>
              <a:t>: руководство должно быть легко доступно, в электронном виде или в виде распечатанных копий на рабочих местах.</a:t>
            </a:r>
          </a:p>
          <a:p>
            <a:r>
              <a:rPr lang="ru-RU" b="1" dirty="0">
                <a:latin typeface="PT Sans" panose="020B0503020203020204" pitchFamily="34" charset="-52"/>
              </a:rPr>
              <a:t>Обновление документации</a:t>
            </a:r>
            <a:r>
              <a:rPr lang="ru-RU" dirty="0">
                <a:latin typeface="PT Sans" panose="020B0503020203020204" pitchFamily="34" charset="-52"/>
              </a:rPr>
              <a:t>: процессы и оборудование могут со временем изменяться, поэтому важно регулярно пересматривать и актуализировать руководство.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Широкоэкранный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PT Sans</vt:lpstr>
      <vt:lpstr>Tenorite</vt:lpstr>
      <vt:lpstr>Custom</vt:lpstr>
      <vt:lpstr>Разработка руководства оператора</vt:lpstr>
      <vt:lpstr>Презентация PowerPoint</vt:lpstr>
      <vt:lpstr>1. Определение цели и пользователей.   Прежде чем начать писать руководство, важно понять:</vt:lpstr>
      <vt:lpstr>2. Анализ работы оператора</vt:lpstr>
      <vt:lpstr>3. Создание структуры руководства</vt:lpstr>
      <vt:lpstr>4. Создание пошаговых инструкций</vt:lpstr>
      <vt:lpstr>5. Инструкции по безопасности</vt:lpstr>
      <vt:lpstr>6. Обратная связь и тестирование</vt:lpstr>
      <vt:lpstr>7. Внедрение и сопровождение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2024-09-12T22:41:06Z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