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9" r:id="rId2"/>
    <p:sldId id="388" r:id="rId3"/>
    <p:sldId id="363" r:id="rId4"/>
    <p:sldId id="392" r:id="rId5"/>
    <p:sldId id="393" r:id="rId6"/>
    <p:sldId id="395" r:id="rId7"/>
    <p:sldId id="387" r:id="rId8"/>
    <p:sldId id="401" r:id="rId9"/>
    <p:sldId id="400" r:id="rId10"/>
    <p:sldId id="389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7EE"/>
    <a:srgbClr val="375BEF"/>
    <a:srgbClr val="2F4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271"/>
  </p:normalViewPr>
  <p:slideViewPr>
    <p:cSldViewPr snapToGrid="0" snapToObjects="1">
      <p:cViewPr varScale="1">
        <p:scale>
          <a:sx n="119" d="100"/>
          <a:sy n="119" d="100"/>
        </p:scale>
        <p:origin x="6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9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4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4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9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768704-C5DC-6340-84BD-81CC6496C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1933"/>
            <a:ext cx="551490" cy="5444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22FC7A-8D3F-E34D-ACCB-0443AE987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82" y="877972"/>
            <a:ext cx="272475" cy="268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DFC2CF-1356-7540-A8BC-192CADD0A9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84" y="92935"/>
            <a:ext cx="914398" cy="9031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66B9BF-AAD2-A647-AF9B-DE523BBC1D7E}"/>
              </a:ext>
            </a:extLst>
          </p:cNvPr>
          <p:cNvSpPr txBox="1"/>
          <p:nvPr userDrawn="1"/>
        </p:nvSpPr>
        <p:spPr>
          <a:xfrm>
            <a:off x="318093" y="325908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67267A3C-2F84-5144-9C61-FCF6F8255312}" type="slidenum">
              <a:rPr kumimoji="1" lang="en-US" altLang="en-US" b="0" i="0" smtClean="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pPr algn="ctr"/>
              <a:t>‹#›</a:t>
            </a:fld>
            <a:endParaRPr kumimoji="1" lang="zh-CN" altLang="en-US" b="0" i="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3338944" y="2148840"/>
            <a:ext cx="589937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ru-RU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Bold"/>
                <a:ea typeface="思源黑体 CN Bold" panose="020B0800000000000000" pitchFamily="34" charset="-122"/>
              </a:rPr>
              <a:t>Разработка сценария внедрения программного продукта для рабочего места</a:t>
            </a:r>
            <a:endParaRPr kumimoji="1" lang="en-US" altLang="zh-CN" sz="3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B3D8E8-A62A-FF47-B9E9-1635B8401AB2}"/>
              </a:ext>
            </a:extLst>
          </p:cNvPr>
          <p:cNvSpPr txBox="1"/>
          <p:nvPr/>
        </p:nvSpPr>
        <p:spPr>
          <a:xfrm>
            <a:off x="3338944" y="4035326"/>
            <a:ext cx="6114337" cy="5147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  <a:latin typeface="Source Han Sans SC"/>
              </a:rPr>
              <a:t>Зимовец Александр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Source Han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2" name="文本框 13">
            <a:extLst>
              <a:ext uri="{FF2B5EF4-FFF2-40B4-BE49-F238E27FC236}">
                <a16:creationId xmlns:a16="http://schemas.microsoft.com/office/drawing/2014/main" id="{F2299435-5D69-41B9-8E21-6CAD23965129}"/>
              </a:ext>
            </a:extLst>
          </p:cNvPr>
          <p:cNvSpPr txBox="1"/>
          <p:nvPr/>
        </p:nvSpPr>
        <p:spPr>
          <a:xfrm>
            <a:off x="10751820" y="441960"/>
            <a:ext cx="914400" cy="9372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3446427" y="2684845"/>
            <a:ext cx="5899370" cy="960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ru-RU" altLang="en-US" sz="5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Bold"/>
                <a:ea typeface="思源黑体 CN Bold" panose="020B0800000000000000" pitchFamily="34" charset="-122"/>
              </a:rPr>
              <a:t>Конец</a:t>
            </a:r>
            <a:endParaRPr kumimoji="1" lang="en-US" altLang="en-US" sz="5700" b="1" dirty="0">
              <a:solidFill>
                <a:schemeClr val="tx1">
                  <a:lumMod val="75000"/>
                  <a:lumOff val="25000"/>
                </a:schemeClr>
              </a:solidFill>
              <a:latin typeface="思源黑体 Bold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1FB58CE-DF0E-CA4D-A779-D880BD2C7FD5}"/>
              </a:ext>
            </a:extLst>
          </p:cNvPr>
          <p:cNvSpPr/>
          <p:nvPr/>
        </p:nvSpPr>
        <p:spPr>
          <a:xfrm>
            <a:off x="1823152" y="1360314"/>
            <a:ext cx="8256938" cy="3213914"/>
          </a:xfrm>
          <a:prstGeom prst="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1863176" y="1379220"/>
            <a:ext cx="8256937" cy="3213914"/>
          </a:xfrm>
          <a:prstGeom prst="rect">
            <a:avLst/>
          </a:prstGeom>
          <a:noFill/>
        </p:spPr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kumimoji="1" lang="ru-RU" altLang="en-US" sz="6400" b="1" dirty="0">
                <a:solidFill>
                  <a:schemeClr val="bg2"/>
                </a:solidFill>
                <a:latin typeface="思源黑体 Bold"/>
                <a:ea typeface="思源黑体 CN Bold" panose="020B0800000000000000" pitchFamily="34" charset="-122"/>
              </a:rPr>
              <a:t>Разработка сценария и внедрение программного продукта для рабочего места — это ключевой процесс в управлении IT-проектами, который включает несколько этапов, направленных на плавное и эффективное внедрение нового программного обеспечения (ПО) в работу сотрудников</a:t>
            </a:r>
            <a:endParaRPr kumimoji="1" lang="en-US" altLang="en-US" sz="6400" b="1" dirty="0">
              <a:solidFill>
                <a:schemeClr val="bg2"/>
              </a:solidFill>
              <a:latin typeface="思源黑体 Bold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2" name="文本框 13">
            <a:extLst>
              <a:ext uri="{FF2B5EF4-FFF2-40B4-BE49-F238E27FC236}">
                <a16:creationId xmlns:a16="http://schemas.microsoft.com/office/drawing/2014/main" id="{2A6AD444-7DC4-46E0-B771-0EBCCDF90FBE}"/>
              </a:ext>
            </a:extLst>
          </p:cNvPr>
          <p:cNvSpPr txBox="1"/>
          <p:nvPr/>
        </p:nvSpPr>
        <p:spPr>
          <a:xfrm>
            <a:off x="10751820" y="441960"/>
            <a:ext cx="914400" cy="9372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04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682C861B-F36B-DE4B-807D-DF2FC8EC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57" y="2189341"/>
            <a:ext cx="3201037" cy="31601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8D4B94B-DF7E-2B4B-B8F2-D18C75D08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941" y="4990755"/>
            <a:ext cx="707554" cy="69852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34ADFE-093B-204F-B51D-F1AB873E0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9837" y="5208837"/>
            <a:ext cx="1442495" cy="14240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B097CB-90AC-E64D-BDC8-120645DD820A}"/>
              </a:ext>
            </a:extLst>
          </p:cNvPr>
          <p:cNvSpPr txBox="1"/>
          <p:nvPr/>
        </p:nvSpPr>
        <p:spPr>
          <a:xfrm>
            <a:off x="1219369" y="1153962"/>
            <a:ext cx="6629232" cy="9250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Перед началом разработки сценария необходимо четко понять, зачем требуется внедрение нового программного продукта. Основные цели могут включать: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1F1AC1-ED17-0841-B471-B73DC148BE85}"/>
              </a:ext>
            </a:extLst>
          </p:cNvPr>
          <p:cNvSpPr txBox="1"/>
          <p:nvPr/>
        </p:nvSpPr>
        <p:spPr>
          <a:xfrm>
            <a:off x="1303224" y="542853"/>
            <a:ext cx="5089555" cy="419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Определение целей внедрения ПО</a:t>
            </a:r>
            <a:endParaRPr kumimoji="1"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5B03C4-D468-3944-891C-5ED90C7E66BE}"/>
              </a:ext>
            </a:extLst>
          </p:cNvPr>
          <p:cNvSpPr txBox="1"/>
          <p:nvPr/>
        </p:nvSpPr>
        <p:spPr>
          <a:xfrm>
            <a:off x="1070099" y="3191200"/>
            <a:ext cx="2003635" cy="1034967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kumimoji="1" lang="ru-RU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Повышение производительности сотрудников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3B08B5A-148A-F740-9F9E-65524BD0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08" y="2189341"/>
            <a:ext cx="3201037" cy="31601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869DDA8-FD2A-524C-92C1-71E907C9E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4845" y="1651565"/>
            <a:ext cx="707554" cy="69852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2C3D0FB-1450-4543-A412-769D7DFD9552}"/>
              </a:ext>
            </a:extLst>
          </p:cNvPr>
          <p:cNvSpPr txBox="1"/>
          <p:nvPr/>
        </p:nvSpPr>
        <p:spPr>
          <a:xfrm>
            <a:off x="3856072" y="3191201"/>
            <a:ext cx="2003635" cy="1034966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kumimoji="1" lang="ru-RU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Автоматизацию и оптимизацию бизнес-процессов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A69DE7C-0267-F844-AE19-2BD58B49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01" y="2189341"/>
            <a:ext cx="3201037" cy="316017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1B568FE-0F33-F149-B221-5CE611099959}"/>
              </a:ext>
            </a:extLst>
          </p:cNvPr>
          <p:cNvSpPr txBox="1"/>
          <p:nvPr/>
        </p:nvSpPr>
        <p:spPr>
          <a:xfrm>
            <a:off x="6670444" y="3191201"/>
            <a:ext cx="2003635" cy="1034966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kumimoji="1"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Обеспечение безопасности данных и улучшение коммуникаций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0C1C841-BBD7-A14D-9F7F-1BA1B110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29" y="2189341"/>
            <a:ext cx="3201037" cy="316017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D45859D-9C50-C345-8169-6D9B99EFA4EE}"/>
              </a:ext>
            </a:extLst>
          </p:cNvPr>
          <p:cNvSpPr txBox="1"/>
          <p:nvPr/>
        </p:nvSpPr>
        <p:spPr>
          <a:xfrm>
            <a:off x="9411277" y="3191201"/>
            <a:ext cx="2003635" cy="1034966"/>
          </a:xfrm>
          <a:prstGeom prst="rect">
            <a:avLst/>
          </a:prstGeom>
          <a:noFill/>
        </p:spPr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kumimoji="1" lang="ru-RU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Снижение расходов на обслуживание устаревших систем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1ABEF3C-995D-2942-B5DB-AE7326321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3110" y="290829"/>
            <a:ext cx="1399813" cy="138260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BA317F3-67CB-0F42-99BB-81A114F56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48" y="5920876"/>
            <a:ext cx="406720" cy="401719"/>
          </a:xfrm>
          <a:prstGeom prst="rect">
            <a:avLst/>
          </a:prstGeom>
        </p:spPr>
      </p:pic>
      <p:sp>
        <p:nvSpPr>
          <p:cNvPr id="39" name="文本框 13">
            <a:extLst>
              <a:ext uri="{FF2B5EF4-FFF2-40B4-BE49-F238E27FC236}">
                <a16:creationId xmlns:a16="http://schemas.microsoft.com/office/drawing/2014/main" id="{7DC897B3-B6FE-4FA9-8532-AF9327C579C4}"/>
              </a:ext>
            </a:extLst>
          </p:cNvPr>
          <p:cNvSpPr txBox="1"/>
          <p:nvPr/>
        </p:nvSpPr>
        <p:spPr>
          <a:xfrm>
            <a:off x="10655816" y="487327"/>
            <a:ext cx="914400" cy="9372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Source Han Sans SC"/>
                <a:ea typeface="+mj-ea"/>
              </a:rPr>
              <a:t>1</a:t>
            </a:r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FE29FF4-DA21-40A0-97F4-670810B367C7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958076" y="214092"/>
            <a:ext cx="6174244" cy="335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CN Bold" panose="020B0500000000000000" pitchFamily="34" charset="-128"/>
              </a:rPr>
              <a:t>Анализ текущего состояния и требований</a:t>
            </a:r>
            <a:endParaRPr kumimoji="1"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CN Bold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A3BB4-7EE9-3B47-BBDC-548BF949B1DA}"/>
              </a:ext>
            </a:extLst>
          </p:cNvPr>
          <p:cNvSpPr txBox="1"/>
          <p:nvPr/>
        </p:nvSpPr>
        <p:spPr>
          <a:xfrm>
            <a:off x="1004861" y="597840"/>
            <a:ext cx="4783199" cy="6215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Этот этап является критически важным для успешного внедрения.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B8E0E72-DE63-D14B-BD09-755410FED9C9}"/>
              </a:ext>
            </a:extLst>
          </p:cNvPr>
          <p:cNvSpPr/>
          <p:nvPr/>
        </p:nvSpPr>
        <p:spPr>
          <a:xfrm>
            <a:off x="4781373" y="2123383"/>
            <a:ext cx="2738827" cy="1703318"/>
          </a:xfrm>
          <a:prstGeom prst="roundRect">
            <a:avLst>
              <a:gd name="adj" fmla="val 4413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7FBFF8-3FC5-FB49-90FE-D6B0C4052261}"/>
              </a:ext>
            </a:extLst>
          </p:cNvPr>
          <p:cNvSpPr txBox="1"/>
          <p:nvPr/>
        </p:nvSpPr>
        <p:spPr>
          <a:xfrm>
            <a:off x="4936504" y="4054280"/>
            <a:ext cx="2428566" cy="264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Анализ рабочих процессов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B264AD4-AFCF-9B46-8726-D49974F4CC6F}"/>
              </a:ext>
            </a:extLst>
          </p:cNvPr>
          <p:cNvSpPr/>
          <p:nvPr/>
        </p:nvSpPr>
        <p:spPr>
          <a:xfrm>
            <a:off x="4781373" y="4774489"/>
            <a:ext cx="2738827" cy="1471494"/>
          </a:xfrm>
          <a:prstGeom prst="roundRect">
            <a:avLst/>
          </a:prstGeom>
          <a:gradFill>
            <a:gsLst>
              <a:gs pos="0">
                <a:srgbClr val="E3E5F0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01D66-B8F7-7847-B56C-27FCBF04B435}"/>
              </a:ext>
            </a:extLst>
          </p:cNvPr>
          <p:cNvSpPr txBox="1"/>
          <p:nvPr/>
        </p:nvSpPr>
        <p:spPr>
          <a:xfrm>
            <a:off x="4781372" y="4788663"/>
            <a:ext cx="2752788" cy="14714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ru-RU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  <a:cs typeface="+mn-ea"/>
                <a:sym typeface="+mn-lt"/>
              </a:rPr>
              <a:t>оценка текущих задач и того, как сотрудники выполняют свои обязанности. Это поможет выявить узкие места и возможности для улучшения.</a:t>
            </a:r>
            <a:endParaRPr kumimoji="1" lang="en-US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598294E-E910-BB47-AAD8-33ABBF0C436A}"/>
              </a:ext>
            </a:extLst>
          </p:cNvPr>
          <p:cNvSpPr/>
          <p:nvPr/>
        </p:nvSpPr>
        <p:spPr>
          <a:xfrm>
            <a:off x="7810197" y="2123383"/>
            <a:ext cx="2738826" cy="1703318"/>
          </a:xfrm>
          <a:prstGeom prst="roundRect">
            <a:avLst>
              <a:gd name="adj" fmla="val 4413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DF2632-96F5-0645-A3CA-EE0BF425C4BE}"/>
              </a:ext>
            </a:extLst>
          </p:cNvPr>
          <p:cNvSpPr txBox="1"/>
          <p:nvPr/>
        </p:nvSpPr>
        <p:spPr>
          <a:xfrm>
            <a:off x="7996989" y="4054280"/>
            <a:ext cx="2365244" cy="264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Сбор требований к </a:t>
            </a:r>
          </a:p>
          <a:p>
            <a:pPr algn="ctr"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новому ПО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FB4E109-87DB-A144-A3CB-B18434790ED4}"/>
              </a:ext>
            </a:extLst>
          </p:cNvPr>
          <p:cNvSpPr/>
          <p:nvPr/>
        </p:nvSpPr>
        <p:spPr>
          <a:xfrm>
            <a:off x="7810197" y="4788663"/>
            <a:ext cx="2738827" cy="1499841"/>
          </a:xfrm>
          <a:prstGeom prst="round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F441C-60F7-5C4F-B8B1-846969B624C4}"/>
              </a:ext>
            </a:extLst>
          </p:cNvPr>
          <p:cNvSpPr txBox="1"/>
          <p:nvPr/>
        </p:nvSpPr>
        <p:spPr>
          <a:xfrm>
            <a:off x="7810197" y="4788663"/>
            <a:ext cx="2738828" cy="14998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ru-RU" altLang="en-US" sz="14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+mn-lt"/>
              </a:rPr>
              <a:t>важно учитывать не только технические требования, но и пожелания конечных пользователей — какие функции им необходимы, какой интерфейс будет наиболее удобен.</a:t>
            </a:r>
            <a:endParaRPr kumimoji="1" lang="en-US" altLang="en-US" sz="1400" dirty="0">
              <a:solidFill>
                <a:schemeClr val="bg1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CA8F1A6-EA6B-6241-A3B9-6AF53A543B1D}"/>
              </a:ext>
            </a:extLst>
          </p:cNvPr>
          <p:cNvSpPr/>
          <p:nvPr/>
        </p:nvSpPr>
        <p:spPr>
          <a:xfrm>
            <a:off x="1824985" y="2123383"/>
            <a:ext cx="2542855" cy="1703318"/>
          </a:xfrm>
          <a:prstGeom prst="roundRect">
            <a:avLst>
              <a:gd name="adj" fmla="val 4997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0C607A-9F33-5345-A438-71CC88C876D4}"/>
              </a:ext>
            </a:extLst>
          </p:cNvPr>
          <p:cNvSpPr txBox="1"/>
          <p:nvPr/>
        </p:nvSpPr>
        <p:spPr>
          <a:xfrm>
            <a:off x="1939274" y="4054280"/>
            <a:ext cx="2428566" cy="264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Анализ существующей инфраструктуры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CEB80F-0E4E-7145-BF8B-669D79C7C535}"/>
              </a:ext>
            </a:extLst>
          </p:cNvPr>
          <p:cNvSpPr txBox="1"/>
          <p:nvPr/>
        </p:nvSpPr>
        <p:spPr>
          <a:xfrm>
            <a:off x="1824986" y="4935291"/>
            <a:ext cx="2428566" cy="10306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ru-RU" altLang="en-US" sz="13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+mn-lt"/>
              </a:rPr>
              <a:t>проверка технического состояния оборудования, программных систем и сетевой инфраструктуры</a:t>
            </a:r>
            <a:endParaRPr kumimoji="1" lang="en-US" altLang="en-US" sz="1300" dirty="0">
              <a:solidFill>
                <a:schemeClr val="bg1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5A6F789D-CCB4-4F87-9FD3-89F4906E75C4}"/>
              </a:ext>
            </a:extLst>
          </p:cNvPr>
          <p:cNvSpPr txBox="1"/>
          <p:nvPr/>
        </p:nvSpPr>
        <p:spPr>
          <a:xfrm>
            <a:off x="230981" y="207204"/>
            <a:ext cx="640556" cy="638175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Source Han Sans SC"/>
                <a:ea typeface="+mj-ea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9">
            <a:extLst>
              <a:ext uri="{FF2B5EF4-FFF2-40B4-BE49-F238E27FC236}">
                <a16:creationId xmlns:a16="http://schemas.microsoft.com/office/drawing/2014/main" id="{4FBDBA57-5409-4B22-98C6-75FB5E650337}"/>
              </a:ext>
            </a:extLst>
          </p:cNvPr>
          <p:cNvSpPr/>
          <p:nvPr/>
        </p:nvSpPr>
        <p:spPr>
          <a:xfrm>
            <a:off x="1784143" y="4760316"/>
            <a:ext cx="2738827" cy="1499841"/>
          </a:xfrm>
          <a:prstGeom prst="round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20" name="文本框 14">
            <a:extLst>
              <a:ext uri="{FF2B5EF4-FFF2-40B4-BE49-F238E27FC236}">
                <a16:creationId xmlns:a16="http://schemas.microsoft.com/office/drawing/2014/main" id="{B3EDC476-4709-4285-8207-CF5301C0F56D}"/>
              </a:ext>
            </a:extLst>
          </p:cNvPr>
          <p:cNvSpPr txBox="1"/>
          <p:nvPr/>
        </p:nvSpPr>
        <p:spPr>
          <a:xfrm>
            <a:off x="1770183" y="4774489"/>
            <a:ext cx="2735152" cy="147149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ru-RU" altLang="en-US" sz="16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+mn-lt"/>
              </a:rPr>
              <a:t>проверка технического состояния оборудования, программных систем и сетевой инфраструктуры</a:t>
            </a:r>
            <a:endParaRPr kumimoji="1" lang="en-US" altLang="en-US" sz="1600" dirty="0">
              <a:solidFill>
                <a:schemeClr val="bg1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9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50F1431-5996-3B47-A366-735C7B0FF0C6}"/>
              </a:ext>
            </a:extLst>
          </p:cNvPr>
          <p:cNvSpPr/>
          <p:nvPr/>
        </p:nvSpPr>
        <p:spPr>
          <a:xfrm>
            <a:off x="3183554" y="1520293"/>
            <a:ext cx="1405263" cy="1405263"/>
          </a:xfrm>
          <a:prstGeom prst="ellipse">
            <a:avLst/>
          </a:prstGeom>
          <a:gradFill>
            <a:gsLst>
              <a:gs pos="0">
                <a:srgbClr val="2B49E9"/>
              </a:gs>
              <a:gs pos="100000">
                <a:srgbClr val="3D65F3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CCD819-81D7-6C43-A71D-2F507DBEA95A}"/>
              </a:ext>
            </a:extLst>
          </p:cNvPr>
          <p:cNvSpPr/>
          <p:nvPr/>
        </p:nvSpPr>
        <p:spPr>
          <a:xfrm>
            <a:off x="1727033" y="2816499"/>
            <a:ext cx="1405263" cy="1405263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34000"/>
                </a:schemeClr>
              </a:gs>
              <a:gs pos="100000">
                <a:srgbClr val="E3E5F0"/>
              </a:gs>
            </a:gsLst>
            <a:lin ang="5400000" scaled="1"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61974A-91A3-A144-912A-D64CF13DCBED}"/>
              </a:ext>
            </a:extLst>
          </p:cNvPr>
          <p:cNvSpPr/>
          <p:nvPr/>
        </p:nvSpPr>
        <p:spPr>
          <a:xfrm>
            <a:off x="4690736" y="2812312"/>
            <a:ext cx="1405263" cy="1405263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34000"/>
                </a:schemeClr>
              </a:gs>
              <a:gs pos="100000">
                <a:srgbClr val="E3E5F0"/>
              </a:gs>
            </a:gsLst>
            <a:lin ang="5400000" scaled="1"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6037BA-351D-0E46-8066-438BD6D500C6}"/>
              </a:ext>
            </a:extLst>
          </p:cNvPr>
          <p:cNvSpPr/>
          <p:nvPr/>
        </p:nvSpPr>
        <p:spPr>
          <a:xfrm>
            <a:off x="2340591" y="4591266"/>
            <a:ext cx="1405263" cy="1405263"/>
          </a:xfrm>
          <a:prstGeom prst="ellipse">
            <a:avLst/>
          </a:prstGeom>
          <a:gradFill>
            <a:gsLst>
              <a:gs pos="0">
                <a:srgbClr val="2B49E9"/>
              </a:gs>
              <a:gs pos="100000">
                <a:srgbClr val="3D65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217C79D-F875-6C4D-B55B-945E71DB4C87}"/>
              </a:ext>
            </a:extLst>
          </p:cNvPr>
          <p:cNvSpPr/>
          <p:nvPr/>
        </p:nvSpPr>
        <p:spPr>
          <a:xfrm>
            <a:off x="4205926" y="4591266"/>
            <a:ext cx="1405263" cy="1405263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34000"/>
                </a:schemeClr>
              </a:gs>
              <a:gs pos="100000">
                <a:srgbClr val="E3E5F0"/>
              </a:gs>
            </a:gsLst>
            <a:lin ang="5400000" scaled="1"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0" name="上箭头 9">
            <a:extLst>
              <a:ext uri="{FF2B5EF4-FFF2-40B4-BE49-F238E27FC236}">
                <a16:creationId xmlns:a16="http://schemas.microsoft.com/office/drawing/2014/main" id="{96A7AB56-D63A-3D49-B491-5D26748B065A}"/>
              </a:ext>
            </a:extLst>
          </p:cNvPr>
          <p:cNvSpPr/>
          <p:nvPr/>
        </p:nvSpPr>
        <p:spPr>
          <a:xfrm rot="8100000">
            <a:off x="4763972" y="2568654"/>
            <a:ext cx="214435" cy="29148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9275C28A-72D6-1048-921C-ABAE36FC470B}"/>
              </a:ext>
            </a:extLst>
          </p:cNvPr>
          <p:cNvSpPr/>
          <p:nvPr/>
        </p:nvSpPr>
        <p:spPr>
          <a:xfrm rot="13500000">
            <a:off x="4937232" y="4226370"/>
            <a:ext cx="214435" cy="29148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2" name="上箭头 11">
            <a:extLst>
              <a:ext uri="{FF2B5EF4-FFF2-40B4-BE49-F238E27FC236}">
                <a16:creationId xmlns:a16="http://schemas.microsoft.com/office/drawing/2014/main" id="{BC14D59F-99AC-5D49-85A6-8648A298E79A}"/>
              </a:ext>
            </a:extLst>
          </p:cNvPr>
          <p:cNvSpPr/>
          <p:nvPr/>
        </p:nvSpPr>
        <p:spPr>
          <a:xfrm rot="18900000">
            <a:off x="2789524" y="4210031"/>
            <a:ext cx="214435" cy="29148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23608C58-F810-7C43-8140-D1397725E821}"/>
              </a:ext>
            </a:extLst>
          </p:cNvPr>
          <p:cNvSpPr/>
          <p:nvPr/>
        </p:nvSpPr>
        <p:spPr>
          <a:xfrm rot="16200000">
            <a:off x="3868672" y="5148154"/>
            <a:ext cx="214435" cy="29148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A2951-D4A8-E846-8C29-0E66BBA31AAF}"/>
              </a:ext>
            </a:extLst>
          </p:cNvPr>
          <p:cNvSpPr txBox="1"/>
          <p:nvPr/>
        </p:nvSpPr>
        <p:spPr>
          <a:xfrm>
            <a:off x="3132296" y="1520293"/>
            <a:ext cx="1560023" cy="1372973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1300" dirty="0">
                <a:solidFill>
                  <a:schemeClr val="bg1"/>
                </a:solidFill>
                <a:latin typeface="Source Han Sans SC"/>
                <a:ea typeface="Source Han Sans SC"/>
              </a:rPr>
              <a:t>1. Планирование </a:t>
            </a:r>
          </a:p>
          <a:p>
            <a:pPr algn="ctr"/>
            <a:r>
              <a:rPr kumimoji="1" lang="ru-RU" altLang="zh-CN" sz="1300" dirty="0">
                <a:solidFill>
                  <a:schemeClr val="bg1"/>
                </a:solidFill>
                <a:latin typeface="Source Han Sans SC"/>
                <a:ea typeface="Source Han Sans SC"/>
              </a:rPr>
              <a:t>этапов </a:t>
            </a:r>
          </a:p>
          <a:p>
            <a:pPr algn="ctr"/>
            <a:r>
              <a:rPr kumimoji="1" lang="ru-RU" altLang="zh-CN" sz="1300" dirty="0">
                <a:solidFill>
                  <a:schemeClr val="bg1"/>
                </a:solidFill>
                <a:latin typeface="Source Han Sans SC"/>
                <a:ea typeface="Source Han Sans SC"/>
              </a:rPr>
              <a:t>внедрения:</a:t>
            </a:r>
            <a:endParaRPr kumimoji="1" lang="zh-CN" altLang="en-US" sz="1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EAE554-AD79-FA4D-A210-F266A9AA3D43}"/>
              </a:ext>
            </a:extLst>
          </p:cNvPr>
          <p:cNvSpPr txBox="1"/>
          <p:nvPr/>
        </p:nvSpPr>
        <p:spPr>
          <a:xfrm>
            <a:off x="4690736" y="2812312"/>
            <a:ext cx="1405262" cy="138093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2. Подготовка </a:t>
            </a:r>
          </a:p>
          <a:p>
            <a:pPr algn="ctr"/>
            <a:r>
              <a:rPr kumimoji="1"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инфраструктуры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1BFCBB-D619-9A49-825A-BF22F773C735}"/>
              </a:ext>
            </a:extLst>
          </p:cNvPr>
          <p:cNvSpPr txBox="1"/>
          <p:nvPr/>
        </p:nvSpPr>
        <p:spPr>
          <a:xfrm>
            <a:off x="4205925" y="4591266"/>
            <a:ext cx="1405264" cy="1405263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3. Обучение</a:t>
            </a:r>
          </a:p>
          <a:p>
            <a:pPr algn="ctr"/>
            <a:r>
              <a:rPr kumimoji="1" lang="ru-RU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пользователей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E0DCAD-ADE3-8445-ABD8-52877B077036}"/>
              </a:ext>
            </a:extLst>
          </p:cNvPr>
          <p:cNvSpPr txBox="1"/>
          <p:nvPr/>
        </p:nvSpPr>
        <p:spPr>
          <a:xfrm>
            <a:off x="2270124" y="4534644"/>
            <a:ext cx="1560023" cy="1461885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1400" dirty="0">
                <a:solidFill>
                  <a:schemeClr val="bg1"/>
                </a:solidFill>
                <a:latin typeface="Source Han Sans SC"/>
                <a:ea typeface="Source Han Sans SC"/>
              </a:rPr>
              <a:t>4. Интеграция </a:t>
            </a:r>
          </a:p>
          <a:p>
            <a:pPr algn="ctr"/>
            <a:r>
              <a:rPr kumimoji="1" lang="ru-RU" altLang="zh-CN" sz="1400" dirty="0">
                <a:solidFill>
                  <a:schemeClr val="bg1"/>
                </a:solidFill>
                <a:latin typeface="Source Han Sans SC"/>
                <a:ea typeface="Source Han Sans SC"/>
              </a:rPr>
              <a:t>с существующими </a:t>
            </a:r>
          </a:p>
          <a:p>
            <a:pPr algn="ctr"/>
            <a:r>
              <a:rPr kumimoji="1" lang="ru-RU" altLang="zh-CN" sz="1400" dirty="0">
                <a:solidFill>
                  <a:schemeClr val="bg1"/>
                </a:solidFill>
                <a:latin typeface="Source Han Sans SC"/>
                <a:ea typeface="Source Han Sans SC"/>
              </a:rPr>
              <a:t>системами:</a:t>
            </a:r>
            <a:endParaRPr kumimoji="1"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7204D6-3446-664B-9E99-1D5EC61E2728}"/>
              </a:ext>
            </a:extLst>
          </p:cNvPr>
          <p:cNvSpPr txBox="1"/>
          <p:nvPr/>
        </p:nvSpPr>
        <p:spPr>
          <a:xfrm>
            <a:off x="1727032" y="2812311"/>
            <a:ext cx="1405263" cy="136459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5. Резервные </a:t>
            </a:r>
          </a:p>
          <a:p>
            <a:pPr algn="ctr"/>
            <a:r>
              <a:rPr kumimoji="1" lang="ru-RU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меры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D403D9-FAF0-D144-8934-0A988F37A788}"/>
              </a:ext>
            </a:extLst>
          </p:cNvPr>
          <p:cNvSpPr txBox="1"/>
          <p:nvPr/>
        </p:nvSpPr>
        <p:spPr>
          <a:xfrm>
            <a:off x="6729663" y="1288553"/>
            <a:ext cx="4844716" cy="113898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1. Пилотное внедрение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: тестирование программы на ограниченной группе пользователей. Это позволит выявить возможные проблемы до масштабного развертывания. </a:t>
            </a:r>
          </a:p>
          <a:p>
            <a:pPr>
              <a:lnSpc>
                <a:spcPct val="104000"/>
              </a:lnSpc>
            </a:pPr>
            <a:r>
              <a:rPr kumimoji="1" lang="ru-RU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Основное развертывание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: массовая установка ПО, начиная с наиболее подготовленных отделов и рабочих мест.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D9EE61-D8B2-1647-A488-03EAA6D2A882}"/>
              </a:ext>
            </a:extLst>
          </p:cNvPr>
          <p:cNvSpPr txBox="1"/>
          <p:nvPr/>
        </p:nvSpPr>
        <p:spPr>
          <a:xfrm>
            <a:off x="6729664" y="2361962"/>
            <a:ext cx="4844717" cy="87429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2.</a:t>
            </a:r>
            <a:r>
              <a:rPr kumimoji="1" lang="en-US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Проверка и модернизация оборудования.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Обеспечение надежного сетевого взаимодействия и настроек безопасности.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1CE337-B894-6F46-833C-7E9AD0925B1D}"/>
              </a:ext>
            </a:extLst>
          </p:cNvPr>
          <p:cNvSpPr txBox="1"/>
          <p:nvPr/>
        </p:nvSpPr>
        <p:spPr>
          <a:xfrm>
            <a:off x="6729663" y="3247785"/>
            <a:ext cx="4844716" cy="66781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en-US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3.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Разработка обучающих материалов (инструкции, видео, презентации). Проведение тренингов для сотрудников и ключевых пользователей.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F5C81-094D-EC47-90F1-CC737744A4B0}"/>
              </a:ext>
            </a:extLst>
          </p:cNvPr>
          <p:cNvSpPr txBox="1"/>
          <p:nvPr/>
        </p:nvSpPr>
        <p:spPr>
          <a:xfrm>
            <a:off x="6729664" y="4167775"/>
            <a:ext cx="4756484" cy="76730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en-US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4.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Учет всех взаимодействующих систем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,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чтобы не возникло конфликтов или дублирования данных.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E68832-96C3-1040-9DF0-DB4237D0ADAF}"/>
              </a:ext>
            </a:extLst>
          </p:cNvPr>
          <p:cNvSpPr txBox="1"/>
          <p:nvPr/>
        </p:nvSpPr>
        <p:spPr>
          <a:xfrm>
            <a:off x="1151043" y="236658"/>
            <a:ext cx="5189622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ru-RU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Разработка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 </a:t>
            </a:r>
            <a:r>
              <a:rPr kumimoji="1" lang="ru-RU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сценария внедрения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文本框 18">
            <a:extLst>
              <a:ext uri="{FF2B5EF4-FFF2-40B4-BE49-F238E27FC236}">
                <a16:creationId xmlns:a16="http://schemas.microsoft.com/office/drawing/2014/main" id="{48090038-6EDB-4A15-80EA-4549151EBFE9}"/>
              </a:ext>
            </a:extLst>
          </p:cNvPr>
          <p:cNvSpPr txBox="1"/>
          <p:nvPr/>
        </p:nvSpPr>
        <p:spPr>
          <a:xfrm>
            <a:off x="6729665" y="4804617"/>
            <a:ext cx="4844716" cy="113898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en-US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5. </a:t>
            </a:r>
            <a:r>
              <a:rPr kumimoji="1"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Планирование действий в случае сбоев, таких как аварийное восстановление данных или откат к предыдущим версиям системы.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FC74EE-6C44-408C-B407-A259F6636F59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29" name="文本框 13">
            <a:extLst>
              <a:ext uri="{FF2B5EF4-FFF2-40B4-BE49-F238E27FC236}">
                <a16:creationId xmlns:a16="http://schemas.microsoft.com/office/drawing/2014/main" id="{0E0376FD-E887-482A-9746-D82FC38B89C2}"/>
              </a:ext>
            </a:extLst>
          </p:cNvPr>
          <p:cNvSpPr txBox="1"/>
          <p:nvPr/>
        </p:nvSpPr>
        <p:spPr>
          <a:xfrm>
            <a:off x="230981" y="179180"/>
            <a:ext cx="640556" cy="7123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Source Han Sans SC"/>
                <a:ea typeface="+mj-ea"/>
              </a:rPr>
              <a:t>3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0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958075" y="214092"/>
            <a:ext cx="4985525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Bold"/>
                <a:ea typeface="Source Han Sans CN Bold" panose="020B0500000000000000" pitchFamily="34" charset="-128"/>
              </a:rPr>
              <a:t>Тестирование и пилотное внедрение</a:t>
            </a:r>
            <a:endParaRPr kumimoji="1"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Bold"/>
              <a:ea typeface="Source Han Sans CN Bold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A3BB4-7EE9-3B47-BBDC-548BF949B1DA}"/>
              </a:ext>
            </a:extLst>
          </p:cNvPr>
          <p:cNvSpPr txBox="1"/>
          <p:nvPr/>
        </p:nvSpPr>
        <p:spPr>
          <a:xfrm>
            <a:off x="967896" y="630941"/>
            <a:ext cx="639543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Перед тем как запустить программный продукт на всех рабочих местах,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важно провести тестирование на ограниченной группе сотрудников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434A7E-108E-B64A-AF3F-4BA503BACF93}"/>
              </a:ext>
            </a:extLst>
          </p:cNvPr>
          <p:cNvSpPr txBox="1"/>
          <p:nvPr/>
        </p:nvSpPr>
        <p:spPr>
          <a:xfrm>
            <a:off x="1478280" y="1630681"/>
            <a:ext cx="2148840" cy="633730"/>
          </a:xfrm>
          <a:prstGeom prst="round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en-US" sz="1400" dirty="0">
                <a:solidFill>
                  <a:schemeClr val="bg1"/>
                </a:solidFill>
                <a:latin typeface="思源黑体 Regular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Оценить производительность ПО</a:t>
            </a:r>
            <a:endParaRPr lang="en-US" altLang="en-US" sz="1400" dirty="0">
              <a:solidFill>
                <a:schemeClr val="bg1"/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C75E15-E857-704D-9327-25C843F1829F}"/>
              </a:ext>
            </a:extLst>
          </p:cNvPr>
          <p:cNvSpPr txBox="1"/>
          <p:nvPr/>
        </p:nvSpPr>
        <p:spPr>
          <a:xfrm>
            <a:off x="1478280" y="2540989"/>
            <a:ext cx="2148840" cy="6337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04000"/>
              </a:lnSpc>
            </a:pPr>
            <a:r>
              <a:rPr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Regular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проверить, как система работает в реальных условиях.</a:t>
            </a:r>
            <a:endParaRPr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3D907-F044-4C43-A673-3E29A11AD1A6}"/>
              </a:ext>
            </a:extLst>
          </p:cNvPr>
          <p:cNvSpPr txBox="1"/>
          <p:nvPr/>
        </p:nvSpPr>
        <p:spPr>
          <a:xfrm>
            <a:off x="7711440" y="1630681"/>
            <a:ext cx="2148840" cy="633730"/>
          </a:xfrm>
          <a:prstGeom prst="round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</p:spPr>
        <p:txBody>
          <a:bodyPr wrap="square" rtlCol="0" anchor="ctr">
            <a:normAutofit/>
          </a:bodyPr>
          <a:lstStyle/>
          <a:p>
            <a:pPr algn="ctr"/>
            <a:r>
              <a:rPr lang="ru-RU" altLang="en-US" sz="1400" dirty="0">
                <a:solidFill>
                  <a:schemeClr val="bg1"/>
                </a:solidFill>
                <a:latin typeface="思源黑体 Regular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Исправить ошибки и внести доработки</a:t>
            </a:r>
            <a:endParaRPr lang="en-US" altLang="en-US" sz="1400" dirty="0">
              <a:solidFill>
                <a:schemeClr val="bg1"/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01D9AB1-D809-8445-B689-2452740B59E0}"/>
              </a:ext>
            </a:extLst>
          </p:cNvPr>
          <p:cNvSpPr/>
          <p:nvPr/>
        </p:nvSpPr>
        <p:spPr>
          <a:xfrm>
            <a:off x="4023550" y="3598511"/>
            <a:ext cx="4144899" cy="2442698"/>
          </a:xfrm>
          <a:prstGeom prst="roundRect">
            <a:avLst>
              <a:gd name="adj" fmla="val 4053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B7EF17-8D75-2745-BE7E-17D79B37B41A}"/>
              </a:ext>
            </a:extLst>
          </p:cNvPr>
          <p:cNvSpPr txBox="1"/>
          <p:nvPr/>
        </p:nvSpPr>
        <p:spPr>
          <a:xfrm>
            <a:off x="4594860" y="1630681"/>
            <a:ext cx="2148840" cy="633730"/>
          </a:xfrm>
          <a:prstGeom prst="roundRect">
            <a:avLst/>
          </a:prstGeom>
          <a:gradFill>
            <a:gsLst>
              <a:gs pos="0">
                <a:srgbClr val="E3E5F0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ru-RU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Regular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Собрать обратную связь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1515B6-CE5F-9D44-8224-103C63E89590}"/>
              </a:ext>
            </a:extLst>
          </p:cNvPr>
          <p:cNvSpPr txBox="1"/>
          <p:nvPr/>
        </p:nvSpPr>
        <p:spPr>
          <a:xfrm>
            <a:off x="4594860" y="2614596"/>
            <a:ext cx="2148840" cy="6337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04000"/>
              </a:lnSpc>
            </a:pPr>
            <a:r>
              <a:rPr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Regular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выявить недостатки и проблемы, которые не были учтены на этапе разработки.</a:t>
            </a:r>
            <a:endParaRPr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A232F2-0C7F-4476-9605-0622BF9C01AB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892ECA-BF4F-4520-BCFB-1CB62AAD5C9B}"/>
              </a:ext>
            </a:extLst>
          </p:cNvPr>
          <p:cNvSpPr txBox="1"/>
          <p:nvPr/>
        </p:nvSpPr>
        <p:spPr>
          <a:xfrm>
            <a:off x="230981" y="165313"/>
            <a:ext cx="640556" cy="7123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97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958076" y="214092"/>
            <a:ext cx="4604524" cy="335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CN Bold" panose="020B0500000000000000" pitchFamily="34" charset="-128"/>
              </a:rPr>
              <a:t>Масштабное развертывание</a:t>
            </a:r>
            <a:endParaRPr kumimoji="1"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CN Bold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A3BB4-7EE9-3B47-BBDC-548BF949B1DA}"/>
              </a:ext>
            </a:extLst>
          </p:cNvPr>
          <p:cNvSpPr txBox="1"/>
          <p:nvPr/>
        </p:nvSpPr>
        <p:spPr>
          <a:xfrm>
            <a:off x="967895" y="630940"/>
            <a:ext cx="4465425" cy="5958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Масштабное внедрение проводится поэтапно,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чтобы избежать сбоев в работе компании.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3ADFDA-1F32-7E45-B5BA-E6EE4062ACBB}"/>
              </a:ext>
            </a:extLst>
          </p:cNvPr>
          <p:cNvSpPr/>
          <p:nvPr/>
        </p:nvSpPr>
        <p:spPr>
          <a:xfrm>
            <a:off x="6096000" y="2019300"/>
            <a:ext cx="1946151" cy="2549562"/>
          </a:xfrm>
          <a:prstGeom prst="roundRect">
            <a:avLst>
              <a:gd name="adj" fmla="val 622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FC92C06-93F9-8543-893A-5E2AA8433F77}"/>
              </a:ext>
            </a:extLst>
          </p:cNvPr>
          <p:cNvSpPr/>
          <p:nvPr/>
        </p:nvSpPr>
        <p:spPr>
          <a:xfrm>
            <a:off x="8909677" y="2019300"/>
            <a:ext cx="1946151" cy="2549562"/>
          </a:xfrm>
          <a:prstGeom prst="roundRect">
            <a:avLst>
              <a:gd name="adj" fmla="val 2963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B95586-7776-E046-AC16-FBE4361BF9EA}"/>
              </a:ext>
            </a:extLst>
          </p:cNvPr>
          <p:cNvSpPr txBox="1"/>
          <p:nvPr/>
        </p:nvSpPr>
        <p:spPr>
          <a:xfrm>
            <a:off x="742718" y="1476711"/>
            <a:ext cx="4137184" cy="36347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ru-RU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Установку ПО на рабочие места сотрудников: </a:t>
            </a: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проводится централизованно, часто с использованием систем удаленного управления.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ru-RU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Постоянную поддержку и устранение неполадок: </a:t>
            </a: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на первых этапах могут возникнуть проблемы с интеграцией, загрузкой данных и адаптацией пользователей, поэтому важно иметь команду поддержки на готовности.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945C50-A2CB-40C2-8722-957E46183FB9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30ABFA2F-A809-41E8-B72B-93ED84C70E6B}"/>
              </a:ext>
            </a:extLst>
          </p:cNvPr>
          <p:cNvSpPr txBox="1"/>
          <p:nvPr/>
        </p:nvSpPr>
        <p:spPr>
          <a:xfrm>
            <a:off x="230981" y="165313"/>
            <a:ext cx="640556" cy="7123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958076" y="214092"/>
            <a:ext cx="3744554" cy="41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CN Bold" panose="020B0500000000000000" pitchFamily="34" charset="-128"/>
              </a:rPr>
              <a:t>Обучение сотрудников</a:t>
            </a:r>
            <a:endParaRPr kumimoji="1"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CN Bold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A3BB4-7EE9-3B47-BBDC-548BF949B1DA}"/>
              </a:ext>
            </a:extLst>
          </p:cNvPr>
          <p:cNvSpPr txBox="1"/>
          <p:nvPr/>
        </p:nvSpPr>
        <p:spPr>
          <a:xfrm>
            <a:off x="1364136" y="662699"/>
            <a:ext cx="5128104" cy="8590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Успешное внедрение программного продукта требует,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чтобы сотрудники эффективно использовали новые инструменты.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0C9A4BF-0F06-4349-94D9-E2A2D0E24A0B}"/>
              </a:ext>
            </a:extLst>
          </p:cNvPr>
          <p:cNvGrpSpPr/>
          <p:nvPr/>
        </p:nvGrpSpPr>
        <p:grpSpPr>
          <a:xfrm>
            <a:off x="7804842" y="2044235"/>
            <a:ext cx="2790206" cy="2842917"/>
            <a:chOff x="1690936" y="2531892"/>
            <a:chExt cx="2592113" cy="2641082"/>
          </a:xfr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</p:grpSpPr>
        <p:sp>
          <p:nvSpPr>
            <p:cNvPr id="5" name="任意多边形 24">
              <a:extLst>
                <a:ext uri="{FF2B5EF4-FFF2-40B4-BE49-F238E27FC236}">
                  <a16:creationId xmlns:a16="http://schemas.microsoft.com/office/drawing/2014/main" id="{1A6D9F52-421E-4E4E-979D-A7DA0ECCB493}"/>
                </a:ext>
              </a:extLst>
            </p:cNvPr>
            <p:cNvSpPr/>
            <p:nvPr/>
          </p:nvSpPr>
          <p:spPr>
            <a:xfrm>
              <a:off x="2083129" y="2531892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adFill>
              <a:gsLst>
                <a:gs pos="0">
                  <a:srgbClr val="E3E5F0"/>
                </a:gs>
                <a:gs pos="90000">
                  <a:schemeClr val="bg1">
                    <a:lumMod val="95000"/>
                  </a:schemeClr>
                </a:gs>
              </a:gsLst>
              <a:lin ang="5400000" scaled="1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" name="任意多边形 24">
              <a:extLst>
                <a:ext uri="{FF2B5EF4-FFF2-40B4-BE49-F238E27FC236}">
                  <a16:creationId xmlns:a16="http://schemas.microsoft.com/office/drawing/2014/main" id="{DD7E981A-8B39-B34A-9F8B-17637B76F597}"/>
                </a:ext>
              </a:extLst>
            </p:cNvPr>
            <p:cNvSpPr/>
            <p:nvPr/>
          </p:nvSpPr>
          <p:spPr>
            <a:xfrm>
              <a:off x="2786136" y="2531892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" name="任意多边形 24">
              <a:extLst>
                <a:ext uri="{FF2B5EF4-FFF2-40B4-BE49-F238E27FC236}">
                  <a16:creationId xmlns:a16="http://schemas.microsoft.com/office/drawing/2014/main" id="{93B0EB0B-80B0-D14E-A7FE-5125DE4CDA7D}"/>
                </a:ext>
              </a:extLst>
            </p:cNvPr>
            <p:cNvSpPr/>
            <p:nvPr/>
          </p:nvSpPr>
          <p:spPr>
            <a:xfrm>
              <a:off x="3489143" y="2531892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" name="任意多边形 24">
              <a:extLst>
                <a:ext uri="{FF2B5EF4-FFF2-40B4-BE49-F238E27FC236}">
                  <a16:creationId xmlns:a16="http://schemas.microsoft.com/office/drawing/2014/main" id="{D7565BBC-2A83-974C-B8D3-4AED010B0701}"/>
                </a:ext>
              </a:extLst>
            </p:cNvPr>
            <p:cNvSpPr/>
            <p:nvPr/>
          </p:nvSpPr>
          <p:spPr>
            <a:xfrm>
              <a:off x="1690936" y="3932989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adFill>
              <a:gsLst>
                <a:gs pos="0">
                  <a:srgbClr val="E3E5F0"/>
                </a:gs>
                <a:gs pos="90000">
                  <a:schemeClr val="bg1">
                    <a:lumMod val="95000"/>
                  </a:schemeClr>
                </a:gs>
              </a:gsLst>
              <a:lin ang="5400000" scaled="1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" name="任意多边形 24">
              <a:extLst>
                <a:ext uri="{FF2B5EF4-FFF2-40B4-BE49-F238E27FC236}">
                  <a16:creationId xmlns:a16="http://schemas.microsoft.com/office/drawing/2014/main" id="{E35AD852-B356-9042-97C2-B8FF1DD2053C}"/>
                </a:ext>
              </a:extLst>
            </p:cNvPr>
            <p:cNvSpPr/>
            <p:nvPr/>
          </p:nvSpPr>
          <p:spPr>
            <a:xfrm>
              <a:off x="2393944" y="3932989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任意多边形 24">
              <a:extLst>
                <a:ext uri="{FF2B5EF4-FFF2-40B4-BE49-F238E27FC236}">
                  <a16:creationId xmlns:a16="http://schemas.microsoft.com/office/drawing/2014/main" id="{5F5A7687-FA09-4B46-9755-810394E5CF90}"/>
                </a:ext>
              </a:extLst>
            </p:cNvPr>
            <p:cNvSpPr/>
            <p:nvPr/>
          </p:nvSpPr>
          <p:spPr>
            <a:xfrm>
              <a:off x="3096950" y="3932989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adFill>
              <a:gsLst>
                <a:gs pos="0">
                  <a:srgbClr val="E3E5F0"/>
                </a:gs>
                <a:gs pos="90000">
                  <a:schemeClr val="bg1">
                    <a:lumMod val="95000"/>
                  </a:schemeClr>
                </a:gs>
              </a:gsLst>
              <a:lin ang="5400000" scaled="1"/>
            </a:gra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任意多边形 24">
              <a:extLst>
                <a:ext uri="{FF2B5EF4-FFF2-40B4-BE49-F238E27FC236}">
                  <a16:creationId xmlns:a16="http://schemas.microsoft.com/office/drawing/2014/main" id="{B6B225E1-F58C-524C-A21D-9F3B1B4C8297}"/>
                </a:ext>
              </a:extLst>
            </p:cNvPr>
            <p:cNvSpPr/>
            <p:nvPr/>
          </p:nvSpPr>
          <p:spPr>
            <a:xfrm>
              <a:off x="3799958" y="3932989"/>
              <a:ext cx="483091" cy="1239985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956AA-F1D7-ED4C-8BFC-BB8364C63D85}"/>
              </a:ext>
            </a:extLst>
          </p:cNvPr>
          <p:cNvSpPr txBox="1"/>
          <p:nvPr/>
        </p:nvSpPr>
        <p:spPr>
          <a:xfrm>
            <a:off x="1890096" y="2240604"/>
            <a:ext cx="5057956" cy="264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текстовые руководства, видеоуроки, вебинары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6897AE-3255-9542-9476-C989A479D751}"/>
              </a:ext>
            </a:extLst>
          </p:cNvPr>
          <p:cNvSpPr txBox="1"/>
          <p:nvPr/>
        </p:nvSpPr>
        <p:spPr>
          <a:xfrm>
            <a:off x="1596951" y="1890347"/>
            <a:ext cx="4114037" cy="198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+mn-lt"/>
              </a:rPr>
              <a:t>Создание обучающих материалов</a:t>
            </a:r>
            <a:endParaRPr kumimoji="1"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59364D-29F7-9441-B493-66802E9238B5}"/>
              </a:ext>
            </a:extLst>
          </p:cNvPr>
          <p:cNvSpPr txBox="1"/>
          <p:nvPr/>
        </p:nvSpPr>
        <p:spPr>
          <a:xfrm>
            <a:off x="1890096" y="3417858"/>
            <a:ext cx="5057956" cy="264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как для всех сотрудников, так и для ключевых пользователей, которые смогут передавать знания коллегам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6080D7-B342-7C40-8430-4C44E64E4DCD}"/>
              </a:ext>
            </a:extLst>
          </p:cNvPr>
          <p:cNvSpPr txBox="1"/>
          <p:nvPr/>
        </p:nvSpPr>
        <p:spPr>
          <a:xfrm>
            <a:off x="1596952" y="2755927"/>
            <a:ext cx="3409388" cy="49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+mn-lt"/>
              </a:rPr>
              <a:t>Проведение очных и дистанционных тренингов</a:t>
            </a:r>
            <a:endParaRPr kumimoji="1"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D7B021-C733-CD4C-82D6-097348115205}"/>
              </a:ext>
            </a:extLst>
          </p:cNvPr>
          <p:cNvSpPr txBox="1"/>
          <p:nvPr/>
        </p:nvSpPr>
        <p:spPr>
          <a:xfrm>
            <a:off x="1890096" y="4719472"/>
            <a:ext cx="5057956" cy="395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  <a:cs typeface="+mn-ea"/>
                <a:sym typeface="+mn-lt"/>
              </a:rPr>
              <a:t>после внедрения необходимо обеспечить оперативную помощь для решения возникающих у пользователей вопросов</a:t>
            </a:r>
            <a:endParaRPr kumimoji="1" lang="en-US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868FF-778B-D24A-A48D-4143E40CC336}"/>
              </a:ext>
            </a:extLst>
          </p:cNvPr>
          <p:cNvSpPr txBox="1"/>
          <p:nvPr/>
        </p:nvSpPr>
        <p:spPr>
          <a:xfrm>
            <a:off x="1596952" y="4289245"/>
            <a:ext cx="3105678" cy="318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ru-RU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+mn-lt"/>
              </a:rPr>
              <a:t>Поддержка на местах</a:t>
            </a:r>
            <a:endParaRPr kumimoji="1" lang="en-US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4D679F5-B198-434A-9665-BD3EB8F456A4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585803B2-48F5-450C-AF92-6110FFF72BF1}"/>
              </a:ext>
            </a:extLst>
          </p:cNvPr>
          <p:cNvSpPr txBox="1"/>
          <p:nvPr/>
        </p:nvSpPr>
        <p:spPr>
          <a:xfrm>
            <a:off x="230981" y="165313"/>
            <a:ext cx="640556" cy="7123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2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958076" y="214092"/>
            <a:ext cx="6402844" cy="41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CN Bold" panose="020B0500000000000000" pitchFamily="34" charset="-128"/>
              </a:rPr>
              <a:t>Поддержка и мониторинг после внедрения</a:t>
            </a:r>
            <a:endParaRPr kumimoji="1"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CN Bold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A3BB4-7EE9-3B47-BBDC-548BF949B1DA}"/>
              </a:ext>
            </a:extLst>
          </p:cNvPr>
          <p:cNvSpPr txBox="1"/>
          <p:nvPr/>
        </p:nvSpPr>
        <p:spPr>
          <a:xfrm>
            <a:off x="967896" y="630940"/>
            <a:ext cx="6583524" cy="80923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После того как ПО развернуто и сотрудники прошли обучение,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  <a:p>
            <a:pPr algn="ctr"/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/>
              </a:rPr>
              <a:t>важна постоянная поддержка для обеспечения стабильности системы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Source Han Sans SC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C712BBDB-FD74-B143-88B5-150B975183DD}"/>
              </a:ext>
            </a:extLst>
          </p:cNvPr>
          <p:cNvSpPr>
            <a:spLocks noEditPoints="1"/>
          </p:cNvSpPr>
          <p:nvPr/>
        </p:nvSpPr>
        <p:spPr bwMode="auto">
          <a:xfrm>
            <a:off x="4271018" y="2482867"/>
            <a:ext cx="3654575" cy="1997053"/>
          </a:xfrm>
          <a:prstGeom prst="roundRect">
            <a:avLst/>
          </a:prstGeom>
          <a:gradFill>
            <a:gsLst>
              <a:gs pos="0">
                <a:srgbClr val="3D65F3"/>
              </a:gs>
              <a:gs pos="100000">
                <a:srgbClr val="2B49E9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</a:pPr>
            <a:endParaRPr lang="zh-CN" altLang="en-US" sz="1999">
              <a:solidFill>
                <a:srgbClr val="FFFFF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D509286-AE9C-0442-A3B5-D432F795E7DC}"/>
              </a:ext>
            </a:extLst>
          </p:cNvPr>
          <p:cNvSpPr>
            <a:spLocks noEditPoints="1"/>
          </p:cNvSpPr>
          <p:nvPr/>
        </p:nvSpPr>
        <p:spPr bwMode="auto">
          <a:xfrm>
            <a:off x="315397" y="2460803"/>
            <a:ext cx="3654575" cy="2000866"/>
          </a:xfrm>
          <a:prstGeom prst="roundRect">
            <a:avLst/>
          </a:prstGeom>
          <a:gradFill>
            <a:gsLst>
              <a:gs pos="0">
                <a:srgbClr val="E3E5F0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</a:pPr>
            <a:endParaRPr lang="zh-CN" altLang="en-US" sz="1999">
              <a:solidFill>
                <a:srgbClr val="FFFFF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DE83B6-8274-F246-A3A2-AE1A22C6082D}"/>
              </a:ext>
            </a:extLst>
          </p:cNvPr>
          <p:cNvSpPr>
            <a:spLocks noEditPoints="1"/>
          </p:cNvSpPr>
          <p:nvPr/>
        </p:nvSpPr>
        <p:spPr bwMode="auto">
          <a:xfrm>
            <a:off x="8185354" y="2482867"/>
            <a:ext cx="3654575" cy="1997052"/>
          </a:xfrm>
          <a:prstGeom prst="roundRect">
            <a:avLst/>
          </a:prstGeom>
          <a:gradFill>
            <a:gsLst>
              <a:gs pos="0">
                <a:srgbClr val="E3E5F0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</a:pPr>
            <a:endParaRPr lang="zh-CN" altLang="en-US" sz="1999">
              <a:solidFill>
                <a:srgbClr val="FFFFFF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55B676-2F00-2E4C-9853-708DB621FB65}"/>
              </a:ext>
            </a:extLst>
          </p:cNvPr>
          <p:cNvSpPr txBox="1"/>
          <p:nvPr/>
        </p:nvSpPr>
        <p:spPr>
          <a:xfrm>
            <a:off x="315397" y="2482867"/>
            <a:ext cx="3654575" cy="197880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ru-RU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Техническая поддержка</a:t>
            </a:r>
            <a:r>
              <a:rPr kumimoji="1" lang="ru-RU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: 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должна быть доступна для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решения проблем и консультаций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0A4E439-10F2-2644-B862-B2BF35FC3E5C}"/>
              </a:ext>
            </a:extLst>
          </p:cNvPr>
          <p:cNvSpPr txBox="1"/>
          <p:nvPr/>
        </p:nvSpPr>
        <p:spPr>
          <a:xfrm>
            <a:off x="4271017" y="2482867"/>
            <a:ext cx="3654574" cy="1997053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2000" b="1" dirty="0">
                <a:solidFill>
                  <a:schemeClr val="bg1"/>
                </a:solidFill>
                <a:latin typeface="Source Han Sans SC"/>
                <a:ea typeface="Source Han Sans SC"/>
              </a:rPr>
              <a:t>Обновление системы: </a:t>
            </a:r>
            <a:endParaRPr kumimoji="1" lang="en-US" altLang="zh-CN" sz="2000" b="1" dirty="0">
              <a:solidFill>
                <a:schemeClr val="bg1"/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bg1"/>
                </a:solidFill>
                <a:latin typeface="Source Han Sans SC"/>
                <a:ea typeface="Source Han Sans SC"/>
              </a:rPr>
              <a:t>планирование регулярных обновлений, </a:t>
            </a:r>
            <a:endParaRPr kumimoji="1" lang="en-US" altLang="zh-CN" sz="1600" dirty="0">
              <a:solidFill>
                <a:schemeClr val="bg1"/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bg1"/>
                </a:solidFill>
                <a:latin typeface="Source Han Sans SC"/>
                <a:ea typeface="Source Han Sans SC"/>
              </a:rPr>
              <a:t>чтобы система оставалась </a:t>
            </a:r>
            <a:endParaRPr kumimoji="1" lang="en-US" altLang="zh-CN" sz="1600" dirty="0">
              <a:solidFill>
                <a:schemeClr val="bg1"/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bg1"/>
                </a:solidFill>
                <a:latin typeface="Source Han Sans SC"/>
                <a:ea typeface="Source Han Sans SC"/>
              </a:rPr>
              <a:t>актуальной и соответствовала </a:t>
            </a:r>
            <a:endParaRPr kumimoji="1" lang="en-US" altLang="zh-CN" sz="1600" dirty="0">
              <a:solidFill>
                <a:schemeClr val="bg1"/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bg1"/>
                </a:solidFill>
                <a:latin typeface="Source Han Sans SC"/>
                <a:ea typeface="Source Han Sans SC"/>
              </a:rPr>
              <a:t>новым требованиям бизнеса</a:t>
            </a:r>
            <a:endParaRPr kumimoji="1"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7A1742B-ACC0-124E-98AC-94A2EEEAECED}"/>
              </a:ext>
            </a:extLst>
          </p:cNvPr>
          <p:cNvSpPr txBox="1"/>
          <p:nvPr/>
        </p:nvSpPr>
        <p:spPr>
          <a:xfrm>
            <a:off x="8185355" y="2482867"/>
            <a:ext cx="3654574" cy="197880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ru-RU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Мониторинг эффективности</a:t>
            </a:r>
            <a:r>
              <a:rPr kumimoji="1" lang="ru-RU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: 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отслеживание производительности ПО 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и его влияния на бизнес-процессы. 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Если результат не соответствует 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ожиданиям, необходимо 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Source Han Sans SC"/>
              <a:ea typeface="Source Han Sans SC"/>
            </a:endParaRPr>
          </a:p>
          <a:p>
            <a:pPr algn="ctr"/>
            <a:r>
              <a:rPr kumimoji="1" lang="ru-RU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/>
                <a:ea typeface="Source Han Sans SC"/>
              </a:rPr>
              <a:t>внести корректировки.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A8067FE-123C-4167-B6F3-BAE213A76CE5}"/>
              </a:ext>
            </a:extLst>
          </p:cNvPr>
          <p:cNvSpPr/>
          <p:nvPr/>
        </p:nvSpPr>
        <p:spPr>
          <a:xfrm>
            <a:off x="488156" y="428624"/>
            <a:ext cx="126207" cy="185739"/>
          </a:xfrm>
          <a:prstGeom prst="rect">
            <a:avLst/>
          </a:prstGeom>
          <a:solidFill>
            <a:srgbClr val="3457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375BEF"/>
                </a:solidFill>
              </a:ln>
              <a:solidFill>
                <a:srgbClr val="375BEF"/>
              </a:solidFill>
            </a:endParaRPr>
          </a:p>
        </p:txBody>
      </p:sp>
      <p:sp>
        <p:nvSpPr>
          <p:cNvPr id="66" name="文本框 13">
            <a:extLst>
              <a:ext uri="{FF2B5EF4-FFF2-40B4-BE49-F238E27FC236}">
                <a16:creationId xmlns:a16="http://schemas.microsoft.com/office/drawing/2014/main" id="{5B8FAF71-0653-49CF-9F07-85873CC1BC19}"/>
              </a:ext>
            </a:extLst>
          </p:cNvPr>
          <p:cNvSpPr txBox="1"/>
          <p:nvPr/>
        </p:nvSpPr>
        <p:spPr>
          <a:xfrm>
            <a:off x="230981" y="165313"/>
            <a:ext cx="640556" cy="7123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05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580</Words>
  <Application>Microsoft Office PowerPoint</Application>
  <PresentationFormat>Широкоэкранный</PresentationFormat>
  <Paragraphs>95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DengXian</vt:lpstr>
      <vt:lpstr>Arial</vt:lpstr>
      <vt:lpstr>Source Han Sans Bold</vt:lpstr>
      <vt:lpstr>Source Han Sans CN Regular</vt:lpstr>
      <vt:lpstr>Source Han Sans Regular</vt:lpstr>
      <vt:lpstr>Source Han Sans SC</vt:lpstr>
      <vt:lpstr>思源黑体 Bold</vt:lpstr>
      <vt:lpstr>思源黑体 CN Bold</vt:lpstr>
      <vt:lpstr>思源黑体 CN Medium</vt:lpstr>
      <vt:lpstr>思源黑体 CN Regular</vt:lpstr>
      <vt:lpstr>思源黑体 Regular</vt:lpstr>
      <vt:lpstr>Office 主题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Александр Беркат</cp:lastModifiedBy>
  <cp:revision>682</cp:revision>
  <dcterms:created xsi:type="dcterms:W3CDTF">2018-06-17T04:53:58Z</dcterms:created>
  <dcterms:modified xsi:type="dcterms:W3CDTF">2024-09-18T06:40:55Z</dcterms:modified>
</cp:coreProperties>
</file>