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xo 2 Light" panose="00000400000000000000" pitchFamily="2" charset="-5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A46B3-B915-4C28-BB33-C5A333CCE7EE}">
  <a:tblStyle styleId="{52BA46B3-B915-4C28-BB33-C5A333CCE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2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72;p17">
            <a:extLst>
              <a:ext uri="{FF2B5EF4-FFF2-40B4-BE49-F238E27FC236}">
                <a16:creationId xmlns:a16="http://schemas.microsoft.com/office/drawing/2014/main" id="{BEEA742E-B63A-4451-8573-DEC3A33FD793}"/>
              </a:ext>
            </a:extLst>
          </p:cNvPr>
          <p:cNvGrpSpPr/>
          <p:nvPr/>
        </p:nvGrpSpPr>
        <p:grpSpPr>
          <a:xfrm>
            <a:off x="1253049" y="437881"/>
            <a:ext cx="16622827" cy="3116689"/>
            <a:chOff x="0" y="-38100"/>
            <a:chExt cx="1700225" cy="1492723"/>
          </a:xfrm>
        </p:grpSpPr>
        <p:sp>
          <p:nvSpPr>
            <p:cNvPr id="20" name="Google Shape;173;p17">
              <a:extLst>
                <a:ext uri="{FF2B5EF4-FFF2-40B4-BE49-F238E27FC236}">
                  <a16:creationId xmlns:a16="http://schemas.microsoft.com/office/drawing/2014/main" id="{3F0376A0-E935-44BB-8D0B-03116CF1D4BA}"/>
                </a:ext>
              </a:extLst>
            </p:cNvPr>
            <p:cNvSpPr/>
            <p:nvPr/>
          </p:nvSpPr>
          <p:spPr>
            <a:xfrm>
              <a:off x="0" y="0"/>
              <a:ext cx="1700225" cy="1454623"/>
            </a:xfrm>
            <a:custGeom>
              <a:avLst/>
              <a:gdLst/>
              <a:ahLst/>
              <a:cxnLst/>
              <a:rect l="l" t="t" r="r" b="b"/>
              <a:pathLst>
                <a:path w="1700225" h="1454623" extrusionOk="0">
                  <a:moveTo>
                    <a:pt x="0" y="0"/>
                  </a:moveTo>
                  <a:lnTo>
                    <a:pt x="1700225" y="0"/>
                  </a:lnTo>
                  <a:lnTo>
                    <a:pt x="1700225" y="1454623"/>
                  </a:lnTo>
                  <a:lnTo>
                    <a:pt x="0" y="14546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" name="Google Shape;174;p17">
              <a:extLst>
                <a:ext uri="{FF2B5EF4-FFF2-40B4-BE49-F238E27FC236}">
                  <a16:creationId xmlns:a16="http://schemas.microsoft.com/office/drawing/2014/main" id="{86EBBB13-8B83-4D6C-8276-71B4C8E0EEB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4"/>
          <p:cNvSpPr txBox="1"/>
          <p:nvPr/>
        </p:nvSpPr>
        <p:spPr>
          <a:xfrm>
            <a:off x="1598662" y="517431"/>
            <a:ext cx="15090665" cy="297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48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Введение в Жизненный Цикл Программного Продукта</a:t>
            </a:r>
            <a:endParaRPr lang="en-US" dirty="0">
              <a:latin typeface="Exo 2 Light" panose="00000400000000000000" pitchFamily="2" charset="-52"/>
            </a:endParaRPr>
          </a:p>
        </p:txBody>
      </p:sp>
      <p:grpSp>
        <p:nvGrpSpPr>
          <p:cNvPr id="22" name="Google Shape;172;p17">
            <a:extLst>
              <a:ext uri="{FF2B5EF4-FFF2-40B4-BE49-F238E27FC236}">
                <a16:creationId xmlns:a16="http://schemas.microsoft.com/office/drawing/2014/main" id="{AD4694F8-8AF2-491B-9462-0F7AC7DF5791}"/>
              </a:ext>
            </a:extLst>
          </p:cNvPr>
          <p:cNvGrpSpPr/>
          <p:nvPr/>
        </p:nvGrpSpPr>
        <p:grpSpPr>
          <a:xfrm>
            <a:off x="1945392" y="4523379"/>
            <a:ext cx="14743936" cy="4800925"/>
            <a:chOff x="0" y="-38100"/>
            <a:chExt cx="1711992" cy="1538110"/>
          </a:xfrm>
        </p:grpSpPr>
        <p:sp>
          <p:nvSpPr>
            <p:cNvPr id="23" name="Google Shape;173;p17">
              <a:extLst>
                <a:ext uri="{FF2B5EF4-FFF2-40B4-BE49-F238E27FC236}">
                  <a16:creationId xmlns:a16="http://schemas.microsoft.com/office/drawing/2014/main" id="{5FB1A5E7-A9DB-47FD-B193-A577CE09CF7A}"/>
                </a:ext>
              </a:extLst>
            </p:cNvPr>
            <p:cNvSpPr/>
            <p:nvPr/>
          </p:nvSpPr>
          <p:spPr>
            <a:xfrm>
              <a:off x="0" y="-38100"/>
              <a:ext cx="1711992" cy="1538110"/>
            </a:xfrm>
            <a:custGeom>
              <a:avLst/>
              <a:gdLst/>
              <a:ahLst/>
              <a:cxnLst/>
              <a:rect l="l" t="t" r="r" b="b"/>
              <a:pathLst>
                <a:path w="1700225" h="1454623" extrusionOk="0">
                  <a:moveTo>
                    <a:pt x="0" y="0"/>
                  </a:moveTo>
                  <a:lnTo>
                    <a:pt x="1700225" y="0"/>
                  </a:lnTo>
                  <a:lnTo>
                    <a:pt x="1700225" y="1454623"/>
                  </a:lnTo>
                  <a:lnTo>
                    <a:pt x="0" y="14546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" name="Google Shape;174;p17">
              <a:extLst>
                <a:ext uri="{FF2B5EF4-FFF2-40B4-BE49-F238E27FC236}">
                  <a16:creationId xmlns:a16="http://schemas.microsoft.com/office/drawing/2014/main" id="{4B54827B-6187-47EC-B1BB-765C56198F1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0E1D86-3A44-4236-AE5A-6DEFCEB41284}"/>
              </a:ext>
            </a:extLst>
          </p:cNvPr>
          <p:cNvSpPr txBox="1"/>
          <p:nvPr/>
        </p:nvSpPr>
        <p:spPr>
          <a:xfrm>
            <a:off x="2001049" y="4523378"/>
            <a:ext cx="14285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Программные продукты проходят через различные этапы своего существования, известные как Жизненный Цикл. Понимание основных, вспомогательных и организационных процессов жизненного цикла, а также различных моделей, играет ключевую роль в эффективном управлении разработкой и сопровождением программного обеспечения.</a:t>
            </a:r>
            <a:endParaRPr lang="ru-RU" sz="40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5"/>
          <p:cNvGrpSpPr/>
          <p:nvPr/>
        </p:nvGrpSpPr>
        <p:grpSpPr>
          <a:xfrm>
            <a:off x="348344" y="464458"/>
            <a:ext cx="17489714" cy="9289142"/>
            <a:chOff x="0" y="-38100"/>
            <a:chExt cx="4131403" cy="950145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-38100"/>
              <a:ext cx="4131403" cy="950145"/>
            </a:xfrm>
            <a:custGeom>
              <a:avLst/>
              <a:gdLst/>
              <a:ahLst/>
              <a:cxnLst/>
              <a:rect l="l" t="t" r="r" b="b"/>
              <a:pathLst>
                <a:path w="4131403" h="475206" extrusionOk="0">
                  <a:moveTo>
                    <a:pt x="0" y="0"/>
                  </a:moveTo>
                  <a:lnTo>
                    <a:pt x="4131403" y="0"/>
                  </a:lnTo>
                  <a:lnTo>
                    <a:pt x="4131403" y="475206"/>
                  </a:lnTo>
                  <a:lnTo>
                    <a:pt x="0" y="475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1" name="Google Shape;131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5"/>
          <p:cNvSpPr txBox="1"/>
          <p:nvPr/>
        </p:nvSpPr>
        <p:spPr>
          <a:xfrm>
            <a:off x="892628" y="930573"/>
            <a:ext cx="16502743" cy="738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Основные процессы включают в себя формулирование требований на этапе спецификации, их глубокий анализ, а также этапы реализации и эволюции продукта. </a:t>
            </a:r>
            <a:endParaRPr lang="en-US" sz="5000" b="1" i="0" u="none" strike="noStrike" cap="none" dirty="0">
              <a:solidFill>
                <a:srgbClr val="143EFF"/>
              </a:solidFill>
              <a:latin typeface="Exo 2 Light" panose="00000400000000000000" pitchFamily="2" charset="-52"/>
              <a:ea typeface="Coustard"/>
              <a:cs typeface="Coustard"/>
              <a:sym typeface="Coustard"/>
            </a:endParaRPr>
          </a:p>
          <a:p>
            <a:pPr marL="0" marR="0" lvl="0" indent="0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000" b="1" dirty="0">
              <a:solidFill>
                <a:srgbClr val="143EFF"/>
              </a:solidFill>
              <a:latin typeface="Exo 2 Light" panose="00000400000000000000" pitchFamily="2" charset="-52"/>
              <a:ea typeface="Coustard"/>
              <a:cs typeface="Coustard"/>
              <a:sym typeface="Coustard"/>
            </a:endParaRPr>
          </a:p>
          <a:p>
            <a:pPr marL="0" marR="0" lvl="0" indent="0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Эти шаги обеспечивают тщательное понимание требований и разработку высококачественных решений.</a:t>
            </a:r>
            <a:endParaRPr lang="en-US" sz="50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0782" y="-451375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6"/>
          <p:cNvGrpSpPr/>
          <p:nvPr/>
        </p:nvGrpSpPr>
        <p:grpSpPr>
          <a:xfrm>
            <a:off x="304799" y="6065458"/>
            <a:ext cx="17678399" cy="3709081"/>
            <a:chOff x="0" y="-58985"/>
            <a:chExt cx="2363332" cy="535499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-58985"/>
              <a:ext cx="2363332" cy="535499"/>
            </a:xfrm>
            <a:custGeom>
              <a:avLst/>
              <a:gdLst/>
              <a:ahLst/>
              <a:cxnLst/>
              <a:rect l="l" t="t" r="r" b="b"/>
              <a:pathLst>
                <a:path w="2363332" h="476514" extrusionOk="0">
                  <a:moveTo>
                    <a:pt x="0" y="0"/>
                  </a:moveTo>
                  <a:lnTo>
                    <a:pt x="2363332" y="0"/>
                  </a:lnTo>
                  <a:lnTo>
                    <a:pt x="2363332" y="476514"/>
                  </a:lnTo>
                  <a:lnTo>
                    <a:pt x="0" y="476514"/>
                  </a:lnTo>
                  <a:lnTo>
                    <a:pt x="0" y="0"/>
                  </a:lnTo>
                </a:path>
              </a:pathLst>
            </a:custGeom>
            <a:solidFill>
              <a:srgbClr val="143EFF"/>
            </a:solidFill>
            <a:ln>
              <a:noFill/>
            </a:ln>
          </p:spPr>
        </p:sp>
        <p:sp>
          <p:nvSpPr>
            <p:cNvPr id="152" name="Google Shape;152;p16"/>
            <p:cNvSpPr txBox="1"/>
            <p:nvPr/>
          </p:nvSpPr>
          <p:spPr>
            <a:xfrm>
              <a:off x="0" y="-38100"/>
              <a:ext cx="812800" cy="514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304798" y="334080"/>
            <a:ext cx="17678399" cy="3825732"/>
            <a:chOff x="0" y="-38100"/>
            <a:chExt cx="2432400" cy="1249543"/>
          </a:xfrm>
        </p:grpSpPr>
        <p:sp>
          <p:nvSpPr>
            <p:cNvPr id="154" name="Google Shape;154;p16"/>
            <p:cNvSpPr/>
            <p:nvPr/>
          </p:nvSpPr>
          <p:spPr>
            <a:xfrm>
              <a:off x="0" y="0"/>
              <a:ext cx="2432400" cy="1211443"/>
            </a:xfrm>
            <a:custGeom>
              <a:avLst/>
              <a:gdLst/>
              <a:ahLst/>
              <a:cxnLst/>
              <a:rect l="l" t="t" r="r" b="b"/>
              <a:pathLst>
                <a:path w="2432400" h="1211443" extrusionOk="0">
                  <a:moveTo>
                    <a:pt x="0" y="0"/>
                  </a:moveTo>
                  <a:lnTo>
                    <a:pt x="2432400" y="0"/>
                  </a:lnTo>
                  <a:lnTo>
                    <a:pt x="2432400" y="1211443"/>
                  </a:lnTo>
                  <a:lnTo>
                    <a:pt x="0" y="121144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5" name="Google Shape;155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1344508" y="1266525"/>
            <a:ext cx="15598978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Проектирование, тестирование и сопровождение являются важными вспомогательными процессами.</a:t>
            </a:r>
            <a:endParaRPr lang="en-US" sz="5000" dirty="0">
              <a:latin typeface="Exo 2 Light" panose="00000400000000000000" pitchFamily="2" charset="-52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344508" y="6304171"/>
            <a:ext cx="15598978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0" i="0" u="none" strike="noStrike" cap="none" dirty="0">
                <a:solidFill>
                  <a:srgbClr val="FFFFFF"/>
                </a:solidFill>
                <a:latin typeface="Exo 2 Light" panose="00000400000000000000" pitchFamily="2" charset="-52"/>
                <a:ea typeface="Inter"/>
                <a:cs typeface="Inter"/>
                <a:sym typeface="Inter"/>
              </a:rPr>
              <a:t>Они гарантируют, что разработанный продукт соответствует высоким стандартам качества и легко поддается сопровождению после выпуска.</a:t>
            </a:r>
            <a:endParaRPr lang="en-US" sz="50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7"/>
          <p:cNvGrpSpPr/>
          <p:nvPr/>
        </p:nvGrpSpPr>
        <p:grpSpPr>
          <a:xfrm>
            <a:off x="1132114" y="378848"/>
            <a:ext cx="15833113" cy="3424903"/>
            <a:chOff x="0" y="-38100"/>
            <a:chExt cx="4131403" cy="513306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0"/>
              <a:ext cx="4131403" cy="475206"/>
            </a:xfrm>
            <a:custGeom>
              <a:avLst/>
              <a:gdLst/>
              <a:ahLst/>
              <a:cxnLst/>
              <a:rect l="l" t="t" r="r" b="b"/>
              <a:pathLst>
                <a:path w="4131403" h="475206" extrusionOk="0">
                  <a:moveTo>
                    <a:pt x="0" y="0"/>
                  </a:moveTo>
                  <a:lnTo>
                    <a:pt x="4131403" y="0"/>
                  </a:lnTo>
                  <a:lnTo>
                    <a:pt x="4131403" y="475206"/>
                  </a:lnTo>
                  <a:lnTo>
                    <a:pt x="0" y="475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8" name="Google Shape;168;p17"/>
            <p:cNvSpPr txBox="1"/>
            <p:nvPr/>
          </p:nvSpPr>
          <p:spPr>
            <a:xfrm>
              <a:off x="81294" y="-38100"/>
              <a:ext cx="731506" cy="475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1287888" y="3967327"/>
            <a:ext cx="15521563" cy="5013465"/>
            <a:chOff x="0" y="-38100"/>
            <a:chExt cx="2172267" cy="1005544"/>
          </a:xfrm>
        </p:grpSpPr>
        <p:sp>
          <p:nvSpPr>
            <p:cNvPr id="170" name="Google Shape;170;p17"/>
            <p:cNvSpPr/>
            <p:nvPr/>
          </p:nvSpPr>
          <p:spPr>
            <a:xfrm>
              <a:off x="0" y="0"/>
              <a:ext cx="2172267" cy="967444"/>
            </a:xfrm>
            <a:custGeom>
              <a:avLst/>
              <a:gdLst/>
              <a:ahLst/>
              <a:cxnLst/>
              <a:rect l="l" t="t" r="r" b="b"/>
              <a:pathLst>
                <a:path w="2172267" h="967444" extrusionOk="0">
                  <a:moveTo>
                    <a:pt x="0" y="0"/>
                  </a:moveTo>
                  <a:lnTo>
                    <a:pt x="2172267" y="0"/>
                  </a:lnTo>
                  <a:lnTo>
                    <a:pt x="2172267" y="967444"/>
                  </a:lnTo>
                  <a:lnTo>
                    <a:pt x="0" y="96744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1" name="Google Shape;171;p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/>
          <p:nvPr/>
        </p:nvSpPr>
        <p:spPr>
          <a:xfrm>
            <a:off x="1865483" y="4414603"/>
            <a:ext cx="14366371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Inter"/>
                <a:cs typeface="Inter"/>
                <a:sym typeface="Inter"/>
              </a:rPr>
              <a:t>Тестирование на всех этапах разработки и сопровождения продукта играет центральную роль в обеспечении его качества. Эти процессы поддерживают организацию в поддержании высокого стандарта функциональности и производительности продукта.</a:t>
            </a:r>
            <a:endParaRPr lang="en-US" sz="4000" dirty="0">
              <a:latin typeface="Exo 2 Light" panose="00000400000000000000" pitchFamily="2" charset="-52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587471" y="633061"/>
            <a:ext cx="15113059" cy="297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48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Организационные Процессы Жизненного Цикла</a:t>
            </a:r>
            <a:endParaRPr lang="en-US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8"/>
          <p:cNvGrpSpPr/>
          <p:nvPr/>
        </p:nvGrpSpPr>
        <p:grpSpPr>
          <a:xfrm>
            <a:off x="333830" y="530311"/>
            <a:ext cx="9245599" cy="8279860"/>
            <a:chOff x="0" y="-38100"/>
            <a:chExt cx="2369302" cy="850900"/>
          </a:xfrm>
        </p:grpSpPr>
        <p:sp>
          <p:nvSpPr>
            <p:cNvPr id="195" name="Google Shape;195;p18"/>
            <p:cNvSpPr/>
            <p:nvPr/>
          </p:nvSpPr>
          <p:spPr>
            <a:xfrm>
              <a:off x="0" y="0"/>
              <a:ext cx="2369302" cy="812800"/>
            </a:xfrm>
            <a:custGeom>
              <a:avLst/>
              <a:gdLst/>
              <a:ahLst/>
              <a:cxnLst/>
              <a:rect l="l" t="t" r="r" b="b"/>
              <a:pathLst>
                <a:path w="2432400" h="475206" extrusionOk="0">
                  <a:moveTo>
                    <a:pt x="0" y="0"/>
                  </a:moveTo>
                  <a:lnTo>
                    <a:pt x="2432400" y="0"/>
                  </a:lnTo>
                  <a:lnTo>
                    <a:pt x="2432400" y="475206"/>
                  </a:lnTo>
                  <a:lnTo>
                    <a:pt x="0" y="475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6" name="Google Shape;196;p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8"/>
          <p:cNvSpPr txBox="1"/>
          <p:nvPr/>
        </p:nvSpPr>
        <p:spPr>
          <a:xfrm>
            <a:off x="449943" y="1162292"/>
            <a:ext cx="9245599" cy="738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Выбор подходящей модели жизненного цикла является ключевым решением. </a:t>
            </a:r>
          </a:p>
          <a:p>
            <a:pPr marR="0" lvl="0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Водопадная модель предоставляет линейную последовательность этапов.</a:t>
            </a:r>
          </a:p>
          <a:p>
            <a:pPr marR="0" lvl="0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В то время как спиральная модель предлагает итерационный подход с возможностью внесения изменений на различных этапах.</a:t>
            </a:r>
            <a:endParaRPr lang="en-US" sz="4000" dirty="0">
              <a:latin typeface="Exo 2 Light" panose="00000400000000000000" pitchFamily="2" charset="-52"/>
            </a:endParaRPr>
          </a:p>
        </p:txBody>
      </p:sp>
      <p:pic>
        <p:nvPicPr>
          <p:cNvPr id="26" name="Picture 13753">
            <a:extLst>
              <a:ext uri="{FF2B5EF4-FFF2-40B4-BE49-F238E27FC236}">
                <a16:creationId xmlns:a16="http://schemas.microsoft.com/office/drawing/2014/main" id="{692D46A6-F86F-46D1-97F1-CCDDE28BBC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457922" y="530310"/>
            <a:ext cx="6380135" cy="3798795"/>
          </a:xfrm>
          <a:prstGeom prst="rect">
            <a:avLst/>
          </a:prstGeom>
        </p:spPr>
      </p:pic>
      <p:pic>
        <p:nvPicPr>
          <p:cNvPr id="27" name="Picture 13979">
            <a:extLst>
              <a:ext uri="{FF2B5EF4-FFF2-40B4-BE49-F238E27FC236}">
                <a16:creationId xmlns:a16="http://schemas.microsoft.com/office/drawing/2014/main" id="{DD9E1FB0-1AD2-4C82-9D4A-AC0688EA22F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457921" y="5143500"/>
            <a:ext cx="6380135" cy="36666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F4E1EF0-BB83-4EE2-8478-9DE104D6C43A}"/>
              </a:ext>
            </a:extLst>
          </p:cNvPr>
          <p:cNvSpPr txBox="1"/>
          <p:nvPr/>
        </p:nvSpPr>
        <p:spPr>
          <a:xfrm>
            <a:off x="11457921" y="8944748"/>
            <a:ext cx="6380135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Спиральная модель жизненного цикла</a:t>
            </a:r>
            <a:endParaRPr lang="en-US" sz="1800" dirty="0">
              <a:latin typeface="Exo 2 Light" panose="000004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30A17C-26C6-48C3-97F3-516736789274}"/>
              </a:ext>
            </a:extLst>
          </p:cNvPr>
          <p:cNvSpPr txBox="1"/>
          <p:nvPr/>
        </p:nvSpPr>
        <p:spPr>
          <a:xfrm>
            <a:off x="11457920" y="4487111"/>
            <a:ext cx="638013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Водопадная модель жизненного цикла проекта</a:t>
            </a:r>
            <a:endParaRPr lang="en-US" sz="18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E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19"/>
          <p:cNvGrpSpPr/>
          <p:nvPr/>
        </p:nvGrpSpPr>
        <p:grpSpPr>
          <a:xfrm>
            <a:off x="1262742" y="1220759"/>
            <a:ext cx="15675429" cy="7632955"/>
            <a:chOff x="0" y="-38100"/>
            <a:chExt cx="2432400" cy="1249543"/>
          </a:xfrm>
        </p:grpSpPr>
        <p:sp>
          <p:nvSpPr>
            <p:cNvPr id="218" name="Google Shape;218;p19"/>
            <p:cNvSpPr/>
            <p:nvPr/>
          </p:nvSpPr>
          <p:spPr>
            <a:xfrm>
              <a:off x="0" y="0"/>
              <a:ext cx="2432400" cy="1211443"/>
            </a:xfrm>
            <a:custGeom>
              <a:avLst/>
              <a:gdLst/>
              <a:ahLst/>
              <a:cxnLst/>
              <a:rect l="l" t="t" r="r" b="b"/>
              <a:pathLst>
                <a:path w="2432400" h="1211443" extrusionOk="0">
                  <a:moveTo>
                    <a:pt x="0" y="0"/>
                  </a:moveTo>
                  <a:lnTo>
                    <a:pt x="2432400" y="0"/>
                  </a:lnTo>
                  <a:lnTo>
                    <a:pt x="2432400" y="1211443"/>
                  </a:lnTo>
                  <a:lnTo>
                    <a:pt x="0" y="1211443"/>
                  </a:lnTo>
                  <a:lnTo>
                    <a:pt x="0" y="0"/>
                  </a:lnTo>
                </a:path>
              </a:pathLst>
            </a:custGeom>
            <a:solidFill>
              <a:srgbClr val="143EFF"/>
            </a:solidFill>
            <a:ln>
              <a:noFill/>
            </a:ln>
          </p:spPr>
        </p:sp>
        <p:sp>
          <p:nvSpPr>
            <p:cNvPr id="219" name="Google Shape;219;p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9"/>
          <p:cNvSpPr txBox="1"/>
          <p:nvPr/>
        </p:nvSpPr>
        <p:spPr>
          <a:xfrm>
            <a:off x="1349829" y="1921951"/>
            <a:ext cx="15675429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0" i="0" u="none" strike="noStrike" cap="none" dirty="0">
                <a:solidFill>
                  <a:srgbClr val="FFFF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Спецификация требований - первоначальный этап разработки, где определяются функциональные и качественные характеристики будущего продукта. Функциональная спецификация формулирует основные функции, в то время как спецификация качества устанавливает стандарты, которым должен соответствовать продукт.</a:t>
            </a:r>
            <a:endParaRPr lang="en-US" sz="50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0"/>
          <p:cNvGrpSpPr/>
          <p:nvPr/>
        </p:nvGrpSpPr>
        <p:grpSpPr>
          <a:xfrm>
            <a:off x="1306285" y="1291771"/>
            <a:ext cx="15617372" cy="7561943"/>
            <a:chOff x="0" y="-38100"/>
            <a:chExt cx="2695124" cy="536365"/>
          </a:xfrm>
        </p:grpSpPr>
        <p:sp>
          <p:nvSpPr>
            <p:cNvPr id="239" name="Google Shape;239;p20"/>
            <p:cNvSpPr/>
            <p:nvPr/>
          </p:nvSpPr>
          <p:spPr>
            <a:xfrm>
              <a:off x="0" y="-29259"/>
              <a:ext cx="2695124" cy="527524"/>
            </a:xfrm>
            <a:custGeom>
              <a:avLst/>
              <a:gdLst/>
              <a:ahLst/>
              <a:cxnLst/>
              <a:rect l="l" t="t" r="r" b="b"/>
              <a:pathLst>
                <a:path w="2177700" h="475206" extrusionOk="0">
                  <a:moveTo>
                    <a:pt x="0" y="0"/>
                  </a:moveTo>
                  <a:lnTo>
                    <a:pt x="2177700" y="0"/>
                  </a:lnTo>
                  <a:lnTo>
                    <a:pt x="2177700" y="475206"/>
                  </a:lnTo>
                  <a:lnTo>
                    <a:pt x="0" y="475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40" name="Google Shape;240;p20"/>
            <p:cNvSpPr txBox="1"/>
            <p:nvPr/>
          </p:nvSpPr>
          <p:spPr>
            <a:xfrm>
              <a:off x="0" y="-38100"/>
              <a:ext cx="812800" cy="536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0"/>
          <p:cNvSpPr txBox="1"/>
          <p:nvPr/>
        </p:nvSpPr>
        <p:spPr>
          <a:xfrm>
            <a:off x="1364343" y="2302753"/>
            <a:ext cx="15617372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Анализ требований - этап, нацеленный на глубокое понимание потребностей и целей проекта. В процессе анализа осуществляется детальное исследование требований, выявление зависимостей и определение ключевых факторов, влияющих на проектирование и реализацию.</a:t>
            </a:r>
            <a:endParaRPr lang="en-US" sz="50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1"/>
          <p:cNvGrpSpPr/>
          <p:nvPr/>
        </p:nvGrpSpPr>
        <p:grpSpPr>
          <a:xfrm>
            <a:off x="362434" y="4876800"/>
            <a:ext cx="17519166" cy="4920343"/>
            <a:chOff x="0" y="-38100"/>
            <a:chExt cx="1203740" cy="889000"/>
          </a:xfrm>
        </p:grpSpPr>
        <p:sp>
          <p:nvSpPr>
            <p:cNvPr id="265" name="Google Shape;265;p21"/>
            <p:cNvSpPr/>
            <p:nvPr/>
          </p:nvSpPr>
          <p:spPr>
            <a:xfrm>
              <a:off x="0" y="0"/>
              <a:ext cx="1203740" cy="850900"/>
            </a:xfrm>
            <a:custGeom>
              <a:avLst/>
              <a:gdLst/>
              <a:ahLst/>
              <a:cxnLst/>
              <a:rect l="l" t="t" r="r" b="b"/>
              <a:pathLst>
                <a:path w="1211076" h="232919" extrusionOk="0">
                  <a:moveTo>
                    <a:pt x="0" y="0"/>
                  </a:moveTo>
                  <a:lnTo>
                    <a:pt x="1211076" y="0"/>
                  </a:lnTo>
                  <a:lnTo>
                    <a:pt x="1211076" y="232919"/>
                  </a:lnTo>
                  <a:lnTo>
                    <a:pt x="0" y="232919"/>
                  </a:lnTo>
                  <a:lnTo>
                    <a:pt x="0" y="0"/>
                  </a:lnTo>
                </a:path>
              </a:pathLst>
            </a:custGeom>
            <a:solidFill>
              <a:srgbClr val="143EFF"/>
            </a:solidFill>
            <a:ln>
              <a:noFill/>
            </a:ln>
          </p:spPr>
        </p:sp>
        <p:sp>
          <p:nvSpPr>
            <p:cNvPr id="266" name="Google Shape;266;p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1278807" y="702194"/>
            <a:ext cx="15686420" cy="3230763"/>
            <a:chOff x="0" y="-38100"/>
            <a:chExt cx="4131403" cy="850900"/>
          </a:xfrm>
        </p:grpSpPr>
        <p:sp>
          <p:nvSpPr>
            <p:cNvPr id="274" name="Google Shape;274;p21"/>
            <p:cNvSpPr/>
            <p:nvPr/>
          </p:nvSpPr>
          <p:spPr>
            <a:xfrm>
              <a:off x="0" y="0"/>
              <a:ext cx="4131403" cy="475206"/>
            </a:xfrm>
            <a:custGeom>
              <a:avLst/>
              <a:gdLst/>
              <a:ahLst/>
              <a:cxnLst/>
              <a:rect l="l" t="t" r="r" b="b"/>
              <a:pathLst>
                <a:path w="4131403" h="475206" extrusionOk="0">
                  <a:moveTo>
                    <a:pt x="0" y="0"/>
                  </a:moveTo>
                  <a:lnTo>
                    <a:pt x="4131403" y="0"/>
                  </a:lnTo>
                  <a:lnTo>
                    <a:pt x="4131403" y="475206"/>
                  </a:lnTo>
                  <a:lnTo>
                    <a:pt x="0" y="47520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75" name="Google Shape;275;p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1"/>
          <p:cNvSpPr txBox="1"/>
          <p:nvPr/>
        </p:nvSpPr>
        <p:spPr>
          <a:xfrm>
            <a:off x="3563154" y="831400"/>
            <a:ext cx="11161691" cy="148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48" b="0" i="0" u="none" strike="noStrike" cap="none" dirty="0">
                <a:solidFill>
                  <a:srgbClr val="143E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Проектирование</a:t>
            </a:r>
            <a:endParaRPr lang="en-US" dirty="0">
              <a:latin typeface="Exo 2 Light" panose="00000400000000000000" pitchFamily="2" charset="-52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362435" y="5086529"/>
            <a:ext cx="1751916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rgbClr val="FFFFFF"/>
                </a:solidFill>
                <a:latin typeface="Exo 2 Light" panose="00000400000000000000" pitchFamily="2" charset="-52"/>
                <a:ea typeface="Coustard"/>
                <a:cs typeface="Coustard"/>
                <a:sym typeface="Coustard"/>
              </a:rPr>
              <a:t>Проектирование включает в себя несколько ключевых этапов. Концептуальное проектирование определяет общую архитектуру системы. Логическое проектирование разрабатывает детали функциональных модулей, а физическое проектирование конкретизирует аппаратные и программные аспекты системы, готовя ее к реализации.</a:t>
            </a:r>
            <a:endParaRPr lang="en-US" sz="40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325" y="-451377"/>
            <a:ext cx="22249083" cy="11189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22"/>
          <p:cNvGrpSpPr/>
          <p:nvPr/>
        </p:nvGrpSpPr>
        <p:grpSpPr>
          <a:xfrm>
            <a:off x="290285" y="1117599"/>
            <a:ext cx="17616761" cy="7707085"/>
            <a:chOff x="-22611" y="-66824"/>
            <a:chExt cx="4393321" cy="1756869"/>
          </a:xfrm>
        </p:grpSpPr>
        <p:sp>
          <p:nvSpPr>
            <p:cNvPr id="305" name="Google Shape;305;p22"/>
            <p:cNvSpPr/>
            <p:nvPr/>
          </p:nvSpPr>
          <p:spPr>
            <a:xfrm>
              <a:off x="-22611" y="-3960"/>
              <a:ext cx="4393321" cy="1694005"/>
            </a:xfrm>
            <a:custGeom>
              <a:avLst/>
              <a:gdLst/>
              <a:ahLst/>
              <a:cxnLst/>
              <a:rect l="l" t="t" r="r" b="b"/>
              <a:pathLst>
                <a:path w="4370710" h="228637" extrusionOk="0">
                  <a:moveTo>
                    <a:pt x="0" y="0"/>
                  </a:moveTo>
                  <a:lnTo>
                    <a:pt x="4370710" y="0"/>
                  </a:lnTo>
                  <a:lnTo>
                    <a:pt x="4370710" y="228637"/>
                  </a:lnTo>
                  <a:lnTo>
                    <a:pt x="0" y="228637"/>
                  </a:lnTo>
                  <a:lnTo>
                    <a:pt x="0" y="0"/>
                  </a:lnTo>
                </a:path>
              </a:pathLst>
            </a:custGeom>
            <a:solidFill>
              <a:srgbClr val="143EFF"/>
            </a:solidFill>
            <a:ln>
              <a:noFill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6" name="Google Shape;306;p22"/>
            <p:cNvSpPr txBox="1"/>
            <p:nvPr/>
          </p:nvSpPr>
          <p:spPr>
            <a:xfrm>
              <a:off x="-22611" y="-66824"/>
              <a:ext cx="835411" cy="879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22"/>
          <p:cNvSpPr txBox="1"/>
          <p:nvPr/>
        </p:nvSpPr>
        <p:spPr>
          <a:xfrm>
            <a:off x="290285" y="1715791"/>
            <a:ext cx="17616760" cy="678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b="0" i="0" u="none" strike="noStrike" cap="none" dirty="0">
                <a:solidFill>
                  <a:srgbClr val="FFFFFF"/>
                </a:solidFill>
                <a:latin typeface="Exo 2 Light" panose="00000400000000000000" pitchFamily="2" charset="-52"/>
                <a:ea typeface="Inter"/>
                <a:cs typeface="Inter"/>
                <a:sym typeface="Inter"/>
              </a:rPr>
              <a:t>На этапе реализации происходит написание и тестирование кода. Сопровождение обеспечивает долгосрочную жизнеспособность продукта после выпуска, включая внесение изменений и улучшений. Тестирование на этапе разработки и сопровождения гарантирует высокий стандарт качества, предотвращая появление ошибок и обеспечивая надежность продукта в долгосрочной перспективе.</a:t>
            </a:r>
            <a:endParaRPr lang="en-US" sz="4500" dirty="0">
              <a:latin typeface="Exo 2 Light" panose="000004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337</Words>
  <Application>Microsoft Office PowerPoint</Application>
  <PresentationFormat>Произвольный</PresentationFormat>
  <Paragraphs>19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Exo 2 Light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Беркат</cp:lastModifiedBy>
  <cp:revision>11</cp:revision>
  <dcterms:modified xsi:type="dcterms:W3CDTF">2024-01-24T19:27:01Z</dcterms:modified>
</cp:coreProperties>
</file>