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C8C4-08C5-4BE8-B266-2F4B33334B16}" type="datetimeFigureOut">
              <a:rPr lang="ru-RU" smtClean="0"/>
              <a:pPr/>
              <a:t>15.12.2024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8B4EB-C310-470E-A684-59988B6E3E1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C8C4-08C5-4BE8-B266-2F4B33334B16}" type="datetimeFigureOut">
              <a:rPr lang="ru-RU" smtClean="0"/>
              <a:pPr/>
              <a:t>15.12.2024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8B4EB-C310-470E-A684-59988B6E3E1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C8C4-08C5-4BE8-B266-2F4B33334B16}" type="datetimeFigureOut">
              <a:rPr lang="ru-RU" smtClean="0"/>
              <a:pPr/>
              <a:t>15.12.2024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8B4EB-C310-470E-A684-59988B6E3E1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C8C4-08C5-4BE8-B266-2F4B33334B16}" type="datetimeFigureOut">
              <a:rPr lang="ru-RU" smtClean="0"/>
              <a:pPr/>
              <a:t>15.12.2024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8B4EB-C310-470E-A684-59988B6E3E1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C8C4-08C5-4BE8-B266-2F4B33334B16}" type="datetimeFigureOut">
              <a:rPr lang="ru-RU" smtClean="0"/>
              <a:pPr/>
              <a:t>15.12.2024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8B4EB-C310-470E-A684-59988B6E3E1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C8C4-08C5-4BE8-B266-2F4B33334B16}" type="datetimeFigureOut">
              <a:rPr lang="ru-RU" smtClean="0"/>
              <a:pPr/>
              <a:t>15.12.2024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8B4EB-C310-470E-A684-59988B6E3E1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C8C4-08C5-4BE8-B266-2F4B33334B16}" type="datetimeFigureOut">
              <a:rPr lang="ru-RU" smtClean="0"/>
              <a:pPr/>
              <a:t>15.12.2024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8B4EB-C310-470E-A684-59988B6E3E1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C8C4-08C5-4BE8-B266-2F4B33334B16}" type="datetimeFigureOut">
              <a:rPr lang="ru-RU" smtClean="0"/>
              <a:pPr/>
              <a:t>15.12.2024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8B4EB-C310-470E-A684-59988B6E3E1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C8C4-08C5-4BE8-B266-2F4B33334B16}" type="datetimeFigureOut">
              <a:rPr lang="ru-RU" smtClean="0"/>
              <a:pPr/>
              <a:t>15.12.2024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8B4EB-C310-470E-A684-59988B6E3E1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C8C4-08C5-4BE8-B266-2F4B33334B16}" type="datetimeFigureOut">
              <a:rPr lang="ru-RU" smtClean="0"/>
              <a:pPr/>
              <a:t>15.12.2024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8B4EB-C310-470E-A684-59988B6E3E1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C8C4-08C5-4BE8-B266-2F4B33334B16}" type="datetimeFigureOut">
              <a:rPr lang="ru-RU" smtClean="0"/>
              <a:pPr/>
              <a:t>15.12.2024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8B4EB-C310-470E-A684-59988B6E3E1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AC8C4-08C5-4BE8-B266-2F4B33334B16}" type="datetimeFigureOut">
              <a:rPr lang="ru-RU" smtClean="0"/>
              <a:pPr/>
              <a:t>15.12.2024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8B4EB-C310-470E-A684-59988B6E3E1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st.github.com/FeelUsM/a8f2922167693ab4a861d8fd42b5bf9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</a:t>
            </a:r>
            <a:r>
              <a:rPr lang="ru-RU" dirty="0" err="1" smtClean="0"/>
              <a:t>ртонормирование</a:t>
            </a:r>
            <a:r>
              <a:rPr lang="ru-RU" dirty="0" smtClean="0"/>
              <a:t> данных вместо регуляризации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Усков</a:t>
            </a:r>
            <a:r>
              <a:rPr lang="ru-RU" dirty="0" smtClean="0"/>
              <a:t> Филипп</a:t>
            </a:r>
          </a:p>
          <a:p>
            <a:r>
              <a:rPr lang="en-US" dirty="0" smtClean="0"/>
              <a:t>NLA, </a:t>
            </a:r>
            <a:r>
              <a:rPr lang="en-US" dirty="0" err="1" smtClean="0"/>
              <a:t>AIMasters</a:t>
            </a:r>
            <a:r>
              <a:rPr lang="en-US" dirty="0" smtClean="0"/>
              <a:t>, 2024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4581128"/>
            <a:ext cx="2698836" cy="2276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67746" y="1988840"/>
            <a:ext cx="2625764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Стохастическое </a:t>
            </a:r>
            <a:r>
              <a:rPr lang="en-US" dirty="0" smtClean="0"/>
              <a:t>QR </a:t>
            </a:r>
            <a:r>
              <a:rPr lang="ru-RU" dirty="0" smtClean="0"/>
              <a:t>разложение</a:t>
            </a:r>
            <a:br>
              <a:rPr lang="ru-RU" dirty="0" smtClean="0"/>
            </a:br>
            <a:r>
              <a:rPr lang="ru-RU" dirty="0" smtClean="0"/>
              <a:t>(по </a:t>
            </a:r>
            <a:r>
              <a:rPr lang="ru-RU" dirty="0" smtClean="0"/>
              <a:t>строкам)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580112" y="1412776"/>
            <a:ext cx="3456384" cy="50405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QTQ = Q.T @ Q</a:t>
            </a:r>
          </a:p>
          <a:p>
            <a:pPr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sns.heatmap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(np.log10(np.abs(QTQ))) </a:t>
            </a:r>
          </a:p>
          <a:p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обусловленность:5.1935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исходной: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135.29813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844824"/>
            <a:ext cx="6768752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1400" dirty="0" smtClean="0">
                <a:latin typeface="Courier New"/>
              </a:rPr>
              <a:t>S </a:t>
            </a:r>
            <a:r>
              <a:rPr lang="en-US" sz="1400" dirty="0" smtClean="0">
                <a:solidFill>
                  <a:srgbClr val="66CC66"/>
                </a:solidFill>
                <a:latin typeface="Courier New"/>
              </a:rPr>
              <a:t>=</a:t>
            </a:r>
            <a:r>
              <a:rPr lang="en-US" sz="1400" dirty="0" smtClean="0">
                <a:latin typeface="Courier New"/>
              </a:rPr>
              <a:t> </a:t>
            </a:r>
            <a:r>
              <a:rPr lang="en-US" sz="1400" dirty="0" err="1" smtClean="0">
                <a:latin typeface="Courier New"/>
              </a:rPr>
              <a:t>np.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zeros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((</a:t>
            </a:r>
            <a:r>
              <a:rPr lang="en-US" sz="1400" dirty="0" smtClean="0">
                <a:latin typeface="Courier New"/>
              </a:rPr>
              <a:t>X1.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shape[</a:t>
            </a:r>
            <a:r>
              <a:rPr lang="en-US" sz="1400" dirty="0" smtClean="0">
                <a:solidFill>
                  <a:srgbClr val="FF4500"/>
                </a:solidFill>
                <a:latin typeface="Courier New"/>
              </a:rPr>
              <a:t>1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]</a:t>
            </a:r>
            <a:r>
              <a:rPr lang="en-US" sz="1400" dirty="0" smtClean="0">
                <a:solidFill>
                  <a:srgbClr val="66CC66"/>
                </a:solidFill>
                <a:latin typeface="Courier New"/>
              </a:rPr>
              <a:t>,</a:t>
            </a:r>
            <a:r>
              <a:rPr lang="en-US" sz="1400" dirty="0" smtClean="0">
                <a:latin typeface="Courier New"/>
              </a:rPr>
              <a:t>X1.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shape[</a:t>
            </a:r>
            <a:r>
              <a:rPr lang="en-US" sz="1400" dirty="0" smtClean="0">
                <a:solidFill>
                  <a:srgbClr val="FF4500"/>
                </a:solidFill>
                <a:latin typeface="Courier New"/>
              </a:rPr>
              <a:t>1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]))</a:t>
            </a:r>
            <a:endParaRPr lang="en-US" sz="1400" dirty="0" smtClean="0">
              <a:latin typeface="Courier New"/>
            </a:endParaRPr>
          </a:p>
          <a:p>
            <a:pPr fontAlgn="t"/>
            <a:r>
              <a:rPr lang="en-US" sz="1400" dirty="0" err="1" smtClean="0">
                <a:latin typeface="Courier New"/>
              </a:rPr>
              <a:t>sqd</a:t>
            </a:r>
            <a:r>
              <a:rPr lang="en-US" sz="1400" dirty="0" smtClean="0">
                <a:latin typeface="Courier New"/>
              </a:rPr>
              <a:t> </a:t>
            </a:r>
            <a:r>
              <a:rPr lang="en-US" sz="1400" dirty="0" smtClean="0">
                <a:solidFill>
                  <a:srgbClr val="66CC66"/>
                </a:solidFill>
                <a:latin typeface="Courier New"/>
              </a:rPr>
              <a:t>=</a:t>
            </a:r>
            <a:r>
              <a:rPr lang="en-US" sz="1400" dirty="0" smtClean="0">
                <a:latin typeface="Courier New"/>
              </a:rPr>
              <a:t> X1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[</a:t>
            </a:r>
            <a:r>
              <a:rPr lang="en-US" sz="1400" dirty="0" smtClean="0">
                <a:solidFill>
                  <a:srgbClr val="FF4500"/>
                </a:solidFill>
                <a:latin typeface="Courier New"/>
              </a:rPr>
              <a:t>0</a:t>
            </a:r>
            <a:r>
              <a:rPr lang="en-US" sz="1400" dirty="0" smtClean="0">
                <a:solidFill>
                  <a:srgbClr val="66CC66"/>
                </a:solidFill>
                <a:latin typeface="Courier New"/>
              </a:rPr>
              <a:t>,</a:t>
            </a:r>
            <a:r>
              <a:rPr lang="en-US" sz="1400" dirty="0" smtClean="0">
                <a:latin typeface="Courier New"/>
              </a:rPr>
              <a:t>: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]</a:t>
            </a:r>
            <a:r>
              <a:rPr lang="en-US" sz="1400" dirty="0" smtClean="0">
                <a:latin typeface="Courier New"/>
              </a:rPr>
              <a:t>**</a:t>
            </a:r>
            <a:r>
              <a:rPr lang="en-US" sz="1400" dirty="0" smtClean="0">
                <a:solidFill>
                  <a:srgbClr val="FF4500"/>
                </a:solidFill>
                <a:latin typeface="Courier New"/>
              </a:rPr>
              <a:t>2</a:t>
            </a:r>
            <a:endParaRPr lang="en-US" sz="1400" dirty="0" smtClean="0">
              <a:latin typeface="Courier New"/>
            </a:endParaRPr>
          </a:p>
          <a:p>
            <a:pPr fontAlgn="t"/>
            <a:r>
              <a:rPr lang="en-US" sz="1400" dirty="0" smtClean="0">
                <a:latin typeface="Courier New"/>
              </a:rPr>
              <a:t> </a:t>
            </a:r>
          </a:p>
          <a:p>
            <a:pPr fontAlgn="t"/>
            <a:r>
              <a:rPr lang="en-US" sz="1400" b="1" dirty="0" smtClean="0">
                <a:solidFill>
                  <a:srgbClr val="FF7700"/>
                </a:solidFill>
                <a:latin typeface="Courier New"/>
              </a:rPr>
              <a:t>for</a:t>
            </a:r>
            <a:r>
              <a:rPr lang="en-US" sz="1400" dirty="0" smtClean="0">
                <a:latin typeface="Courier New"/>
              </a:rPr>
              <a:t> </a:t>
            </a:r>
            <a:r>
              <a:rPr lang="en-US" sz="1400" dirty="0" err="1" smtClean="0">
                <a:latin typeface="Courier New"/>
              </a:rPr>
              <a:t>i</a:t>
            </a:r>
            <a:r>
              <a:rPr lang="en-US" sz="1400" dirty="0" smtClean="0">
                <a:latin typeface="Courier New"/>
              </a:rPr>
              <a:t> </a:t>
            </a:r>
            <a:r>
              <a:rPr lang="en-US" sz="1400" b="1" dirty="0" smtClean="0">
                <a:solidFill>
                  <a:srgbClr val="FF7700"/>
                </a:solidFill>
                <a:latin typeface="Courier New"/>
              </a:rPr>
              <a:t>in</a:t>
            </a:r>
            <a:r>
              <a:rPr lang="en-US" sz="1400" dirty="0" smtClean="0">
                <a:latin typeface="Courier New"/>
              </a:rPr>
              <a:t> </a:t>
            </a:r>
            <a:r>
              <a:rPr lang="en-US" sz="1400" dirty="0" err="1" smtClean="0">
                <a:latin typeface="Courier New"/>
              </a:rPr>
              <a:t>tqdm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smtClean="0">
                <a:solidFill>
                  <a:srgbClr val="008000"/>
                </a:solidFill>
                <a:latin typeface="Courier New"/>
              </a:rPr>
              <a:t>range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smtClean="0">
                <a:latin typeface="Courier New"/>
              </a:rPr>
              <a:t>X1.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shape[</a:t>
            </a:r>
            <a:r>
              <a:rPr lang="en-US" sz="1400" dirty="0" smtClean="0">
                <a:solidFill>
                  <a:srgbClr val="FF4500"/>
                </a:solidFill>
                <a:latin typeface="Courier New"/>
              </a:rPr>
              <a:t>0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]))</a:t>
            </a:r>
            <a:r>
              <a:rPr lang="en-US" sz="1400" dirty="0" smtClean="0">
                <a:latin typeface="Courier New"/>
              </a:rPr>
              <a:t>:</a:t>
            </a:r>
          </a:p>
          <a:p>
            <a:pPr fontAlgn="t"/>
            <a:r>
              <a:rPr lang="en-US" sz="1400" dirty="0" smtClean="0">
                <a:latin typeface="Courier New"/>
              </a:rPr>
              <a:t> </a:t>
            </a:r>
            <a:r>
              <a:rPr lang="en-US" sz="1400" dirty="0" smtClean="0">
                <a:latin typeface="Courier New"/>
              </a:rPr>
              <a:t>   alpha </a:t>
            </a:r>
            <a:r>
              <a:rPr lang="en-US" sz="1400" dirty="0" smtClean="0">
                <a:solidFill>
                  <a:srgbClr val="66CC66"/>
                </a:solidFill>
                <a:latin typeface="Courier New"/>
              </a:rPr>
              <a:t>=</a:t>
            </a:r>
            <a:r>
              <a:rPr lang="en-US" sz="1400" dirty="0" smtClean="0">
                <a:latin typeface="Courier New"/>
              </a:rPr>
              <a:t> </a:t>
            </a:r>
            <a:r>
              <a:rPr lang="en-US" sz="1400" dirty="0" smtClean="0">
                <a:solidFill>
                  <a:srgbClr val="FF4500"/>
                </a:solidFill>
                <a:latin typeface="Courier New"/>
              </a:rPr>
              <a:t>0.01</a:t>
            </a:r>
            <a:r>
              <a:rPr lang="en-US" sz="1400" dirty="0" smtClean="0">
                <a:latin typeface="Courier New"/>
              </a:rPr>
              <a:t>/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smtClean="0">
                <a:latin typeface="Courier New"/>
              </a:rPr>
              <a:t>i+</a:t>
            </a:r>
            <a:r>
              <a:rPr lang="en-US" sz="1400" dirty="0" smtClean="0">
                <a:solidFill>
                  <a:srgbClr val="FF4500"/>
                </a:solidFill>
                <a:latin typeface="Courier New"/>
              </a:rPr>
              <a:t>2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 smtClean="0">
                <a:latin typeface="Courier New"/>
              </a:rPr>
              <a:t>**</a:t>
            </a:r>
            <a:r>
              <a:rPr lang="en-US" sz="1400" dirty="0" smtClean="0">
                <a:solidFill>
                  <a:srgbClr val="FF4500"/>
                </a:solidFill>
                <a:latin typeface="Courier New"/>
              </a:rPr>
              <a:t>0.3</a:t>
            </a:r>
            <a:r>
              <a:rPr lang="en-US" sz="1400" dirty="0" smtClean="0">
                <a:latin typeface="Courier New"/>
              </a:rPr>
              <a:t> </a:t>
            </a:r>
            <a:r>
              <a:rPr lang="en-US" sz="1400" i="1" dirty="0" smtClean="0">
                <a:solidFill>
                  <a:srgbClr val="808080"/>
                </a:solidFill>
                <a:latin typeface="Courier New"/>
              </a:rPr>
              <a:t># Learning rate</a:t>
            </a:r>
            <a:endParaRPr lang="en-US" sz="1400" dirty="0" smtClean="0">
              <a:latin typeface="Courier New"/>
            </a:endParaRPr>
          </a:p>
          <a:p>
            <a:pPr fontAlgn="t"/>
            <a:r>
              <a:rPr lang="en-US" sz="1400" dirty="0" smtClean="0">
                <a:latin typeface="Courier New"/>
              </a:rPr>
              <a:t>    X </a:t>
            </a:r>
            <a:r>
              <a:rPr lang="en-US" sz="1400" dirty="0" smtClean="0">
                <a:solidFill>
                  <a:srgbClr val="66CC66"/>
                </a:solidFill>
                <a:latin typeface="Courier New"/>
              </a:rPr>
              <a:t>=</a:t>
            </a:r>
            <a:r>
              <a:rPr lang="en-US" sz="1400" dirty="0" smtClean="0">
                <a:latin typeface="Courier New"/>
              </a:rPr>
              <a:t> X1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[</a:t>
            </a:r>
            <a:r>
              <a:rPr lang="en-US" sz="1400" dirty="0" err="1" smtClean="0">
                <a:latin typeface="Courier New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]</a:t>
            </a:r>
            <a:endParaRPr lang="en-US" sz="1400" dirty="0" smtClean="0">
              <a:latin typeface="Courier New"/>
            </a:endParaRPr>
          </a:p>
          <a:p>
            <a:pPr fontAlgn="t"/>
            <a:r>
              <a:rPr lang="en-US" sz="1400" dirty="0" smtClean="0">
                <a:latin typeface="Courier New"/>
              </a:rPr>
              <a:t> </a:t>
            </a:r>
          </a:p>
          <a:p>
            <a:pPr fontAlgn="t"/>
            <a:r>
              <a:rPr lang="en-US" sz="1400" dirty="0" smtClean="0">
                <a:latin typeface="Courier New"/>
              </a:rPr>
              <a:t>    R </a:t>
            </a:r>
            <a:r>
              <a:rPr lang="en-US" sz="1400" dirty="0" smtClean="0">
                <a:solidFill>
                  <a:srgbClr val="66CC66"/>
                </a:solidFill>
                <a:latin typeface="Courier New"/>
              </a:rPr>
              <a:t>=</a:t>
            </a:r>
            <a:r>
              <a:rPr lang="en-US" sz="1400" dirty="0" smtClean="0">
                <a:latin typeface="Courier New"/>
              </a:rPr>
              <a:t> </a:t>
            </a:r>
            <a:r>
              <a:rPr lang="en-US" sz="1400" dirty="0" err="1" smtClean="0">
                <a:latin typeface="Courier New"/>
              </a:rPr>
              <a:t>np.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eye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smtClean="0">
                <a:latin typeface="Courier New"/>
              </a:rPr>
              <a:t>X1.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shape[</a:t>
            </a:r>
            <a:r>
              <a:rPr lang="en-US" sz="1400" dirty="0" smtClean="0">
                <a:solidFill>
                  <a:srgbClr val="FF4500"/>
                </a:solidFill>
                <a:latin typeface="Courier New"/>
              </a:rPr>
              <a:t>1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])</a:t>
            </a:r>
            <a:r>
              <a:rPr lang="en-US" sz="1400" dirty="0" smtClean="0">
                <a:latin typeface="Courier New"/>
              </a:rPr>
              <a:t>*</a:t>
            </a:r>
            <a:r>
              <a:rPr lang="en-US" sz="1400" dirty="0" err="1" smtClean="0">
                <a:latin typeface="Courier New"/>
              </a:rPr>
              <a:t>np.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sqrt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err="1" smtClean="0">
                <a:latin typeface="Courier New"/>
              </a:rPr>
              <a:t>sqd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 smtClean="0">
                <a:latin typeface="Courier New"/>
              </a:rPr>
              <a:t>+S</a:t>
            </a:r>
          </a:p>
          <a:p>
            <a:pPr fontAlgn="t"/>
            <a:r>
              <a:rPr lang="en-US" sz="1400" dirty="0" smtClean="0">
                <a:latin typeface="Courier New"/>
              </a:rPr>
              <a:t> </a:t>
            </a:r>
          </a:p>
          <a:p>
            <a:pPr fontAlgn="t"/>
            <a:r>
              <a:rPr lang="en-US" sz="1400" dirty="0" smtClean="0">
                <a:latin typeface="Courier New"/>
              </a:rPr>
              <a:t>    Q </a:t>
            </a:r>
            <a:r>
              <a:rPr lang="en-US" sz="1400" dirty="0" smtClean="0">
                <a:solidFill>
                  <a:srgbClr val="66CC66"/>
                </a:solidFill>
                <a:latin typeface="Courier New"/>
              </a:rPr>
              <a:t>=</a:t>
            </a:r>
            <a:r>
              <a:rPr lang="en-US" sz="1400" dirty="0" smtClean="0">
                <a:latin typeface="Courier New"/>
              </a:rPr>
              <a:t> </a:t>
            </a:r>
            <a:r>
              <a:rPr lang="en-US" sz="1400" dirty="0" err="1" smtClean="0">
                <a:latin typeface="Courier New"/>
              </a:rPr>
              <a:t>sp.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linalg</a:t>
            </a:r>
            <a:r>
              <a:rPr lang="en-US" sz="1400" dirty="0" err="1" smtClean="0">
                <a:latin typeface="Courier New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solve_triangular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smtClean="0">
                <a:latin typeface="Courier New"/>
              </a:rPr>
              <a:t>R.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T</a:t>
            </a:r>
            <a:r>
              <a:rPr lang="en-US" sz="1400" dirty="0" smtClean="0">
                <a:solidFill>
                  <a:srgbClr val="66CC66"/>
                </a:solidFill>
                <a:latin typeface="Courier New"/>
              </a:rPr>
              <a:t>,</a:t>
            </a:r>
            <a:r>
              <a:rPr lang="en-US" sz="1400" dirty="0" smtClean="0">
                <a:latin typeface="Courier New"/>
              </a:rPr>
              <a:t> X</a:t>
            </a:r>
            <a:r>
              <a:rPr lang="en-US" sz="1400" dirty="0" smtClean="0">
                <a:solidFill>
                  <a:srgbClr val="66CC66"/>
                </a:solidFill>
                <a:latin typeface="Courier New"/>
              </a:rPr>
              <a:t>,</a:t>
            </a:r>
            <a:r>
              <a:rPr lang="en-US" sz="1400" dirty="0" smtClean="0">
                <a:latin typeface="Courier New"/>
              </a:rPr>
              <a:t> lower</a:t>
            </a:r>
            <a:r>
              <a:rPr lang="en-US" sz="1400" dirty="0" smtClean="0">
                <a:solidFill>
                  <a:srgbClr val="66CC66"/>
                </a:solidFill>
                <a:latin typeface="Courier New"/>
              </a:rPr>
              <a:t>=</a:t>
            </a:r>
            <a:r>
              <a:rPr lang="en-US" sz="1400" dirty="0" smtClean="0">
                <a:solidFill>
                  <a:srgbClr val="008000"/>
                </a:solidFill>
                <a:latin typeface="Courier New"/>
              </a:rPr>
              <a:t>True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</a:t>
            </a:r>
            <a:endParaRPr lang="en-US" sz="1400" dirty="0" smtClean="0">
              <a:latin typeface="Courier New"/>
            </a:endParaRPr>
          </a:p>
          <a:p>
            <a:pPr fontAlgn="t"/>
            <a:r>
              <a:rPr lang="en-US" sz="1400" dirty="0" smtClean="0">
                <a:latin typeface="Courier New"/>
              </a:rPr>
              <a:t> </a:t>
            </a:r>
          </a:p>
          <a:p>
            <a:pPr fontAlgn="t"/>
            <a:r>
              <a:rPr lang="en-US" sz="1400" dirty="0" smtClean="0">
                <a:latin typeface="Courier New"/>
              </a:rPr>
              <a:t>    </a:t>
            </a:r>
            <a:r>
              <a:rPr lang="en-US" sz="1400" dirty="0" err="1" smtClean="0">
                <a:latin typeface="Courier New"/>
              </a:rPr>
              <a:t>dS</a:t>
            </a:r>
            <a:r>
              <a:rPr lang="en-US" sz="1400" dirty="0" smtClean="0">
                <a:latin typeface="Courier New"/>
              </a:rPr>
              <a:t> </a:t>
            </a:r>
            <a:r>
              <a:rPr lang="en-US" sz="1400" dirty="0" smtClean="0">
                <a:solidFill>
                  <a:srgbClr val="66CC66"/>
                </a:solidFill>
                <a:latin typeface="Courier New"/>
              </a:rPr>
              <a:t>=</a:t>
            </a:r>
            <a:r>
              <a:rPr lang="en-US" sz="1400" dirty="0" smtClean="0">
                <a:latin typeface="Courier New"/>
              </a:rPr>
              <a:t> - Q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[</a:t>
            </a:r>
            <a:r>
              <a:rPr lang="en-US" sz="1400" dirty="0" smtClean="0">
                <a:latin typeface="Courier New"/>
              </a:rPr>
              <a:t>:</a:t>
            </a:r>
            <a:r>
              <a:rPr lang="en-US" sz="1400" dirty="0" smtClean="0">
                <a:solidFill>
                  <a:srgbClr val="66CC66"/>
                </a:solidFill>
                <a:latin typeface="Courier New"/>
              </a:rPr>
              <a:t>,</a:t>
            </a:r>
            <a:r>
              <a:rPr lang="en-US" sz="1400" dirty="0" smtClean="0">
                <a:solidFill>
                  <a:srgbClr val="008000"/>
                </a:solidFill>
                <a:latin typeface="Courier New"/>
              </a:rPr>
              <a:t>None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]</a:t>
            </a:r>
            <a:r>
              <a:rPr lang="en-US" sz="1400" dirty="0" smtClean="0">
                <a:latin typeface="Courier New"/>
              </a:rPr>
              <a:t>*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smtClean="0">
                <a:latin typeface="Courier New"/>
              </a:rPr>
              <a:t>X-Q</a:t>
            </a:r>
            <a:r>
              <a:rPr lang="en-US" sz="1400" dirty="0" smtClean="0">
                <a:solidFill>
                  <a:srgbClr val="66CC66"/>
                </a:solidFill>
                <a:latin typeface="Courier New"/>
              </a:rPr>
              <a:t>@</a:t>
            </a:r>
            <a:r>
              <a:rPr lang="en-US" sz="1400" dirty="0" smtClean="0">
                <a:latin typeface="Courier New"/>
              </a:rPr>
              <a:t>S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)[</a:t>
            </a:r>
            <a:r>
              <a:rPr lang="en-US" sz="1400" dirty="0" smtClean="0">
                <a:solidFill>
                  <a:srgbClr val="008000"/>
                </a:solidFill>
                <a:latin typeface="Courier New"/>
              </a:rPr>
              <a:t>None</a:t>
            </a:r>
            <a:r>
              <a:rPr lang="en-US" sz="1400" dirty="0" smtClean="0">
                <a:solidFill>
                  <a:srgbClr val="66CC66"/>
                </a:solidFill>
                <a:latin typeface="Courier New"/>
              </a:rPr>
              <a:t>,</a:t>
            </a:r>
            <a:r>
              <a:rPr lang="en-US" sz="1400" dirty="0" smtClean="0">
                <a:latin typeface="Courier New"/>
              </a:rPr>
              <a:t>: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]</a:t>
            </a:r>
            <a:endParaRPr lang="en-US" sz="1400" dirty="0" smtClean="0">
              <a:latin typeface="Courier New"/>
            </a:endParaRPr>
          </a:p>
          <a:p>
            <a:pPr fontAlgn="t"/>
            <a:r>
              <a:rPr lang="en-US" sz="1400" dirty="0" smtClean="0">
                <a:latin typeface="Courier New"/>
              </a:rPr>
              <a:t>    </a:t>
            </a:r>
            <a:r>
              <a:rPr lang="en-US" sz="1400" dirty="0" err="1" smtClean="0">
                <a:latin typeface="Courier New"/>
              </a:rPr>
              <a:t>np.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fill_diagonal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smtClean="0">
                <a:latin typeface="Courier New"/>
              </a:rPr>
              <a:t>dS</a:t>
            </a:r>
            <a:r>
              <a:rPr lang="en-US" sz="1400" dirty="0" smtClean="0">
                <a:solidFill>
                  <a:srgbClr val="66CC66"/>
                </a:solidFill>
                <a:latin typeface="Courier New"/>
              </a:rPr>
              <a:t>,</a:t>
            </a:r>
            <a:r>
              <a:rPr lang="en-US" sz="1400" dirty="0" smtClean="0">
                <a:solidFill>
                  <a:srgbClr val="FF4500"/>
                </a:solidFill>
                <a:latin typeface="Courier New"/>
              </a:rPr>
              <a:t>0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</a:t>
            </a:r>
            <a:endParaRPr lang="en-US" sz="1400" dirty="0" smtClean="0">
              <a:latin typeface="Courier New"/>
            </a:endParaRPr>
          </a:p>
          <a:p>
            <a:pPr fontAlgn="t"/>
            <a:r>
              <a:rPr lang="en-US" sz="1400" dirty="0" smtClean="0">
                <a:latin typeface="Courier New"/>
              </a:rPr>
              <a:t>    S </a:t>
            </a:r>
            <a:r>
              <a:rPr lang="en-US" sz="1400" dirty="0" smtClean="0">
                <a:latin typeface="Courier New"/>
              </a:rPr>
              <a:t>-</a:t>
            </a:r>
            <a:r>
              <a:rPr lang="en-US" sz="1400" dirty="0" smtClean="0">
                <a:solidFill>
                  <a:srgbClr val="66CC66"/>
                </a:solidFill>
                <a:latin typeface="Courier New"/>
              </a:rPr>
              <a:t>=</a:t>
            </a:r>
            <a:r>
              <a:rPr lang="en-US" sz="1400" dirty="0" smtClean="0">
                <a:latin typeface="Courier New"/>
              </a:rPr>
              <a:t> alpha* </a:t>
            </a:r>
            <a:r>
              <a:rPr lang="en-US" sz="1400" dirty="0" err="1" smtClean="0">
                <a:latin typeface="Courier New"/>
              </a:rPr>
              <a:t>np.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triu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err="1" smtClean="0">
                <a:latin typeface="Courier New"/>
              </a:rPr>
              <a:t>dS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</a:t>
            </a:r>
            <a:endParaRPr lang="en-US" sz="1400" dirty="0" smtClean="0">
              <a:latin typeface="Courier New"/>
            </a:endParaRPr>
          </a:p>
          <a:p>
            <a:pPr fontAlgn="t"/>
            <a:r>
              <a:rPr lang="en-US" sz="1400" dirty="0" smtClean="0">
                <a:latin typeface="Courier New"/>
              </a:rPr>
              <a:t> </a:t>
            </a:r>
          </a:p>
          <a:p>
            <a:pPr fontAlgn="t"/>
            <a:r>
              <a:rPr lang="en-US" sz="1400" dirty="0" smtClean="0">
                <a:latin typeface="Courier New"/>
              </a:rPr>
              <a:t>    </a:t>
            </a:r>
            <a:r>
              <a:rPr lang="en-US" sz="1400" dirty="0" err="1" smtClean="0">
                <a:latin typeface="Courier New"/>
              </a:rPr>
              <a:t>sqd</a:t>
            </a:r>
            <a:r>
              <a:rPr lang="en-US" sz="1400" dirty="0" smtClean="0">
                <a:latin typeface="Courier New"/>
              </a:rPr>
              <a:t> </a:t>
            </a:r>
            <a:r>
              <a:rPr lang="en-US" sz="1400" dirty="0" smtClean="0">
                <a:solidFill>
                  <a:srgbClr val="66CC66"/>
                </a:solidFill>
                <a:latin typeface="Courier New"/>
              </a:rPr>
              <a:t>=</a:t>
            </a:r>
            <a:r>
              <a:rPr lang="en-US" sz="1400" dirty="0" smtClean="0">
                <a:latin typeface="Courier New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smtClean="0">
                <a:solidFill>
                  <a:srgbClr val="FF4500"/>
                </a:solidFill>
                <a:latin typeface="Courier New"/>
              </a:rPr>
              <a:t>1</a:t>
            </a:r>
            <a:r>
              <a:rPr lang="en-US" sz="1400" dirty="0" smtClean="0">
                <a:latin typeface="Courier New"/>
              </a:rPr>
              <a:t>-alpha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 smtClean="0">
                <a:latin typeface="Courier New"/>
              </a:rPr>
              <a:t>*</a:t>
            </a:r>
            <a:r>
              <a:rPr lang="en-US" sz="1400" dirty="0" err="1" smtClean="0">
                <a:latin typeface="Courier New"/>
              </a:rPr>
              <a:t>sqd</a:t>
            </a:r>
            <a:r>
              <a:rPr lang="en-US" sz="1400" dirty="0" smtClean="0">
                <a:latin typeface="Courier New"/>
              </a:rPr>
              <a:t> + alpha*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smtClean="0">
                <a:latin typeface="Courier New"/>
              </a:rPr>
              <a:t>X-Q</a:t>
            </a:r>
            <a:r>
              <a:rPr lang="en-US" sz="1400" dirty="0" smtClean="0">
                <a:solidFill>
                  <a:srgbClr val="66CC66"/>
                </a:solidFill>
                <a:latin typeface="Courier New"/>
              </a:rPr>
              <a:t>@</a:t>
            </a:r>
            <a:r>
              <a:rPr lang="en-US" sz="1400" dirty="0" smtClean="0">
                <a:latin typeface="Courier New"/>
              </a:rPr>
              <a:t>S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 smtClean="0">
                <a:latin typeface="Courier New"/>
              </a:rPr>
              <a:t>**</a:t>
            </a:r>
            <a:r>
              <a:rPr lang="en-US" sz="1400" dirty="0" smtClean="0">
                <a:solidFill>
                  <a:srgbClr val="FF4500"/>
                </a:solidFill>
                <a:latin typeface="Courier New"/>
              </a:rPr>
              <a:t>2</a:t>
            </a:r>
            <a:endParaRPr lang="en-US" sz="1400" dirty="0" smtClean="0">
              <a:latin typeface="Courier New"/>
            </a:endParaRPr>
          </a:p>
          <a:p>
            <a:pPr fontAlgn="t"/>
            <a:r>
              <a:rPr lang="en-US" sz="1400" dirty="0" smtClean="0">
                <a:latin typeface="Courier New"/>
              </a:rPr>
              <a:t> </a:t>
            </a:r>
          </a:p>
          <a:p>
            <a:pPr fontAlgn="t"/>
            <a:r>
              <a:rPr lang="en-US" sz="1400" dirty="0" smtClean="0">
                <a:latin typeface="Courier New"/>
              </a:rPr>
              <a:t>R </a:t>
            </a:r>
            <a:r>
              <a:rPr lang="en-US" sz="1400" dirty="0" smtClean="0">
                <a:solidFill>
                  <a:srgbClr val="66CC66"/>
                </a:solidFill>
                <a:latin typeface="Courier New"/>
              </a:rPr>
              <a:t>=</a:t>
            </a:r>
            <a:r>
              <a:rPr lang="en-US" sz="1400" dirty="0" smtClean="0">
                <a:latin typeface="Courier New"/>
              </a:rPr>
              <a:t> </a:t>
            </a:r>
            <a:r>
              <a:rPr lang="en-US" sz="1400" dirty="0" err="1" smtClean="0">
                <a:latin typeface="Courier New"/>
              </a:rPr>
              <a:t>np.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eye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smtClean="0">
                <a:latin typeface="Courier New"/>
              </a:rPr>
              <a:t>X1.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shape[</a:t>
            </a:r>
            <a:r>
              <a:rPr lang="en-US" sz="1400" dirty="0" smtClean="0">
                <a:solidFill>
                  <a:srgbClr val="FF4500"/>
                </a:solidFill>
                <a:latin typeface="Courier New"/>
              </a:rPr>
              <a:t>1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])</a:t>
            </a:r>
            <a:r>
              <a:rPr lang="en-US" sz="1400" dirty="0" smtClean="0">
                <a:latin typeface="Courier New"/>
              </a:rPr>
              <a:t>*</a:t>
            </a:r>
            <a:r>
              <a:rPr lang="en-US" sz="1400" dirty="0" err="1" smtClean="0">
                <a:latin typeface="Courier New"/>
              </a:rPr>
              <a:t>np.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sqrt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err="1" smtClean="0">
                <a:latin typeface="Courier New"/>
              </a:rPr>
              <a:t>sqd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 smtClean="0">
                <a:latin typeface="Courier New"/>
              </a:rPr>
              <a:t>+S</a:t>
            </a:r>
          </a:p>
          <a:p>
            <a:pPr fontAlgn="t"/>
            <a:endParaRPr lang="en-US" sz="14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Скользящий </a:t>
            </a:r>
            <a:r>
              <a:rPr lang="en-US" dirty="0" smtClean="0"/>
              <a:t>batch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64088" y="2636912"/>
            <a:ext cx="3322712" cy="7920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6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обусловленность:8.219</a:t>
            </a:r>
            <a:endParaRPr lang="en-US" sz="160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16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исходной: </a:t>
            </a:r>
            <a:r>
              <a:rPr lang="en-US" sz="16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ru-RU" sz="16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297.780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1844824"/>
            <a:ext cx="6768752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1400" dirty="0" err="1" smtClean="0">
                <a:latin typeface="Courier New"/>
              </a:rPr>
              <a:t>lr</a:t>
            </a:r>
            <a:r>
              <a:rPr lang="en-US" sz="1400" dirty="0" smtClean="0">
                <a:latin typeface="Courier New"/>
              </a:rPr>
              <a:t>= 1</a:t>
            </a:r>
          </a:p>
          <a:p>
            <a:pPr fontAlgn="t"/>
            <a:r>
              <a:rPr lang="en-US" sz="1400" dirty="0" smtClean="0">
                <a:latin typeface="Courier New"/>
              </a:rPr>
              <a:t>p = 0.3</a:t>
            </a:r>
          </a:p>
          <a:p>
            <a:pPr fontAlgn="t"/>
            <a:r>
              <a:rPr lang="en-US" sz="1400" dirty="0" smtClean="0">
                <a:latin typeface="Courier New"/>
              </a:rPr>
              <a:t>n = 30</a:t>
            </a:r>
            <a:endParaRPr lang="en-US" sz="1400" dirty="0" smtClean="0">
              <a:latin typeface="Courier New"/>
            </a:endParaRPr>
          </a:p>
          <a:p>
            <a:pPr fontAlgn="t"/>
            <a:endParaRPr lang="en-US" sz="1400" dirty="0" smtClean="0">
              <a:latin typeface="Courier New"/>
            </a:endParaRPr>
          </a:p>
          <a:p>
            <a:pPr fontAlgn="t"/>
            <a:r>
              <a:rPr lang="en-US" sz="1400" dirty="0" smtClean="0">
                <a:latin typeface="Courier New"/>
              </a:rPr>
              <a:t>d </a:t>
            </a:r>
            <a:r>
              <a:rPr lang="en-US" sz="1400" dirty="0" smtClean="0">
                <a:solidFill>
                  <a:srgbClr val="66CC66"/>
                </a:solidFill>
                <a:latin typeface="Courier New"/>
              </a:rPr>
              <a:t>=</a:t>
            </a:r>
            <a:r>
              <a:rPr lang="en-US" sz="1400" dirty="0" smtClean="0">
                <a:latin typeface="Courier New"/>
              </a:rPr>
              <a:t> </a:t>
            </a:r>
            <a:r>
              <a:rPr lang="en-US" sz="1400" dirty="0" err="1" smtClean="0">
                <a:solidFill>
                  <a:srgbClr val="008000"/>
                </a:solidFill>
                <a:latin typeface="Courier New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smtClean="0">
                <a:latin typeface="Courier New"/>
              </a:rPr>
              <a:t>X1.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shape[</a:t>
            </a:r>
            <a:r>
              <a:rPr lang="en-US" sz="1400" dirty="0" smtClean="0">
                <a:solidFill>
                  <a:srgbClr val="FF4500"/>
                </a:solidFill>
                <a:latin typeface="Courier New"/>
              </a:rPr>
              <a:t>1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]</a:t>
            </a:r>
            <a:r>
              <a:rPr lang="en-US" sz="1400" dirty="0" smtClean="0">
                <a:latin typeface="Courier New"/>
              </a:rPr>
              <a:t> *n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</a:t>
            </a:r>
            <a:endParaRPr lang="en-US" sz="1400" dirty="0" smtClean="0">
              <a:latin typeface="Courier New"/>
            </a:endParaRPr>
          </a:p>
          <a:p>
            <a:pPr fontAlgn="t"/>
            <a:r>
              <a:rPr lang="en-US" sz="1400" dirty="0" smtClean="0">
                <a:latin typeface="Courier New"/>
              </a:rPr>
              <a:t>Q</a:t>
            </a:r>
            <a:r>
              <a:rPr lang="en-US" sz="1400" dirty="0" smtClean="0">
                <a:solidFill>
                  <a:srgbClr val="66CC66"/>
                </a:solidFill>
                <a:latin typeface="Courier New"/>
              </a:rPr>
              <a:t>,</a:t>
            </a:r>
            <a:r>
              <a:rPr lang="en-US" sz="1400" dirty="0" smtClean="0">
                <a:latin typeface="Courier New"/>
              </a:rPr>
              <a:t>RR </a:t>
            </a:r>
            <a:r>
              <a:rPr lang="en-US" sz="1400" dirty="0" smtClean="0">
                <a:solidFill>
                  <a:srgbClr val="66CC66"/>
                </a:solidFill>
                <a:latin typeface="Courier New"/>
              </a:rPr>
              <a:t>=</a:t>
            </a:r>
            <a:r>
              <a:rPr lang="en-US" sz="1400" dirty="0" smtClean="0">
                <a:latin typeface="Courier New"/>
              </a:rPr>
              <a:t> </a:t>
            </a:r>
            <a:r>
              <a:rPr lang="en-US" sz="1400" dirty="0" err="1" smtClean="0">
                <a:latin typeface="Courier New"/>
              </a:rPr>
              <a:t>np.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linalg</a:t>
            </a:r>
            <a:r>
              <a:rPr lang="en-US" sz="1400" dirty="0" err="1" smtClean="0">
                <a:latin typeface="Courier New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qr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smtClean="0">
                <a:latin typeface="Courier New"/>
              </a:rPr>
              <a:t>X1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[</a:t>
            </a:r>
            <a:r>
              <a:rPr lang="en-US" sz="1400" dirty="0" smtClean="0">
                <a:latin typeface="Courier New"/>
              </a:rPr>
              <a:t>:d</a:t>
            </a:r>
            <a:r>
              <a:rPr lang="en-US" sz="1400" dirty="0" smtClean="0">
                <a:solidFill>
                  <a:srgbClr val="66CC66"/>
                </a:solidFill>
                <a:latin typeface="Courier New"/>
              </a:rPr>
              <a:t>,</a:t>
            </a:r>
            <a:r>
              <a:rPr lang="en-US" sz="1400" dirty="0" smtClean="0">
                <a:latin typeface="Courier New"/>
              </a:rPr>
              <a:t>: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])</a:t>
            </a:r>
            <a:endParaRPr lang="en-US" sz="1400" dirty="0" smtClean="0">
              <a:latin typeface="Courier New"/>
            </a:endParaRPr>
          </a:p>
          <a:p>
            <a:pPr fontAlgn="t"/>
            <a:r>
              <a:rPr lang="en-US" sz="1400" dirty="0" smtClean="0">
                <a:latin typeface="Courier New"/>
              </a:rPr>
              <a:t>sign </a:t>
            </a:r>
            <a:r>
              <a:rPr lang="en-US" sz="1400" dirty="0" smtClean="0">
                <a:solidFill>
                  <a:srgbClr val="66CC66"/>
                </a:solidFill>
                <a:latin typeface="Courier New"/>
              </a:rPr>
              <a:t>=</a:t>
            </a:r>
            <a:r>
              <a:rPr lang="en-US" sz="1400" dirty="0" smtClean="0">
                <a:latin typeface="Courier New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err="1" smtClean="0">
                <a:latin typeface="Courier New"/>
              </a:rPr>
              <a:t>np.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diag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smtClean="0">
                <a:latin typeface="Courier New"/>
              </a:rPr>
              <a:t>RR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 smtClean="0">
                <a:solidFill>
                  <a:srgbClr val="66CC66"/>
                </a:solidFill>
                <a:latin typeface="Courier New"/>
              </a:rPr>
              <a:t>&gt;</a:t>
            </a:r>
            <a:r>
              <a:rPr lang="en-US" sz="1400" dirty="0" smtClean="0">
                <a:solidFill>
                  <a:srgbClr val="FF4500"/>
                </a:solidFill>
                <a:latin typeface="Courier New"/>
              </a:rPr>
              <a:t>0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 smtClean="0">
                <a:latin typeface="Courier New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astype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smtClean="0">
                <a:solidFill>
                  <a:srgbClr val="008000"/>
                </a:solidFill>
                <a:latin typeface="Courier New"/>
              </a:rPr>
              <a:t>float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 smtClean="0">
                <a:latin typeface="Courier New"/>
              </a:rPr>
              <a:t>*</a:t>
            </a:r>
            <a:r>
              <a:rPr lang="en-US" sz="1400" dirty="0" smtClean="0">
                <a:solidFill>
                  <a:srgbClr val="FF4500"/>
                </a:solidFill>
                <a:latin typeface="Courier New"/>
              </a:rPr>
              <a:t>2</a:t>
            </a:r>
            <a:r>
              <a:rPr lang="en-US" sz="1400" dirty="0" smtClean="0">
                <a:latin typeface="Courier New"/>
              </a:rPr>
              <a:t>-</a:t>
            </a:r>
            <a:r>
              <a:rPr lang="en-US" sz="1400" dirty="0" smtClean="0">
                <a:solidFill>
                  <a:srgbClr val="FF4500"/>
                </a:solidFill>
                <a:latin typeface="Courier New"/>
              </a:rPr>
              <a:t>1</a:t>
            </a:r>
            <a:endParaRPr lang="en-US" sz="1400" dirty="0" smtClean="0">
              <a:latin typeface="Courier New"/>
            </a:endParaRPr>
          </a:p>
          <a:p>
            <a:pPr fontAlgn="t"/>
            <a:r>
              <a:rPr lang="en-US" sz="1400" dirty="0" smtClean="0">
                <a:latin typeface="Courier New"/>
              </a:rPr>
              <a:t>RR </a:t>
            </a:r>
            <a:r>
              <a:rPr lang="en-US" sz="1400" dirty="0" smtClean="0">
                <a:solidFill>
                  <a:srgbClr val="66CC66"/>
                </a:solidFill>
                <a:latin typeface="Courier New"/>
              </a:rPr>
              <a:t>=</a:t>
            </a:r>
            <a:r>
              <a:rPr lang="en-US" sz="1400" dirty="0" smtClean="0">
                <a:latin typeface="Courier New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smtClean="0">
                <a:latin typeface="Courier New"/>
              </a:rPr>
              <a:t>sign*RR.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T)</a:t>
            </a:r>
            <a:r>
              <a:rPr lang="en-US" sz="1400" dirty="0" smtClean="0">
                <a:latin typeface="Courier New"/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T</a:t>
            </a:r>
            <a:endParaRPr lang="en-US" sz="1400" dirty="0" smtClean="0">
              <a:latin typeface="Courier New"/>
            </a:endParaRPr>
          </a:p>
          <a:p>
            <a:pPr fontAlgn="t"/>
            <a:r>
              <a:rPr lang="en-US" sz="1400" dirty="0" smtClean="0">
                <a:latin typeface="Courier New"/>
              </a:rPr>
              <a:t> </a:t>
            </a:r>
          </a:p>
          <a:p>
            <a:pPr fontAlgn="t"/>
            <a:r>
              <a:rPr lang="en-US" sz="1400" b="1" dirty="0" smtClean="0">
                <a:solidFill>
                  <a:srgbClr val="FF7700"/>
                </a:solidFill>
                <a:latin typeface="Courier New"/>
              </a:rPr>
              <a:t>for</a:t>
            </a:r>
            <a:r>
              <a:rPr lang="en-US" sz="1400" dirty="0" smtClean="0">
                <a:latin typeface="Courier New"/>
              </a:rPr>
              <a:t> </a:t>
            </a:r>
            <a:r>
              <a:rPr lang="en-US" sz="1400" dirty="0" err="1" smtClean="0">
                <a:latin typeface="Courier New"/>
              </a:rPr>
              <a:t>i</a:t>
            </a:r>
            <a:r>
              <a:rPr lang="en-US" sz="1400" dirty="0" smtClean="0">
                <a:latin typeface="Courier New"/>
              </a:rPr>
              <a:t> </a:t>
            </a:r>
            <a:r>
              <a:rPr lang="en-US" sz="1400" b="1" dirty="0" smtClean="0">
                <a:solidFill>
                  <a:srgbClr val="FF7700"/>
                </a:solidFill>
                <a:latin typeface="Courier New"/>
              </a:rPr>
              <a:t>in</a:t>
            </a:r>
            <a:r>
              <a:rPr lang="en-US" sz="1400" dirty="0" smtClean="0">
                <a:latin typeface="Courier New"/>
              </a:rPr>
              <a:t> </a:t>
            </a:r>
            <a:r>
              <a:rPr lang="en-US" sz="1400" dirty="0" err="1" smtClean="0">
                <a:latin typeface="Courier New"/>
              </a:rPr>
              <a:t>tqdm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smtClean="0">
                <a:solidFill>
                  <a:srgbClr val="008000"/>
                </a:solidFill>
                <a:latin typeface="Courier New"/>
              </a:rPr>
              <a:t>range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smtClean="0">
                <a:latin typeface="Courier New"/>
              </a:rPr>
              <a:t>d</a:t>
            </a:r>
            <a:r>
              <a:rPr lang="en-US" sz="1400" dirty="0" smtClean="0">
                <a:solidFill>
                  <a:srgbClr val="66CC66"/>
                </a:solidFill>
                <a:latin typeface="Courier New"/>
              </a:rPr>
              <a:t>,</a:t>
            </a:r>
            <a:r>
              <a:rPr lang="en-US" sz="1400" dirty="0" smtClean="0">
                <a:latin typeface="Courier New"/>
              </a:rPr>
              <a:t> X1.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shape[</a:t>
            </a:r>
            <a:r>
              <a:rPr lang="en-US" sz="1400" dirty="0" smtClean="0">
                <a:solidFill>
                  <a:srgbClr val="FF4500"/>
                </a:solidFill>
                <a:latin typeface="Courier New"/>
              </a:rPr>
              <a:t>0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]</a:t>
            </a:r>
            <a:r>
              <a:rPr lang="en-US" sz="1400" dirty="0" smtClean="0">
                <a:latin typeface="Courier New"/>
              </a:rPr>
              <a:t>-</a:t>
            </a:r>
            <a:r>
              <a:rPr lang="en-US" sz="1400" dirty="0" err="1" smtClean="0">
                <a:latin typeface="Courier New"/>
              </a:rPr>
              <a:t>d</a:t>
            </a:r>
            <a:r>
              <a:rPr lang="en-US" sz="1400" dirty="0" err="1" smtClean="0">
                <a:solidFill>
                  <a:srgbClr val="66CC66"/>
                </a:solidFill>
                <a:latin typeface="Courier New"/>
              </a:rPr>
              <a:t>,</a:t>
            </a:r>
            <a:r>
              <a:rPr lang="en-US" sz="1400" dirty="0" err="1" smtClean="0">
                <a:latin typeface="Courier New"/>
              </a:rPr>
              <a:t>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))</a:t>
            </a:r>
            <a:r>
              <a:rPr lang="en-US" sz="1400" dirty="0" smtClean="0">
                <a:latin typeface="Courier New"/>
              </a:rPr>
              <a:t>:</a:t>
            </a:r>
          </a:p>
          <a:p>
            <a:pPr fontAlgn="t"/>
            <a:r>
              <a:rPr lang="en-US" sz="1400" dirty="0" smtClean="0">
                <a:latin typeface="Courier New"/>
              </a:rPr>
              <a:t>    alpha </a:t>
            </a:r>
            <a:r>
              <a:rPr lang="en-US" sz="1400" dirty="0" smtClean="0">
                <a:solidFill>
                  <a:srgbClr val="66CC66"/>
                </a:solidFill>
                <a:latin typeface="Courier New"/>
              </a:rPr>
              <a:t>=</a:t>
            </a:r>
            <a:r>
              <a:rPr lang="en-US" sz="1400" dirty="0" smtClean="0">
                <a:latin typeface="Courier New"/>
              </a:rPr>
              <a:t> </a:t>
            </a:r>
            <a:r>
              <a:rPr lang="en-US" sz="1400" dirty="0" err="1" smtClean="0">
                <a:latin typeface="Courier New"/>
              </a:rPr>
              <a:t>lr</a:t>
            </a:r>
            <a:r>
              <a:rPr lang="en-US" sz="1400" dirty="0" smtClean="0">
                <a:latin typeface="Courier New"/>
              </a:rPr>
              <a:t>/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smtClean="0">
                <a:latin typeface="Courier New"/>
              </a:rPr>
              <a:t>i+</a:t>
            </a:r>
            <a:r>
              <a:rPr lang="en-US" sz="1400" dirty="0" smtClean="0">
                <a:solidFill>
                  <a:srgbClr val="FF4500"/>
                </a:solidFill>
                <a:latin typeface="Courier New"/>
              </a:rPr>
              <a:t>2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 smtClean="0">
                <a:latin typeface="Courier New"/>
              </a:rPr>
              <a:t>**p </a:t>
            </a:r>
            <a:r>
              <a:rPr lang="en-US" sz="1400" i="1" dirty="0" smtClean="0">
                <a:solidFill>
                  <a:srgbClr val="808080"/>
                </a:solidFill>
                <a:latin typeface="Courier New"/>
              </a:rPr>
              <a:t># Learning rate</a:t>
            </a:r>
            <a:endParaRPr lang="en-US" sz="1400" dirty="0" smtClean="0">
              <a:latin typeface="Courier New"/>
            </a:endParaRPr>
          </a:p>
          <a:p>
            <a:pPr fontAlgn="t"/>
            <a:r>
              <a:rPr lang="en-US" sz="1400" dirty="0" smtClean="0">
                <a:latin typeface="Courier New"/>
              </a:rPr>
              <a:t> </a:t>
            </a:r>
          </a:p>
          <a:p>
            <a:pPr fontAlgn="t"/>
            <a:r>
              <a:rPr lang="en-US" sz="1400" dirty="0" smtClean="0">
                <a:latin typeface="Courier New"/>
              </a:rPr>
              <a:t>    Q</a:t>
            </a:r>
            <a:r>
              <a:rPr lang="en-US" sz="1400" dirty="0" smtClean="0">
                <a:solidFill>
                  <a:srgbClr val="66CC66"/>
                </a:solidFill>
                <a:latin typeface="Courier New"/>
              </a:rPr>
              <a:t>,</a:t>
            </a:r>
            <a:r>
              <a:rPr lang="en-US" sz="1400" dirty="0" smtClean="0">
                <a:latin typeface="Courier New"/>
              </a:rPr>
              <a:t>R </a:t>
            </a:r>
            <a:r>
              <a:rPr lang="en-US" sz="1400" dirty="0" smtClean="0">
                <a:solidFill>
                  <a:srgbClr val="66CC66"/>
                </a:solidFill>
                <a:latin typeface="Courier New"/>
              </a:rPr>
              <a:t>=</a:t>
            </a:r>
            <a:r>
              <a:rPr lang="en-US" sz="1400" dirty="0" smtClean="0">
                <a:latin typeface="Courier New"/>
              </a:rPr>
              <a:t> </a:t>
            </a:r>
            <a:r>
              <a:rPr lang="en-US" sz="1400" dirty="0" err="1" smtClean="0">
                <a:latin typeface="Courier New"/>
              </a:rPr>
              <a:t>np.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linalg</a:t>
            </a:r>
            <a:r>
              <a:rPr lang="en-US" sz="1400" dirty="0" err="1" smtClean="0">
                <a:latin typeface="Courier New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qr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smtClean="0">
                <a:latin typeface="Courier New"/>
              </a:rPr>
              <a:t>X1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[</a:t>
            </a:r>
            <a:r>
              <a:rPr lang="en-US" sz="1400" dirty="0" smtClean="0">
                <a:latin typeface="Courier New"/>
              </a:rPr>
              <a:t>i:i+d</a:t>
            </a:r>
            <a:r>
              <a:rPr lang="en-US" sz="1400" dirty="0" smtClean="0">
                <a:solidFill>
                  <a:srgbClr val="66CC66"/>
                </a:solidFill>
                <a:latin typeface="Courier New"/>
              </a:rPr>
              <a:t>,</a:t>
            </a:r>
            <a:r>
              <a:rPr lang="en-US" sz="1400" dirty="0" smtClean="0">
                <a:latin typeface="Courier New"/>
              </a:rPr>
              <a:t>: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])</a:t>
            </a:r>
            <a:endParaRPr lang="en-US" sz="1400" dirty="0" smtClean="0">
              <a:latin typeface="Courier New"/>
            </a:endParaRPr>
          </a:p>
          <a:p>
            <a:pPr fontAlgn="t"/>
            <a:r>
              <a:rPr lang="en-US" sz="1400" dirty="0" smtClean="0">
                <a:latin typeface="Courier New"/>
              </a:rPr>
              <a:t>    sign </a:t>
            </a:r>
            <a:r>
              <a:rPr lang="en-US" sz="1400" dirty="0" smtClean="0">
                <a:solidFill>
                  <a:srgbClr val="66CC66"/>
                </a:solidFill>
                <a:latin typeface="Courier New"/>
              </a:rPr>
              <a:t>=</a:t>
            </a:r>
            <a:r>
              <a:rPr lang="en-US" sz="1400" dirty="0" smtClean="0">
                <a:latin typeface="Courier New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err="1" smtClean="0">
                <a:latin typeface="Courier New"/>
              </a:rPr>
              <a:t>np.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diag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smtClean="0">
                <a:latin typeface="Courier New"/>
              </a:rPr>
              <a:t>R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 smtClean="0">
                <a:solidFill>
                  <a:srgbClr val="66CC66"/>
                </a:solidFill>
                <a:latin typeface="Courier New"/>
              </a:rPr>
              <a:t>&gt;</a:t>
            </a:r>
            <a:r>
              <a:rPr lang="en-US" sz="1400" dirty="0" smtClean="0">
                <a:solidFill>
                  <a:srgbClr val="FF4500"/>
                </a:solidFill>
                <a:latin typeface="Courier New"/>
              </a:rPr>
              <a:t>0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 smtClean="0">
                <a:latin typeface="Courier New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astype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smtClean="0">
                <a:solidFill>
                  <a:srgbClr val="008000"/>
                </a:solidFill>
                <a:latin typeface="Courier New"/>
              </a:rPr>
              <a:t>float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 smtClean="0">
                <a:latin typeface="Courier New"/>
              </a:rPr>
              <a:t>*</a:t>
            </a:r>
            <a:r>
              <a:rPr lang="en-US" sz="1400" dirty="0" smtClean="0">
                <a:solidFill>
                  <a:srgbClr val="FF4500"/>
                </a:solidFill>
                <a:latin typeface="Courier New"/>
              </a:rPr>
              <a:t>2</a:t>
            </a:r>
            <a:r>
              <a:rPr lang="en-US" sz="1400" dirty="0" smtClean="0">
                <a:latin typeface="Courier New"/>
              </a:rPr>
              <a:t>-</a:t>
            </a:r>
            <a:r>
              <a:rPr lang="en-US" sz="1400" dirty="0" smtClean="0">
                <a:solidFill>
                  <a:srgbClr val="FF4500"/>
                </a:solidFill>
                <a:latin typeface="Courier New"/>
              </a:rPr>
              <a:t>1</a:t>
            </a:r>
            <a:endParaRPr lang="en-US" sz="1400" dirty="0" smtClean="0">
              <a:latin typeface="Courier New"/>
            </a:endParaRPr>
          </a:p>
          <a:p>
            <a:pPr fontAlgn="t"/>
            <a:r>
              <a:rPr lang="en-US" sz="1400" dirty="0" smtClean="0">
                <a:latin typeface="Courier New"/>
              </a:rPr>
              <a:t>    R </a:t>
            </a:r>
            <a:r>
              <a:rPr lang="en-US" sz="1400" dirty="0" smtClean="0">
                <a:solidFill>
                  <a:srgbClr val="66CC66"/>
                </a:solidFill>
                <a:latin typeface="Courier New"/>
              </a:rPr>
              <a:t>=</a:t>
            </a:r>
            <a:r>
              <a:rPr lang="en-US" sz="1400" dirty="0" smtClean="0">
                <a:latin typeface="Courier New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smtClean="0">
                <a:latin typeface="Courier New"/>
              </a:rPr>
              <a:t>sign*R.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T)</a:t>
            </a:r>
            <a:r>
              <a:rPr lang="en-US" sz="1400" dirty="0" smtClean="0">
                <a:latin typeface="Courier New"/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T</a:t>
            </a:r>
            <a:endParaRPr lang="en-US" sz="1400" dirty="0" smtClean="0">
              <a:latin typeface="Courier New"/>
            </a:endParaRPr>
          </a:p>
          <a:p>
            <a:pPr fontAlgn="t"/>
            <a:r>
              <a:rPr lang="en-US" sz="1400" dirty="0" smtClean="0">
                <a:latin typeface="Courier New"/>
              </a:rPr>
              <a:t> </a:t>
            </a:r>
          </a:p>
          <a:p>
            <a:pPr fontAlgn="t"/>
            <a:r>
              <a:rPr lang="en-US" sz="1400" dirty="0" smtClean="0">
                <a:latin typeface="Courier New"/>
              </a:rPr>
              <a:t>    RR </a:t>
            </a:r>
            <a:r>
              <a:rPr lang="en-US" sz="1400" dirty="0" smtClean="0">
                <a:solidFill>
                  <a:srgbClr val="66CC66"/>
                </a:solidFill>
                <a:latin typeface="Courier New"/>
              </a:rPr>
              <a:t>=</a:t>
            </a:r>
            <a:r>
              <a:rPr lang="en-US" sz="1400" dirty="0" smtClean="0">
                <a:latin typeface="Courier New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smtClean="0">
                <a:solidFill>
                  <a:srgbClr val="FF4500"/>
                </a:solidFill>
                <a:latin typeface="Courier New"/>
              </a:rPr>
              <a:t>1</a:t>
            </a:r>
            <a:r>
              <a:rPr lang="en-US" sz="1400" dirty="0" smtClean="0">
                <a:latin typeface="Courier New"/>
              </a:rPr>
              <a:t>-alpha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 smtClean="0">
                <a:latin typeface="Courier New"/>
              </a:rPr>
              <a:t>*RR + alpha*R</a:t>
            </a:r>
          </a:p>
          <a:p>
            <a:pPr fontAlgn="t"/>
            <a:r>
              <a:rPr lang="en-US" sz="1400" dirty="0" smtClean="0">
                <a:latin typeface="Courier New"/>
              </a:rPr>
              <a:t>R </a:t>
            </a:r>
            <a:r>
              <a:rPr lang="en-US" sz="1400" dirty="0" smtClean="0">
                <a:solidFill>
                  <a:srgbClr val="66CC66"/>
                </a:solidFill>
                <a:latin typeface="Courier New"/>
              </a:rPr>
              <a:t>=</a:t>
            </a:r>
            <a:r>
              <a:rPr lang="en-US" sz="1400" dirty="0" smtClean="0">
                <a:latin typeface="Courier New"/>
              </a:rPr>
              <a:t> RR</a:t>
            </a:r>
          </a:p>
          <a:p>
            <a:pPr fontAlgn="t"/>
            <a:endParaRPr lang="en-US" sz="14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3501008"/>
            <a:ext cx="3778833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scipy.linalg.qr_insert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Daniel, J. W., </a:t>
            </a:r>
            <a:r>
              <a:rPr lang="en-US" sz="2000" dirty="0" err="1" smtClean="0"/>
              <a:t>Gragg</a:t>
            </a:r>
            <a:r>
              <a:rPr lang="en-US" sz="2000" dirty="0" smtClean="0"/>
              <a:t>, W. B., Kaufman, L. &amp; Stewart, G. W. </a:t>
            </a:r>
            <a:r>
              <a:rPr lang="en-US" sz="2000" dirty="0" err="1" smtClean="0"/>
              <a:t>Reorthogonalization</a:t>
            </a:r>
            <a:r>
              <a:rPr lang="en-US" sz="2000" dirty="0" smtClean="0"/>
              <a:t> and stable algorithms for updating the Gram-Schmidt QR factorization. Math. </a:t>
            </a:r>
            <a:r>
              <a:rPr lang="en-US" sz="2000" dirty="0" err="1" smtClean="0"/>
              <a:t>Comput</a:t>
            </a:r>
            <a:r>
              <a:rPr lang="en-US" sz="2000" dirty="0" smtClean="0"/>
              <a:t>. 30, 772-795 (1976</a:t>
            </a:r>
            <a:r>
              <a:rPr lang="en-US" sz="2000" dirty="0" smtClean="0"/>
              <a:t>).</a:t>
            </a:r>
            <a:endParaRPr lang="ru-RU" sz="2000" dirty="0" smtClean="0"/>
          </a:p>
          <a:p>
            <a:endParaRPr lang="en-US" sz="2400" dirty="0" smtClean="0"/>
          </a:p>
          <a:p>
            <a:endParaRPr lang="ru-RU" sz="2400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755575" y="2780928"/>
          <a:ext cx="2496277" cy="864096"/>
        </p:xfrm>
        <a:graphic>
          <a:graphicData uri="http://schemas.openxmlformats.org/presentationml/2006/ole">
            <p:oleObj spid="_x0000_s21505" name="Equation" r:id="rId3" imgW="1320480" imgH="457200" progId="Equation.DSMT4">
              <p:embed/>
            </p:oleObj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467544" y="3789040"/>
            <a:ext cx="496855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1400" b="1" dirty="0" smtClean="0">
                <a:solidFill>
                  <a:srgbClr val="FF7700"/>
                </a:solidFill>
                <a:latin typeface="Courier New"/>
              </a:rPr>
              <a:t>def</a:t>
            </a:r>
            <a:r>
              <a:rPr lang="en-US" sz="1400" dirty="0" smtClean="0">
                <a:latin typeface="Courier New"/>
              </a:rPr>
              <a:t> </a:t>
            </a:r>
            <a:r>
              <a:rPr lang="en-US" sz="1400" dirty="0" err="1" smtClean="0">
                <a:latin typeface="Courier New"/>
              </a:rPr>
              <a:t>update_R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err="1" smtClean="0">
                <a:latin typeface="Courier New"/>
              </a:rPr>
              <a:t>R</a:t>
            </a:r>
            <a:r>
              <a:rPr lang="en-US" sz="1400" dirty="0" err="1" smtClean="0">
                <a:solidFill>
                  <a:srgbClr val="66CC66"/>
                </a:solidFill>
                <a:latin typeface="Courier New"/>
              </a:rPr>
              <a:t>,</a:t>
            </a:r>
            <a:r>
              <a:rPr lang="en-US" sz="1400" dirty="0" err="1" smtClean="0">
                <a:latin typeface="Courier New"/>
              </a:rPr>
              <a:t>x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 smtClean="0">
                <a:latin typeface="Courier New"/>
              </a:rPr>
              <a:t>:</a:t>
            </a:r>
          </a:p>
          <a:p>
            <a:pPr fontAlgn="t"/>
            <a:r>
              <a:rPr lang="ru-RU" sz="1400" dirty="0" smtClean="0">
                <a:latin typeface="Courier New"/>
              </a:rPr>
              <a:t>    </a:t>
            </a:r>
            <a:r>
              <a:rPr lang="en-US" sz="1400" dirty="0" smtClean="0">
                <a:latin typeface="Courier New"/>
              </a:rPr>
              <a:t>q </a:t>
            </a:r>
            <a:r>
              <a:rPr lang="en-US" sz="1400" dirty="0" smtClean="0">
                <a:solidFill>
                  <a:srgbClr val="66CC66"/>
                </a:solidFill>
                <a:latin typeface="Courier New"/>
              </a:rPr>
              <a:t>=</a:t>
            </a:r>
            <a:r>
              <a:rPr lang="en-US" sz="1400" dirty="0" smtClean="0">
                <a:latin typeface="Courier New"/>
              </a:rPr>
              <a:t> </a:t>
            </a:r>
            <a:r>
              <a:rPr lang="en-US" sz="1400" dirty="0" err="1" smtClean="0">
                <a:latin typeface="Courier New"/>
              </a:rPr>
              <a:t>np.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zeros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err="1" smtClean="0">
                <a:latin typeface="Courier New"/>
              </a:rPr>
              <a:t>x.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shape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</a:t>
            </a:r>
            <a:endParaRPr lang="en-US" sz="1400" dirty="0" smtClean="0">
              <a:latin typeface="Courier New"/>
            </a:endParaRPr>
          </a:p>
          <a:p>
            <a:pPr fontAlgn="t"/>
            <a:r>
              <a:rPr lang="ru-RU" sz="1400" dirty="0" smtClean="0">
                <a:latin typeface="Courier New"/>
              </a:rPr>
              <a:t>    </a:t>
            </a:r>
            <a:r>
              <a:rPr lang="en-US" sz="1400" dirty="0" smtClean="0">
                <a:latin typeface="Courier New"/>
              </a:rPr>
              <a:t>v </a:t>
            </a:r>
            <a:r>
              <a:rPr lang="en-US" sz="1400" dirty="0" smtClean="0">
                <a:solidFill>
                  <a:srgbClr val="66CC66"/>
                </a:solidFill>
                <a:latin typeface="Courier New"/>
              </a:rPr>
              <a:t>=</a:t>
            </a:r>
            <a:r>
              <a:rPr lang="en-US" sz="1400" dirty="0" smtClean="0">
                <a:latin typeface="Courier New"/>
              </a:rPr>
              <a:t> </a:t>
            </a:r>
            <a:r>
              <a:rPr lang="en-US" sz="1400" dirty="0" smtClean="0">
                <a:solidFill>
                  <a:srgbClr val="FF4500"/>
                </a:solidFill>
                <a:latin typeface="Courier New"/>
              </a:rPr>
              <a:t>1</a:t>
            </a:r>
            <a:r>
              <a:rPr lang="en-US" sz="1400" dirty="0" smtClean="0">
                <a:latin typeface="Courier New"/>
              </a:rPr>
              <a:t>.</a:t>
            </a:r>
          </a:p>
          <a:p>
            <a:pPr fontAlgn="t"/>
            <a:r>
              <a:rPr lang="ru-RU" sz="14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n</a:t>
            </a:r>
            <a:r>
              <a:rPr lang="en-US" sz="1400" dirty="0" smtClean="0">
                <a:latin typeface="Courier New"/>
              </a:rPr>
              <a:t> </a:t>
            </a:r>
            <a:r>
              <a:rPr lang="en-US" sz="1400" dirty="0" smtClean="0">
                <a:solidFill>
                  <a:srgbClr val="66CC66"/>
                </a:solidFill>
                <a:latin typeface="Courier New"/>
              </a:rPr>
              <a:t>=</a:t>
            </a:r>
            <a:r>
              <a:rPr lang="en-US" sz="1400" dirty="0" smtClean="0">
                <a:latin typeface="Courier New"/>
              </a:rPr>
              <a:t> </a:t>
            </a:r>
            <a:r>
              <a:rPr lang="en-US" sz="1400" dirty="0" err="1" smtClean="0">
                <a:solidFill>
                  <a:srgbClr val="008000"/>
                </a:solidFill>
                <a:latin typeface="Courier New"/>
              </a:rPr>
              <a:t>len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smtClean="0">
                <a:latin typeface="Courier New"/>
              </a:rPr>
              <a:t>x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</a:t>
            </a:r>
            <a:endParaRPr lang="en-US" sz="1400" dirty="0" smtClean="0">
              <a:latin typeface="Courier New"/>
            </a:endParaRPr>
          </a:p>
          <a:p>
            <a:pPr fontAlgn="t"/>
            <a:r>
              <a:rPr lang="ru-RU" sz="1400" b="1" dirty="0" smtClean="0">
                <a:solidFill>
                  <a:srgbClr val="FF7700"/>
                </a:solidFill>
                <a:latin typeface="Courier New"/>
              </a:rPr>
              <a:t>    </a:t>
            </a:r>
            <a:r>
              <a:rPr lang="en-US" sz="1400" b="1" dirty="0" smtClean="0">
                <a:solidFill>
                  <a:srgbClr val="FF7700"/>
                </a:solidFill>
                <a:latin typeface="Courier New"/>
              </a:rPr>
              <a:t>for</a:t>
            </a:r>
            <a:r>
              <a:rPr lang="en-US" sz="1400" dirty="0" smtClean="0">
                <a:latin typeface="Courier New"/>
              </a:rPr>
              <a:t> </a:t>
            </a:r>
            <a:r>
              <a:rPr lang="en-US" sz="1400" dirty="0" smtClean="0">
                <a:latin typeface="Courier New"/>
              </a:rPr>
              <a:t>l </a:t>
            </a:r>
            <a:r>
              <a:rPr lang="en-US" sz="1400" b="1" dirty="0" smtClean="0">
                <a:solidFill>
                  <a:srgbClr val="FF7700"/>
                </a:solidFill>
                <a:latin typeface="Courier New"/>
              </a:rPr>
              <a:t>in</a:t>
            </a:r>
            <a:r>
              <a:rPr lang="en-US" sz="1400" dirty="0" smtClean="0">
                <a:latin typeface="Courier New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 New"/>
              </a:rPr>
              <a:t>range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smtClean="0">
                <a:latin typeface="Courier New"/>
              </a:rPr>
              <a:t>n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 smtClean="0">
                <a:latin typeface="Courier New"/>
              </a:rPr>
              <a:t>:</a:t>
            </a:r>
            <a:endParaRPr lang="ru-RU" sz="1400" dirty="0" smtClean="0">
              <a:latin typeface="Courier New"/>
            </a:endParaRPr>
          </a:p>
          <a:p>
            <a:pPr fontAlgn="t"/>
            <a:r>
              <a:rPr lang="ru-RU" sz="1400" dirty="0" smtClean="0">
                <a:latin typeface="Courier New"/>
              </a:rPr>
              <a:t>        </a:t>
            </a:r>
            <a:r>
              <a:rPr lang="en-US" sz="1400" i="1" dirty="0" smtClean="0">
                <a:solidFill>
                  <a:srgbClr val="808080"/>
                </a:solidFill>
                <a:latin typeface="Courier New"/>
              </a:rPr>
              <a:t># </a:t>
            </a:r>
            <a:r>
              <a:rPr lang="en-US" sz="1400" i="1" dirty="0" smtClean="0">
                <a:solidFill>
                  <a:srgbClr val="808080"/>
                </a:solidFill>
                <a:latin typeface="Courier New"/>
              </a:rPr>
              <a:t>x[l]</a:t>
            </a:r>
            <a:r>
              <a:rPr lang="en-US" sz="1400" i="1" dirty="0" smtClean="0">
                <a:solidFill>
                  <a:srgbClr val="808080"/>
                </a:solidFill>
                <a:latin typeface="Courier New"/>
              </a:rPr>
              <a:t>:</a:t>
            </a:r>
            <a:r>
              <a:rPr lang="en-US" sz="1400" i="1" dirty="0" smtClean="0">
                <a:solidFill>
                  <a:srgbClr val="808080"/>
                </a:solidFill>
                <a:latin typeface="Courier New"/>
              </a:rPr>
              <a:t>=0</a:t>
            </a:r>
            <a:endParaRPr lang="en-US" sz="1400" dirty="0" smtClean="0">
              <a:latin typeface="Courier New"/>
            </a:endParaRPr>
          </a:p>
          <a:p>
            <a:pPr fontAlgn="t"/>
            <a:r>
              <a:rPr lang="ru-RU" sz="1400" dirty="0" smtClean="0">
                <a:latin typeface="Courier New"/>
              </a:rPr>
              <a:t>        </a:t>
            </a:r>
            <a:r>
              <a:rPr lang="en-US" sz="1400" dirty="0" err="1" smtClean="0">
                <a:latin typeface="Courier New"/>
              </a:rPr>
              <a:t>c</a:t>
            </a:r>
            <a:r>
              <a:rPr lang="en-US" sz="1400" dirty="0" err="1" smtClean="0">
                <a:solidFill>
                  <a:srgbClr val="66CC66"/>
                </a:solidFill>
                <a:latin typeface="Courier New"/>
              </a:rPr>
              <a:t>,</a:t>
            </a:r>
            <a:r>
              <a:rPr lang="en-US" sz="1400" dirty="0" err="1" smtClean="0">
                <a:latin typeface="Courier New"/>
              </a:rPr>
              <a:t>s</a:t>
            </a:r>
            <a:r>
              <a:rPr lang="en-US" sz="1400" dirty="0" smtClean="0">
                <a:latin typeface="Courier New"/>
              </a:rPr>
              <a:t> </a:t>
            </a:r>
            <a:r>
              <a:rPr lang="en-US" sz="1400" dirty="0" smtClean="0">
                <a:solidFill>
                  <a:srgbClr val="66CC66"/>
                </a:solidFill>
                <a:latin typeface="Courier New"/>
              </a:rPr>
              <a:t>=</a:t>
            </a:r>
            <a:r>
              <a:rPr lang="en-US" sz="1400" dirty="0" smtClean="0">
                <a:latin typeface="Courier New"/>
              </a:rPr>
              <a:t> </a:t>
            </a:r>
            <a:r>
              <a:rPr lang="en-US" sz="1400" dirty="0" err="1" smtClean="0">
                <a:latin typeface="Courier New"/>
              </a:rPr>
              <a:t>compute_reflector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smtClean="0">
                <a:latin typeface="Courier New"/>
              </a:rPr>
              <a:t>R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[</a:t>
            </a:r>
            <a:r>
              <a:rPr lang="en-US" sz="1400" dirty="0" err="1" smtClean="0">
                <a:latin typeface="Courier New"/>
              </a:rPr>
              <a:t>l</a:t>
            </a:r>
            <a:r>
              <a:rPr lang="en-US" sz="1400" dirty="0" err="1" smtClean="0">
                <a:solidFill>
                  <a:srgbClr val="66CC66"/>
                </a:solidFill>
                <a:latin typeface="Courier New"/>
              </a:rPr>
              <a:t>,</a:t>
            </a:r>
            <a:r>
              <a:rPr lang="en-US" sz="1400" dirty="0" err="1" smtClean="0">
                <a:latin typeface="Courier New"/>
              </a:rPr>
              <a:t>l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]</a:t>
            </a:r>
            <a:r>
              <a:rPr lang="en-US" sz="1400" dirty="0" smtClean="0">
                <a:solidFill>
                  <a:srgbClr val="66CC66"/>
                </a:solidFill>
                <a:latin typeface="Courier New"/>
              </a:rPr>
              <a:t>,</a:t>
            </a:r>
            <a:r>
              <a:rPr lang="en-US" sz="1400" dirty="0" smtClean="0">
                <a:latin typeface="Courier New"/>
              </a:rPr>
              <a:t>x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[</a:t>
            </a:r>
            <a:r>
              <a:rPr lang="en-US" sz="1400" dirty="0" smtClean="0">
                <a:latin typeface="Courier New"/>
              </a:rPr>
              <a:t>l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])</a:t>
            </a:r>
            <a:endParaRPr lang="en-US" sz="1400" dirty="0" smtClean="0">
              <a:latin typeface="Courier New"/>
            </a:endParaRPr>
          </a:p>
          <a:p>
            <a:pPr fontAlgn="t"/>
            <a:r>
              <a:rPr lang="ru-RU" sz="1400" dirty="0" smtClean="0">
                <a:latin typeface="Courier New"/>
              </a:rPr>
              <a:t>        </a:t>
            </a:r>
            <a:r>
              <a:rPr lang="en-US" sz="1400" dirty="0" err="1" smtClean="0">
                <a:latin typeface="Courier New"/>
              </a:rPr>
              <a:t>apply_reflector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err="1" smtClean="0">
                <a:latin typeface="Courier New"/>
              </a:rPr>
              <a:t>c</a:t>
            </a:r>
            <a:r>
              <a:rPr lang="en-US" sz="1400" dirty="0" err="1" smtClean="0">
                <a:solidFill>
                  <a:srgbClr val="66CC66"/>
                </a:solidFill>
                <a:latin typeface="Courier New"/>
              </a:rPr>
              <a:t>,</a:t>
            </a:r>
            <a:r>
              <a:rPr lang="en-US" sz="1400" dirty="0" err="1" smtClean="0">
                <a:latin typeface="Courier New"/>
              </a:rPr>
              <a:t>s</a:t>
            </a:r>
            <a:r>
              <a:rPr lang="en-US" sz="1400" dirty="0" smtClean="0">
                <a:solidFill>
                  <a:srgbClr val="66CC66"/>
                </a:solidFill>
                <a:latin typeface="Courier New"/>
              </a:rPr>
              <a:t>,</a:t>
            </a:r>
            <a:r>
              <a:rPr lang="en-US" sz="1400" dirty="0" smtClean="0">
                <a:latin typeface="Courier New"/>
              </a:rPr>
              <a:t> R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[</a:t>
            </a:r>
            <a:r>
              <a:rPr lang="en-US" sz="1400" dirty="0" err="1" smtClean="0">
                <a:latin typeface="Courier New"/>
              </a:rPr>
              <a:t>l</a:t>
            </a:r>
            <a:r>
              <a:rPr lang="en-US" sz="1400" dirty="0" err="1" smtClean="0">
                <a:solidFill>
                  <a:srgbClr val="66CC66"/>
                </a:solidFill>
                <a:latin typeface="Courier New"/>
              </a:rPr>
              <a:t>,</a:t>
            </a:r>
            <a:r>
              <a:rPr lang="en-US" sz="1400" dirty="0" err="1" smtClean="0">
                <a:latin typeface="Courier New"/>
              </a:rPr>
              <a:t>l</a:t>
            </a:r>
            <a:r>
              <a:rPr lang="en-US" sz="1400" dirty="0" smtClean="0">
                <a:latin typeface="Courier New"/>
              </a:rPr>
              <a:t>: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]</a:t>
            </a:r>
            <a:r>
              <a:rPr lang="en-US" sz="1400" dirty="0" smtClean="0">
                <a:solidFill>
                  <a:srgbClr val="66CC66"/>
                </a:solidFill>
                <a:latin typeface="Courier New"/>
              </a:rPr>
              <a:t>,</a:t>
            </a:r>
            <a:r>
              <a:rPr lang="en-US" sz="1400" dirty="0" smtClean="0">
                <a:latin typeface="Courier New"/>
              </a:rPr>
              <a:t>x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[</a:t>
            </a:r>
            <a:r>
              <a:rPr lang="en-US" sz="1400" dirty="0" smtClean="0">
                <a:latin typeface="Courier New"/>
              </a:rPr>
              <a:t>l: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])</a:t>
            </a:r>
            <a:endParaRPr lang="en-US" sz="1400" dirty="0" smtClean="0">
              <a:latin typeface="Courier New"/>
            </a:endParaRPr>
          </a:p>
          <a:p>
            <a:pPr fontAlgn="t"/>
            <a:r>
              <a:rPr lang="ru-RU" sz="1400" dirty="0" smtClean="0">
                <a:latin typeface="Courier New"/>
              </a:rPr>
              <a:t>        </a:t>
            </a:r>
            <a:r>
              <a:rPr lang="en-US" sz="1400" dirty="0" err="1" smtClean="0">
                <a:latin typeface="Courier New"/>
              </a:rPr>
              <a:t>apply_reflector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err="1" smtClean="0">
                <a:latin typeface="Courier New"/>
              </a:rPr>
              <a:t>c</a:t>
            </a:r>
            <a:r>
              <a:rPr lang="en-US" sz="1400" dirty="0" err="1" smtClean="0">
                <a:solidFill>
                  <a:srgbClr val="66CC66"/>
                </a:solidFill>
                <a:latin typeface="Courier New"/>
              </a:rPr>
              <a:t>,</a:t>
            </a:r>
            <a:r>
              <a:rPr lang="en-US" sz="1400" dirty="0" err="1" smtClean="0">
                <a:latin typeface="Courier New"/>
              </a:rPr>
              <a:t>s</a:t>
            </a:r>
            <a:r>
              <a:rPr lang="en-US" sz="1400" dirty="0" smtClean="0">
                <a:solidFill>
                  <a:srgbClr val="66CC66"/>
                </a:solidFill>
                <a:latin typeface="Courier New"/>
              </a:rPr>
              <a:t>,</a:t>
            </a:r>
            <a:r>
              <a:rPr lang="en-US" sz="1400" dirty="0" smtClean="0">
                <a:latin typeface="Courier New"/>
              </a:rPr>
              <a:t> q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[</a:t>
            </a:r>
            <a:r>
              <a:rPr lang="en-US" sz="1400" dirty="0" smtClean="0">
                <a:latin typeface="Courier New"/>
              </a:rPr>
              <a:t>l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]</a:t>
            </a:r>
            <a:r>
              <a:rPr lang="en-US" sz="1400" dirty="0" smtClean="0">
                <a:solidFill>
                  <a:srgbClr val="66CC66"/>
                </a:solidFill>
                <a:latin typeface="Courier New"/>
              </a:rPr>
              <a:t>,</a:t>
            </a:r>
            <a:r>
              <a:rPr lang="en-US" sz="1400" dirty="0" smtClean="0">
                <a:latin typeface="Courier New"/>
              </a:rPr>
              <a:t> v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</a:t>
            </a:r>
            <a:endParaRPr lang="en-US" sz="1400" dirty="0" smtClean="0">
              <a:latin typeface="Courier New"/>
            </a:endParaRPr>
          </a:p>
          <a:p>
            <a:pPr fontAlgn="t"/>
            <a:r>
              <a:rPr lang="ru-RU" sz="1400" b="1" dirty="0" smtClean="0">
                <a:solidFill>
                  <a:srgbClr val="FF7700"/>
                </a:solidFill>
                <a:latin typeface="Courier New"/>
              </a:rPr>
              <a:t>    </a:t>
            </a:r>
            <a:r>
              <a:rPr lang="en-US" sz="1400" b="1" dirty="0" smtClean="0">
                <a:solidFill>
                  <a:srgbClr val="FF7700"/>
                </a:solidFill>
                <a:latin typeface="Courier New"/>
              </a:rPr>
              <a:t>return</a:t>
            </a:r>
            <a:r>
              <a:rPr lang="en-US" sz="1400" dirty="0" smtClean="0">
                <a:latin typeface="Courier New"/>
              </a:rPr>
              <a:t> </a:t>
            </a:r>
            <a:r>
              <a:rPr lang="en-US" sz="1400" dirty="0" smtClean="0">
                <a:latin typeface="Courier New"/>
              </a:rPr>
              <a:t>q</a:t>
            </a:r>
            <a:endParaRPr lang="en-US" sz="1400" b="0" i="0" dirty="0">
              <a:latin typeface="Courier New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3923928" y="2780928"/>
          <a:ext cx="501588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7940"/>
                <a:gridCol w="2507940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обусловленнсть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297.780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Обычный </a:t>
                      </a:r>
                      <a:r>
                        <a:rPr lang="en-US" dirty="0" smtClean="0"/>
                        <a:t>QR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1.0000000000000138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update_R</a:t>
                      </a:r>
                      <a:r>
                        <a:rPr lang="en-US" dirty="0" smtClean="0"/>
                        <a:t> </a:t>
                      </a:r>
                      <a:r>
                        <a:rPr lang="ru-RU" dirty="0" err="1" smtClean="0"/>
                        <a:t>иниц</a:t>
                      </a:r>
                      <a:r>
                        <a:rPr lang="ru-RU" dirty="0" smtClean="0"/>
                        <a:t>. на </a:t>
                      </a:r>
                      <a:r>
                        <a:rPr lang="en-US" dirty="0" smtClean="0"/>
                        <a:t>R=QR(X[:d , :])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1.0000000000376412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update_R</a:t>
                      </a:r>
                      <a:r>
                        <a:rPr lang="en-US" dirty="0" smtClean="0"/>
                        <a:t> </a:t>
                      </a:r>
                      <a:r>
                        <a:rPr lang="ru-RU" dirty="0" err="1" smtClean="0"/>
                        <a:t>иниц</a:t>
                      </a:r>
                      <a:r>
                        <a:rPr lang="ru-RU" dirty="0" smtClean="0"/>
                        <a:t>. на </a:t>
                      </a:r>
                      <a:r>
                        <a:rPr lang="en-US" dirty="0" smtClean="0"/>
                        <a:t>R=I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1.0139012946617278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Эксперименты на </a:t>
            </a:r>
            <a:r>
              <a:rPr lang="ru-RU" dirty="0" err="1" smtClean="0"/>
              <a:t>нейросетях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Их пока нет</a:t>
            </a:r>
          </a:p>
          <a:p>
            <a:r>
              <a:rPr lang="ru-RU" dirty="0" smtClean="0"/>
              <a:t>Но вы держитесь</a:t>
            </a:r>
          </a:p>
          <a:p>
            <a:endParaRPr lang="ru-RU" dirty="0" smtClean="0"/>
          </a:p>
          <a:p>
            <a:endParaRPr lang="ru-RU" dirty="0" smtClean="0"/>
          </a:p>
          <a:p>
            <a:pPr>
              <a:buNone/>
            </a:pPr>
            <a:endParaRPr lang="ru-RU" dirty="0" smtClean="0"/>
          </a:p>
          <a:p>
            <a:r>
              <a:rPr lang="ru-RU" dirty="0" smtClean="0"/>
              <a:t>Всего доброго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Плохая обусловленность это плохо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1907704" y="908720"/>
          <a:ext cx="5400600" cy="3020791"/>
        </p:xfrm>
        <a:graphic>
          <a:graphicData uri="http://schemas.openxmlformats.org/presentationml/2006/ole">
            <p:oleObj spid="_x0000_s1026" name="Equation" r:id="rId3" imgW="3263760" imgH="1828800" progId="Equation.DSMT4">
              <p:embed/>
            </p:oleObj>
          </a:graphicData>
        </a:graphic>
      </p:graphicFrame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3969929"/>
            <a:ext cx="8229600" cy="2888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делать?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QR</a:t>
            </a:r>
          </a:p>
          <a:p>
            <a:r>
              <a:rPr lang="en-US" dirty="0" smtClean="0"/>
              <a:t>SVD</a:t>
            </a:r>
          </a:p>
          <a:p>
            <a:r>
              <a:rPr lang="en-US" dirty="0" smtClean="0"/>
              <a:t>PCA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регуляризация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1979712" y="1700808"/>
          <a:ext cx="6328703" cy="504056"/>
        </p:xfrm>
        <a:graphic>
          <a:graphicData uri="http://schemas.openxmlformats.org/presentationml/2006/ole">
            <p:oleObj spid="_x0000_s2050" name="Equation" r:id="rId3" imgW="2869920" imgH="228600" progId="Equation.DSMT4">
              <p:embed/>
            </p:oleObj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1691680" y="2276872"/>
          <a:ext cx="6944772" cy="504056"/>
        </p:xfrm>
        <a:graphic>
          <a:graphicData uri="http://schemas.openxmlformats.org/presentationml/2006/ole">
            <p:oleObj spid="_x0000_s2052" name="Equation" r:id="rId4" imgW="3149280" imgH="228600" progId="Equation.DSMT4">
              <p:embed/>
            </p:oleObj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2339752" y="2780928"/>
          <a:ext cx="3832225" cy="485775"/>
        </p:xfrm>
        <a:graphic>
          <a:graphicData uri="http://schemas.openxmlformats.org/presentationml/2006/ole">
            <p:oleObj spid="_x0000_s2053" name="Equation" r:id="rId5" imgW="1803240" imgH="228600" progId="Equation.DSMT4">
              <p:embed/>
            </p:oleObj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1008063" y="4652963"/>
          <a:ext cx="6888162" cy="863600"/>
        </p:xfrm>
        <a:graphic>
          <a:graphicData uri="http://schemas.openxmlformats.org/presentationml/2006/ole">
            <p:oleObj spid="_x0000_s2054" name="Equation" r:id="rId6" imgW="3644640" imgH="4572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QR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O(nd</a:t>
            </a:r>
            <a:r>
              <a:rPr lang="en-US" baseline="30000" dirty="0"/>
              <a:t>2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 smtClean="0"/>
              <a:t>Однозначность:</a:t>
            </a:r>
          </a:p>
          <a:p>
            <a:r>
              <a:rPr lang="ru-RU" dirty="0" smtClean="0"/>
              <a:t>Порядок столбцов </a:t>
            </a:r>
            <a:r>
              <a:rPr lang="en-US" dirty="0" smtClean="0"/>
              <a:t>Q </a:t>
            </a:r>
            <a:r>
              <a:rPr lang="ru-RU" dirty="0" smtClean="0"/>
              <a:t>задаётся порядком </a:t>
            </a:r>
            <a:r>
              <a:rPr lang="en-US" dirty="0" smtClean="0"/>
              <a:t>X</a:t>
            </a:r>
            <a:endParaRPr lang="ru-RU" dirty="0" smtClean="0"/>
          </a:p>
          <a:p>
            <a:r>
              <a:rPr lang="ru-RU" dirty="0" smtClean="0"/>
              <a:t>Можно определять ЛЗ столбцы </a:t>
            </a:r>
            <a:r>
              <a:rPr lang="en-US" dirty="0" smtClean="0"/>
              <a:t>X:</a:t>
            </a:r>
          </a:p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635896" y="1772816"/>
            <a:ext cx="56886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i="0" dirty="0" smtClean="0">
                <a:latin typeface="Courier New"/>
              </a:rPr>
              <a:t>Q</a:t>
            </a:r>
            <a:r>
              <a:rPr lang="en-US" i="0" dirty="0" smtClean="0">
                <a:solidFill>
                  <a:srgbClr val="66CC66"/>
                </a:solidFill>
                <a:latin typeface="Courier New"/>
              </a:rPr>
              <a:t>,</a:t>
            </a:r>
            <a:r>
              <a:rPr lang="en-US" i="0" dirty="0" smtClean="0">
                <a:latin typeface="Courier New"/>
              </a:rPr>
              <a:t>R </a:t>
            </a:r>
            <a:r>
              <a:rPr lang="en-US" i="0" dirty="0" smtClean="0">
                <a:solidFill>
                  <a:srgbClr val="66CC66"/>
                </a:solidFill>
                <a:latin typeface="Courier New"/>
              </a:rPr>
              <a:t>=</a:t>
            </a:r>
            <a:r>
              <a:rPr lang="en-US" i="0" dirty="0" smtClean="0">
                <a:latin typeface="Courier New"/>
              </a:rPr>
              <a:t> </a:t>
            </a:r>
            <a:r>
              <a:rPr lang="en-US" i="0" dirty="0" err="1" smtClean="0">
                <a:latin typeface="Courier New"/>
              </a:rPr>
              <a:t>np.</a:t>
            </a:r>
            <a:r>
              <a:rPr lang="en-US" i="0" dirty="0" err="1" smtClean="0">
                <a:solidFill>
                  <a:srgbClr val="000000"/>
                </a:solidFill>
                <a:latin typeface="Courier New"/>
              </a:rPr>
              <a:t>linalg</a:t>
            </a:r>
            <a:r>
              <a:rPr lang="en-US" i="0" dirty="0" err="1" smtClean="0">
                <a:latin typeface="Courier New"/>
              </a:rPr>
              <a:t>.</a:t>
            </a:r>
            <a:r>
              <a:rPr lang="en-US" i="0" dirty="0" err="1" smtClean="0">
                <a:solidFill>
                  <a:srgbClr val="000000"/>
                </a:solidFill>
                <a:latin typeface="Courier New"/>
              </a:rPr>
              <a:t>qr</a:t>
            </a:r>
            <a:r>
              <a:rPr lang="en-US" i="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i="0" dirty="0" smtClean="0">
                <a:latin typeface="Courier New"/>
              </a:rPr>
              <a:t>X1</a:t>
            </a:r>
            <a:r>
              <a:rPr lang="en-US" i="0" dirty="0" smtClean="0">
                <a:solidFill>
                  <a:srgbClr val="000000"/>
                </a:solidFill>
                <a:latin typeface="Courier New"/>
              </a:rPr>
              <a:t>)</a:t>
            </a:r>
            <a:endParaRPr lang="en-US" i="0" dirty="0" smtClean="0">
              <a:latin typeface="Courier New"/>
            </a:endParaRPr>
          </a:p>
          <a:p>
            <a:pPr fontAlgn="t"/>
            <a:r>
              <a:rPr lang="en-US" i="0" dirty="0" smtClean="0">
                <a:latin typeface="Courier New"/>
              </a:rPr>
              <a:t>sign </a:t>
            </a:r>
            <a:r>
              <a:rPr lang="en-US" i="0" dirty="0" smtClean="0">
                <a:solidFill>
                  <a:srgbClr val="66CC66"/>
                </a:solidFill>
                <a:latin typeface="Courier New"/>
              </a:rPr>
              <a:t>=</a:t>
            </a:r>
            <a:r>
              <a:rPr lang="en-US" i="0" dirty="0" smtClean="0">
                <a:latin typeface="Courier New"/>
              </a:rPr>
              <a:t> </a:t>
            </a:r>
            <a:r>
              <a:rPr lang="en-US" i="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i="0" dirty="0" err="1" smtClean="0">
                <a:latin typeface="Courier New"/>
              </a:rPr>
              <a:t>np.</a:t>
            </a:r>
            <a:r>
              <a:rPr lang="en-US" i="0" dirty="0" err="1" smtClean="0">
                <a:solidFill>
                  <a:srgbClr val="000000"/>
                </a:solidFill>
                <a:latin typeface="Courier New"/>
              </a:rPr>
              <a:t>diag</a:t>
            </a:r>
            <a:r>
              <a:rPr lang="en-US" i="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i="0" dirty="0" smtClean="0">
                <a:latin typeface="Courier New"/>
              </a:rPr>
              <a:t>R</a:t>
            </a:r>
            <a:r>
              <a:rPr lang="en-US" i="0" dirty="0" smtClean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i="0" dirty="0" smtClean="0">
                <a:solidFill>
                  <a:srgbClr val="66CC66"/>
                </a:solidFill>
                <a:latin typeface="Courier New"/>
              </a:rPr>
              <a:t>&gt;</a:t>
            </a:r>
            <a:r>
              <a:rPr lang="en-US" i="0" dirty="0" smtClean="0">
                <a:solidFill>
                  <a:srgbClr val="FF4500"/>
                </a:solidFill>
                <a:latin typeface="Courier New"/>
              </a:rPr>
              <a:t>0</a:t>
            </a:r>
            <a:r>
              <a:rPr lang="en-US" i="0" dirty="0" smtClean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i="0" dirty="0" smtClean="0">
                <a:latin typeface="Courier New"/>
              </a:rPr>
              <a:t>.</a:t>
            </a:r>
            <a:r>
              <a:rPr lang="en-US" i="0" dirty="0" err="1" smtClean="0">
                <a:solidFill>
                  <a:srgbClr val="000000"/>
                </a:solidFill>
                <a:latin typeface="Courier New"/>
              </a:rPr>
              <a:t>astype</a:t>
            </a:r>
            <a:r>
              <a:rPr lang="en-US" i="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i="0" dirty="0" smtClean="0">
                <a:solidFill>
                  <a:srgbClr val="008000"/>
                </a:solidFill>
                <a:latin typeface="Courier New"/>
              </a:rPr>
              <a:t>float</a:t>
            </a:r>
            <a:r>
              <a:rPr lang="en-US" i="0" dirty="0" smtClean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i="0" dirty="0" smtClean="0">
                <a:latin typeface="Courier New"/>
              </a:rPr>
              <a:t>*</a:t>
            </a:r>
            <a:r>
              <a:rPr lang="en-US" i="0" dirty="0" smtClean="0">
                <a:solidFill>
                  <a:srgbClr val="FF4500"/>
                </a:solidFill>
                <a:latin typeface="Courier New"/>
              </a:rPr>
              <a:t>2</a:t>
            </a:r>
            <a:r>
              <a:rPr lang="en-US" i="0" dirty="0" smtClean="0">
                <a:latin typeface="Courier New"/>
              </a:rPr>
              <a:t>-</a:t>
            </a:r>
            <a:r>
              <a:rPr lang="en-US" i="0" dirty="0" smtClean="0">
                <a:solidFill>
                  <a:srgbClr val="FF4500"/>
                </a:solidFill>
                <a:latin typeface="Courier New"/>
              </a:rPr>
              <a:t>1</a:t>
            </a:r>
            <a:endParaRPr lang="en-US" i="0" dirty="0" smtClean="0">
              <a:latin typeface="Courier New"/>
            </a:endParaRPr>
          </a:p>
          <a:p>
            <a:pPr fontAlgn="t"/>
            <a:r>
              <a:rPr lang="en-US" i="0" dirty="0" smtClean="0">
                <a:latin typeface="Courier New"/>
              </a:rPr>
              <a:t>R </a:t>
            </a:r>
            <a:r>
              <a:rPr lang="en-US" i="0" dirty="0" smtClean="0">
                <a:solidFill>
                  <a:srgbClr val="66CC66"/>
                </a:solidFill>
                <a:latin typeface="Courier New"/>
              </a:rPr>
              <a:t>=</a:t>
            </a:r>
            <a:r>
              <a:rPr lang="en-US" i="0" dirty="0" smtClean="0">
                <a:latin typeface="Courier New"/>
              </a:rPr>
              <a:t> </a:t>
            </a:r>
            <a:r>
              <a:rPr lang="en-US" i="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i="0" dirty="0" smtClean="0">
                <a:latin typeface="Courier New"/>
              </a:rPr>
              <a:t>sign*R.</a:t>
            </a:r>
            <a:r>
              <a:rPr lang="en-US" i="0" dirty="0" smtClean="0">
                <a:solidFill>
                  <a:srgbClr val="000000"/>
                </a:solidFill>
                <a:latin typeface="Courier New"/>
              </a:rPr>
              <a:t>T)</a:t>
            </a:r>
            <a:r>
              <a:rPr lang="en-US" i="0" dirty="0" smtClean="0">
                <a:latin typeface="Courier New"/>
              </a:rPr>
              <a:t>.</a:t>
            </a:r>
            <a:r>
              <a:rPr lang="en-US" i="0" dirty="0" smtClean="0">
                <a:solidFill>
                  <a:srgbClr val="000000"/>
                </a:solidFill>
                <a:latin typeface="Courier New"/>
              </a:rPr>
              <a:t>T</a:t>
            </a:r>
            <a:endParaRPr lang="en-US" i="0" dirty="0">
              <a:latin typeface="Courier New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771800" y="4149080"/>
            <a:ext cx="626469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t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d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np.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abs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np.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diag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R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lvl="0" eaLnBrk="0" fontAlgn="t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np.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fill_diagonal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R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lvl="0" eaLnBrk="0" fontAlgn="t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dd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np.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linalg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norm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R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66CC66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ord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66CC66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np.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inf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axis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lvl="0" eaLnBrk="0" fontAlgn="t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XX1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X1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urier New" pitchFamily="49" charset="0"/>
                <a:cs typeface="Courier New" pitchFamily="49" charset="0"/>
              </a:rPr>
              <a:t>1e6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*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d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dd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lvl="0" eaLnBrk="0" fontAlgn="t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 ^</a:t>
            </a:r>
            <a:r>
              <a:rPr 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может исключить лишние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не ЛЗ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столбцы</a:t>
            </a:r>
          </a:p>
          <a:p>
            <a:pPr lvl="0" eaLnBrk="0" fontAlgn="t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 c </a:t>
            </a:r>
            <a:r>
              <a:rPr 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вероятностью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~0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SVD/PCA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lang="en-US" dirty="0" smtClean="0"/>
              <a:t>O(nd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svd_solver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covariance_eigh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’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x3..x5 </a:t>
            </a:r>
            <a:r>
              <a:rPr lang="ru-RU" dirty="0" smtClean="0"/>
              <a:t>быстрее</a:t>
            </a:r>
          </a:p>
          <a:p>
            <a:r>
              <a:rPr lang="ru-RU" dirty="0" smtClean="0"/>
              <a:t>Порядок </a:t>
            </a:r>
            <a:r>
              <a:rPr lang="ru-RU" dirty="0" smtClean="0"/>
              <a:t>столбцов</a:t>
            </a:r>
            <a:r>
              <a:rPr lang="en-US" dirty="0" smtClean="0"/>
              <a:t> </a:t>
            </a:r>
            <a:r>
              <a:rPr lang="ru-RU" dirty="0" smtClean="0"/>
              <a:t>определяется </a:t>
            </a:r>
            <a:r>
              <a:rPr lang="ru-RU" dirty="0" err="1" smtClean="0"/>
              <a:t>сингуляными</a:t>
            </a:r>
            <a:r>
              <a:rPr lang="ru-RU" dirty="0" smtClean="0"/>
              <a:t> значениями</a:t>
            </a:r>
            <a:endParaRPr lang="en-US" dirty="0" smtClean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4437112"/>
            <a:ext cx="85689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dirty="0" smtClean="0">
                <a:latin typeface="Courier New"/>
              </a:rPr>
              <a:t>center </a:t>
            </a:r>
            <a:r>
              <a:rPr lang="en-US" dirty="0" smtClean="0">
                <a:solidFill>
                  <a:srgbClr val="66CC66"/>
                </a:solidFill>
                <a:latin typeface="Courier New"/>
              </a:rPr>
              <a:t>=</a:t>
            </a:r>
            <a:r>
              <a:rPr lang="en-US" dirty="0" smtClean="0">
                <a:latin typeface="Courier New"/>
              </a:rPr>
              <a:t> </a:t>
            </a:r>
            <a:r>
              <a:rPr lang="en-US" dirty="0" smtClean="0">
                <a:solidFill>
                  <a:srgbClr val="FF4500"/>
                </a:solidFill>
                <a:latin typeface="Courier New"/>
              </a:rPr>
              <a:t>0.5</a:t>
            </a:r>
            <a:endParaRPr lang="en-US" dirty="0" smtClean="0">
              <a:latin typeface="Courier New"/>
            </a:endParaRPr>
          </a:p>
          <a:p>
            <a:pPr fontAlgn="t"/>
            <a:r>
              <a:rPr lang="en-US" dirty="0" smtClean="0">
                <a:latin typeface="Courier New"/>
              </a:rPr>
              <a:t>threshold </a:t>
            </a:r>
            <a:r>
              <a:rPr lang="en-US" dirty="0" smtClean="0">
                <a:solidFill>
                  <a:srgbClr val="66CC66"/>
                </a:solidFill>
                <a:latin typeface="Courier New"/>
              </a:rPr>
              <a:t>=</a:t>
            </a:r>
            <a:r>
              <a:rPr lang="en-US" dirty="0" smtClean="0">
                <a:latin typeface="Courier New"/>
              </a:rPr>
              <a:t> </a:t>
            </a:r>
            <a:r>
              <a:rPr lang="en-US" dirty="0" smtClean="0">
                <a:solidFill>
                  <a:srgbClr val="FF4500"/>
                </a:solidFill>
                <a:latin typeface="Courier New"/>
              </a:rPr>
              <a:t>1e-4</a:t>
            </a:r>
            <a:endParaRPr lang="en-US" dirty="0" smtClean="0">
              <a:latin typeface="Courier New"/>
            </a:endParaRPr>
          </a:p>
          <a:p>
            <a:pPr fontAlgn="t"/>
            <a:r>
              <a:rPr lang="en-US" dirty="0" smtClean="0">
                <a:latin typeface="Courier New"/>
              </a:rPr>
              <a:t>mask </a:t>
            </a:r>
            <a:r>
              <a:rPr lang="en-US" dirty="0" smtClean="0">
                <a:solidFill>
                  <a:srgbClr val="66CC66"/>
                </a:solidFill>
                <a:latin typeface="Courier New"/>
              </a:rPr>
              <a:t>=</a:t>
            </a:r>
            <a:r>
              <a:rPr lang="en-US" dirty="0" smtClean="0">
                <a:latin typeface="Courier New"/>
              </a:rPr>
              <a:t> </a:t>
            </a:r>
            <a:r>
              <a:rPr lang="en-US" dirty="0" err="1" smtClean="0">
                <a:latin typeface="Courier New"/>
              </a:rPr>
              <a:t>pca.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singular_values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_</a:t>
            </a:r>
            <a:r>
              <a:rPr lang="en-US" dirty="0" smtClean="0">
                <a:latin typeface="Courier New"/>
              </a:rPr>
              <a:t> </a:t>
            </a:r>
            <a:r>
              <a:rPr lang="en-US" dirty="0" smtClean="0">
                <a:solidFill>
                  <a:srgbClr val="66CC66"/>
                </a:solidFill>
                <a:latin typeface="Courier New"/>
              </a:rPr>
              <a:t>&gt;</a:t>
            </a:r>
            <a:r>
              <a:rPr lang="en-US" dirty="0" smtClean="0">
                <a:latin typeface="Courier New"/>
              </a:rPr>
              <a:t> \</a:t>
            </a:r>
          </a:p>
          <a:p>
            <a:pPr fontAlgn="t"/>
            <a:r>
              <a:rPr lang="en-US" dirty="0" err="1" smtClean="0">
                <a:latin typeface="Courier New"/>
              </a:rPr>
              <a:t>pca.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singular_values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_[</a:t>
            </a:r>
            <a:r>
              <a:rPr lang="en-US" dirty="0" err="1" smtClean="0">
                <a:solidFill>
                  <a:srgbClr val="008000"/>
                </a:solidFill>
                <a:latin typeface="Courier New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 err="1" smtClean="0">
                <a:solidFill>
                  <a:srgbClr val="008000"/>
                </a:solidFill>
                <a:latin typeface="Courier New"/>
              </a:rPr>
              <a:t>len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 err="1" smtClean="0">
                <a:latin typeface="Courier New"/>
              </a:rPr>
              <a:t>pca.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singular_values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_)</a:t>
            </a:r>
            <a:r>
              <a:rPr lang="en-US" dirty="0" smtClean="0">
                <a:latin typeface="Courier New"/>
              </a:rPr>
              <a:t>*center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)]\</a:t>
            </a:r>
          </a:p>
          <a:p>
            <a:pPr fontAlgn="t"/>
            <a:r>
              <a:rPr lang="en-US" dirty="0" smtClean="0">
                <a:latin typeface="Courier New"/>
              </a:rPr>
              <a:t>*threshold</a:t>
            </a:r>
          </a:p>
          <a:p>
            <a:pPr lvl="0" fontAlgn="t"/>
            <a:r>
              <a:rPr lang="ru-RU" dirty="0" smtClean="0">
                <a:latin typeface="Courier New" pitchFamily="49" charset="0"/>
                <a:cs typeface="Courier New" pitchFamily="49" charset="0"/>
              </a:rPr>
              <a:t>XX1 </a:t>
            </a:r>
            <a:r>
              <a:rPr lang="ru-RU" dirty="0" smtClean="0">
                <a:solidFill>
                  <a:srgbClr val="66CC66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</a:t>
            </a:r>
            <a:r>
              <a:rPr 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ru-RU" dirty="0" smtClean="0">
                <a:solidFill>
                  <a:srgbClr val="66CC66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mask</a:t>
            </a:r>
            <a:r>
              <a:rPr 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</a:t>
            </a:r>
            <a:endParaRPr lang="en-US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Тесты</a:t>
            </a:r>
            <a:r>
              <a:rPr lang="en-US" dirty="0" smtClean="0"/>
              <a:t> </a:t>
            </a:r>
            <a:r>
              <a:rPr lang="ru-RU" dirty="0" err="1" smtClean="0"/>
              <a:t>оптимайзеров</a:t>
            </a:r>
            <a:r>
              <a:rPr lang="ru-RU" dirty="0" smtClean="0"/>
              <a:t> </a:t>
            </a:r>
            <a:r>
              <a:rPr lang="en-US" dirty="0" err="1" smtClean="0"/>
              <a:t>sklearn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611560" y="2636912"/>
          <a:ext cx="7776864" cy="3123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1794"/>
                <a:gridCol w="1827208"/>
                <a:gridCol w="1708215"/>
                <a:gridCol w="2209647"/>
              </a:tblGrid>
              <a:tr h="8315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cond</a:t>
                      </a:r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=298 , penalty=None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cond</a:t>
                      </a:r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=298 , penalty=default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cond</a:t>
                      </a:r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=1, penalty=None</a:t>
                      </a:r>
                    </a:p>
                  </a:txBody>
                  <a:tcPr/>
                </a:tc>
              </a:tr>
              <a:tr h="3314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lbfgs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&gt;54 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&gt;53 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2.7 s</a:t>
                      </a:r>
                      <a:endParaRPr lang="ru-RU" dirty="0"/>
                    </a:p>
                  </a:txBody>
                  <a:tcPr/>
                </a:tc>
              </a:tr>
              <a:tr h="3314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liblinear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163 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ru-RU" dirty="0"/>
                    </a:p>
                  </a:txBody>
                  <a:tcPr/>
                </a:tc>
              </a:tr>
              <a:tr h="331479">
                <a:tc>
                  <a:txBody>
                    <a:bodyPr/>
                    <a:lstStyle/>
                    <a:p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newton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-cg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129 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 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10.2 s</a:t>
                      </a:r>
                      <a:endParaRPr lang="ru-RU" dirty="0"/>
                    </a:p>
                  </a:txBody>
                  <a:tcPr/>
                </a:tc>
              </a:tr>
              <a:tr h="4634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newton-cholesky</a:t>
                      </a:r>
                      <a:endParaRPr lang="en-US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65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 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 s</a:t>
                      </a:r>
                      <a:endParaRPr lang="ru-RU" dirty="0"/>
                    </a:p>
                  </a:txBody>
                  <a:tcPr/>
                </a:tc>
              </a:tr>
              <a:tr h="3314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&gt;212 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&gt;213 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&gt;213 s</a:t>
                      </a:r>
                      <a:endParaRPr lang="ru-RU" dirty="0"/>
                    </a:p>
                  </a:txBody>
                  <a:tcPr/>
                </a:tc>
              </a:tr>
              <a:tr h="3314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saga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&gt;248 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&gt;273 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&gt;252 s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539552" y="1340768"/>
            <a:ext cx="70567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X.shape</a:t>
            </a:r>
            <a:r>
              <a:rPr lang="en-US" dirty="0" smtClean="0"/>
              <a:t>=(</a:t>
            </a:r>
            <a:r>
              <a:rPr lang="ru-RU" dirty="0" smtClean="0"/>
              <a:t>215290</a:t>
            </a:r>
            <a:r>
              <a:rPr lang="en-US" dirty="0" smtClean="0"/>
              <a:t>,105)</a:t>
            </a:r>
            <a:endParaRPr lang="en-US" dirty="0" smtClean="0"/>
          </a:p>
          <a:p>
            <a:r>
              <a:rPr lang="ru-RU" dirty="0" smtClean="0"/>
              <a:t>время </a:t>
            </a:r>
            <a:r>
              <a:rPr lang="en-US" dirty="0" smtClean="0"/>
              <a:t>QR</a:t>
            </a:r>
            <a:r>
              <a:rPr lang="ru-RU" dirty="0" smtClean="0"/>
              <a:t> разложения – 14с</a:t>
            </a:r>
            <a:endParaRPr lang="en-US" dirty="0" smtClean="0"/>
          </a:p>
          <a:p>
            <a:r>
              <a:rPr lang="en-US" dirty="0" err="1" smtClean="0"/>
              <a:t>tol</a:t>
            </a:r>
            <a:r>
              <a:rPr lang="en-US" dirty="0" smtClean="0"/>
              <a:t>=1e-8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10944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Выбираем оптимальный метод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484784"/>
            <a:ext cx="5184576" cy="4525963"/>
          </a:xfrm>
        </p:spPr>
        <p:txBody>
          <a:bodyPr/>
          <a:lstStyle/>
          <a:p>
            <a:r>
              <a:rPr lang="en-US" dirty="0" err="1" smtClean="0"/>
              <a:t>normPCA_regression</a:t>
            </a:r>
            <a:r>
              <a:rPr lang="en-US" dirty="0" smtClean="0"/>
              <a:t>: </a:t>
            </a:r>
            <a:r>
              <a:rPr lang="en-US" sz="2000" dirty="0" smtClean="0">
                <a:hlinkClick r:id="rId2"/>
              </a:rPr>
              <a:t>https</a:t>
            </a:r>
            <a:r>
              <a:rPr lang="en-US" sz="2000" dirty="0" smtClean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gist.github.com/FeelUsM/a8f2922167693ab4a861d8fd42b5bf92</a:t>
            </a:r>
            <a:endParaRPr lang="en-US" sz="2000" dirty="0" smtClean="0"/>
          </a:p>
          <a:p>
            <a:r>
              <a:rPr lang="en-US" sz="2000" dirty="0" err="1" smtClean="0"/>
              <a:t>X.shape</a:t>
            </a:r>
            <a:r>
              <a:rPr lang="en-US" sz="2000" dirty="0" smtClean="0"/>
              <a:t>=</a:t>
            </a:r>
            <a:r>
              <a:rPr lang="ru-RU" sz="2000" dirty="0" smtClean="0"/>
              <a:t>(215290, 376</a:t>
            </a:r>
            <a:r>
              <a:rPr lang="ru-RU" sz="2000" dirty="0" smtClean="0"/>
              <a:t>)</a:t>
            </a:r>
            <a:r>
              <a:rPr lang="en-US" sz="2000" dirty="0" smtClean="0"/>
              <a:t>, </a:t>
            </a:r>
            <a:r>
              <a:rPr lang="en-US" sz="2000" dirty="0" err="1" smtClean="0"/>
              <a:t>cond</a:t>
            </a:r>
            <a:r>
              <a:rPr lang="en-US" sz="2000" dirty="0" smtClean="0"/>
              <a:t>(X)=</a:t>
            </a:r>
            <a:r>
              <a:rPr lang="en-US" sz="2000" dirty="0" err="1" smtClean="0"/>
              <a:t>inf</a:t>
            </a:r>
            <a:endParaRPr lang="en-US" sz="2000" dirty="0" smtClean="0"/>
          </a:p>
          <a:p>
            <a:endParaRPr lang="en-US" sz="2000" dirty="0" smtClean="0"/>
          </a:p>
          <a:p>
            <a:endParaRPr lang="ru-RU" sz="2000" dirty="0"/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31632" y="0"/>
            <a:ext cx="3312368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467544" y="3573016"/>
          <a:ext cx="8208912" cy="3003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/>
                <a:gridCol w="3960440"/>
                <a:gridCol w="1440160"/>
              </a:tblGrid>
              <a:tr h="430847">
                <a:tc>
                  <a:txBody>
                    <a:bodyPr/>
                    <a:lstStyle/>
                    <a:p>
                      <a:r>
                        <a:rPr lang="ru-RU" dirty="0" smtClean="0"/>
                        <a:t>метод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Время (разложение + минимизация + </a:t>
                      </a:r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inference</a:t>
                      </a:r>
                      <a:r>
                        <a:rPr lang="ru-RU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roc_auc</a:t>
                      </a:r>
                      <a:endParaRPr lang="en-US" sz="18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308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QR 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2m19s+59s+0s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0.51108637</a:t>
                      </a:r>
                    </a:p>
                  </a:txBody>
                  <a:tcPr/>
                </a:tc>
              </a:tr>
              <a:tr h="4308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QR+QR with cut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(2m19s+1m57s)+8s+0s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0.75039031</a:t>
                      </a:r>
                    </a:p>
                  </a:txBody>
                  <a:tcPr/>
                </a:tc>
              </a:tr>
              <a:tr h="4308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PCA+PCA_norm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n_components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=335)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(32s+1m32s)+9s+12s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0.75039014</a:t>
                      </a:r>
                    </a:p>
                  </a:txBody>
                  <a:tcPr/>
                </a:tc>
              </a:tr>
              <a:tr h="4308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normPCA_regression</a:t>
                      </a:r>
                      <a:endParaRPr lang="en-US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1m18s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0.75039014</a:t>
                      </a:r>
                    </a:p>
                  </a:txBody>
                  <a:tcPr/>
                </a:tc>
              </a:tr>
              <a:tr h="4308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direct(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newton-cholesky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0s+10m50s+0s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0.75010729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 что если это применить в </a:t>
            </a:r>
            <a:r>
              <a:rPr lang="ru-RU" dirty="0" err="1" smtClean="0"/>
              <a:t>нейронках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Нужно </a:t>
            </a:r>
            <a:r>
              <a:rPr lang="en-US" dirty="0" smtClean="0"/>
              <a:t>QR </a:t>
            </a:r>
            <a:r>
              <a:rPr lang="ru-RU" dirty="0" smtClean="0"/>
              <a:t>разложение</a:t>
            </a:r>
          </a:p>
          <a:p>
            <a:r>
              <a:rPr lang="ru-RU" dirty="0" smtClean="0"/>
              <a:t>Надо по строке </a:t>
            </a:r>
            <a:r>
              <a:rPr lang="en-US" dirty="0" smtClean="0"/>
              <a:t>X </a:t>
            </a:r>
            <a:r>
              <a:rPr lang="ru-RU" dirty="0" smtClean="0"/>
              <a:t>обновить </a:t>
            </a:r>
            <a:r>
              <a:rPr lang="en-US" dirty="0" smtClean="0"/>
              <a:t>R</a:t>
            </a:r>
            <a:r>
              <a:rPr lang="ru-RU" dirty="0" smtClean="0"/>
              <a:t> и получить строку </a:t>
            </a:r>
            <a:r>
              <a:rPr lang="en-US" dirty="0" smtClean="0"/>
              <a:t>Q </a:t>
            </a:r>
            <a:r>
              <a:rPr lang="ru-RU" dirty="0" smtClean="0"/>
              <a:t>не сложнее чем за </a:t>
            </a:r>
            <a:r>
              <a:rPr lang="en-US" dirty="0" smtClean="0"/>
              <a:t>O(d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r>
              <a:rPr lang="ru-RU" dirty="0" smtClean="0"/>
              <a:t>Желательно скользящим образом (в </a:t>
            </a:r>
            <a:r>
              <a:rPr lang="en-US" dirty="0" smtClean="0"/>
              <a:t>R </a:t>
            </a:r>
            <a:r>
              <a:rPr lang="ru-RU" dirty="0" smtClean="0"/>
              <a:t>не хранить информацию с самого начала процесса, а постепенно её забывать)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Стохастическое </a:t>
            </a:r>
            <a:r>
              <a:rPr lang="en-US" dirty="0" smtClean="0"/>
              <a:t>QR </a:t>
            </a:r>
            <a:r>
              <a:rPr lang="ru-RU" dirty="0" smtClean="0"/>
              <a:t>разложение</a:t>
            </a:r>
            <a:br>
              <a:rPr lang="ru-RU" dirty="0" smtClean="0"/>
            </a:br>
            <a:r>
              <a:rPr lang="ru-RU" dirty="0" smtClean="0"/>
              <a:t>(по столбцам)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4365104"/>
            <a:ext cx="8496944" cy="229371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LinearRegression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fit_intercept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False)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reg.fit([e1,e2,e3],v4)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u4 = v4 -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reg.predict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e1,e2,e3],v4)</a:t>
            </a:r>
          </a:p>
          <a:p>
            <a:endParaRPr lang="ru-RU" dirty="0"/>
          </a:p>
        </p:txBody>
      </p:sp>
      <p:sp>
        <p:nvSpPr>
          <p:cNvPr id="24578" name="AutoShape 2" descr="{\displaystyle \operatorname {proj} _{\mathbf {u} }(\mathbf {v} )={\frac {\langle \mathbf {v} ,\mathbf {u} \rangle }{\langle \mathbf {u} ,\mathbf {u} \rangle }}\,\mathbf {u} ,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4580" name="AutoShape 4" descr="{\displaystyle \operatorname {proj} _{\mathbf {u} }(\mathbf {v} )={\frac {\langle \mathbf {v} ,\mathbf {u} \rangle }{\langle \mathbf {u} ,\mathbf {u} \rangle }}\,\mathbf {u} ,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4582" name="AutoShape 6" descr="{\displaystyle \operatorname {proj} _{\mathbf {u} }(\mathbf {v} )={\frac {\langle \mathbf {v} ,\mathbf {u} \rangle }{\langle \mathbf {u} ,\mathbf {u} \rangle }}\,\mathbf {u} ,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458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484785"/>
            <a:ext cx="1856735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6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1484784"/>
            <a:ext cx="5114002" cy="2690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</TotalTime>
  <Words>536</Words>
  <Application>Microsoft Office PowerPoint</Application>
  <PresentationFormat>Экран (4:3)</PresentationFormat>
  <Paragraphs>172</Paragraphs>
  <Slides>13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13</vt:i4>
      </vt:variant>
    </vt:vector>
  </HeadingPairs>
  <TitlesOfParts>
    <vt:vector size="16" baseType="lpstr">
      <vt:lpstr>Тема Office</vt:lpstr>
      <vt:lpstr>Equation</vt:lpstr>
      <vt:lpstr>MathType 7.0 Equation</vt:lpstr>
      <vt:lpstr>Oртонормирование данных вместо регуляризации</vt:lpstr>
      <vt:lpstr>Плохая обусловленность это плохо</vt:lpstr>
      <vt:lpstr>Что делать?</vt:lpstr>
      <vt:lpstr>QR</vt:lpstr>
      <vt:lpstr>SVD/PCA</vt:lpstr>
      <vt:lpstr>Тесты оптимайзеров sklearn</vt:lpstr>
      <vt:lpstr>Выбираем оптимальный метод</vt:lpstr>
      <vt:lpstr>А что если это применить в нейронках?</vt:lpstr>
      <vt:lpstr>Стохастическое QR разложение (по столбцам)</vt:lpstr>
      <vt:lpstr>Стохастическое QR разложение (по строкам)</vt:lpstr>
      <vt:lpstr>Скользящий batch</vt:lpstr>
      <vt:lpstr>scipy.linalg.qr_insert()</vt:lpstr>
      <vt:lpstr>Эксперименты на нейросетях</vt:lpstr>
    </vt:vector>
  </TitlesOfParts>
  <Company>RePack by SPecialiST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FeelUs</dc:creator>
  <cp:lastModifiedBy>FeelUs</cp:lastModifiedBy>
  <cp:revision>83</cp:revision>
  <dcterms:created xsi:type="dcterms:W3CDTF">2024-12-14T21:24:42Z</dcterms:created>
  <dcterms:modified xsi:type="dcterms:W3CDTF">2024-12-15T23:09:47Z</dcterms:modified>
</cp:coreProperties>
</file>