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4" r:id="rId8"/>
    <p:sldId id="271" r:id="rId9"/>
    <p:sldId id="262" r:id="rId10"/>
    <p:sldId id="265" r:id="rId11"/>
    <p:sldId id="266" r:id="rId12"/>
    <p:sldId id="267" r:id="rId13"/>
    <p:sldId id="268" r:id="rId14"/>
    <p:sldId id="269" r:id="rId15"/>
    <p:sldId id="270" r:id="rId16"/>
    <p:sldId id="272" r:id="rId17"/>
    <p:sldId id="276" r:id="rId18"/>
    <p:sldId id="273" r:id="rId19"/>
    <p:sldId id="263" r:id="rId20"/>
    <p:sldId id="274"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30" autoAdjust="0"/>
  </p:normalViewPr>
  <p:slideViewPr>
    <p:cSldViewPr>
      <p:cViewPr varScale="1">
        <p:scale>
          <a:sx n="67" d="100"/>
          <a:sy n="67" d="100"/>
        </p:scale>
        <p:origin x="-606" y="-90"/>
      </p:cViewPr>
      <p:guideLst>
        <p:guide orient="horz" pos="2160"/>
        <p:guide pos="2880"/>
      </p:guideLst>
    </p:cSldViewPr>
  </p:slideViewPr>
  <p:outlineViewPr>
    <p:cViewPr>
      <p:scale>
        <a:sx n="33" d="100"/>
        <a:sy n="33" d="100"/>
      </p:scale>
      <p:origin x="0" y="23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422B8-CE25-42D7-9A11-433F23B59285}" type="datetimeFigureOut">
              <a:rPr lang="ru-RU" smtClean="0"/>
              <a:pPr/>
              <a:t>22.09.2019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03E427-DE9C-4CDB-A2E5-8EBC05404EE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6818BD4-1591-4D45-8FA3-971492317BE6}" type="datetime1">
              <a:rPr lang="ru-RU" smtClean="0"/>
              <a:pPr/>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2DF328-5ECA-463F-B8EF-8137C2FE8BAC}" type="datetime1">
              <a:rPr lang="ru-RU" smtClean="0"/>
              <a:pPr/>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99CBEC2-B794-43C1-81AF-0BDA3F59E121}" type="datetime1">
              <a:rPr lang="ru-RU" smtClean="0"/>
              <a:pPr/>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3EBD9A7-D690-4172-8BE9-A537836C8032}" type="datetime1">
              <a:rPr lang="ru-RU" smtClean="0"/>
              <a:pPr/>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34EE7A6-EEC7-4FEA-8AC8-9F04EF46D2DD}" type="datetime1">
              <a:rPr lang="ru-RU" smtClean="0"/>
              <a:pPr/>
              <a:t>22.09.2019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9D4F6D2-A8C8-4630-80F2-77E32E4BCFE9}" type="datetime1">
              <a:rPr lang="ru-RU" smtClean="0"/>
              <a:pPr/>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0DFD60A-7F98-4983-8169-27AF8BA01C8C}" type="datetime1">
              <a:rPr lang="ru-RU" smtClean="0"/>
              <a:pPr/>
              <a:t>22.09.2019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A4377D2-B9D8-4826-9E53-49192BD5F88A}" type="datetime1">
              <a:rPr lang="ru-RU" smtClean="0"/>
              <a:pPr/>
              <a:t>22.09.2019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FF6B316-2573-4912-8E3E-3EDA709FDA8D}" type="datetime1">
              <a:rPr lang="ru-RU" smtClean="0"/>
              <a:pPr/>
              <a:t>22.09.2019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4CB7906-58B1-4B8A-94F2-416A6B58EDBE}" type="datetime1">
              <a:rPr lang="ru-RU" smtClean="0"/>
              <a:pPr/>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50D5DC9-098A-41F3-9ED1-5DE55A0E17B6}" type="datetime1">
              <a:rPr lang="ru-RU" smtClean="0"/>
              <a:pPr/>
              <a:t>22.09.2019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2277F6F-B3BF-4BE8-9F0C-9E3C507275B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1403E-5650-4AF9-A04F-D47F8D0D5E4B}" type="datetime1">
              <a:rPr lang="ru-RU" smtClean="0"/>
              <a:pPr/>
              <a:t>22.09.2019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77F6F-B3BF-4BE8-9F0C-9E3C507275B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FeelUsM/wiki-RBM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3"/>
            <a:ext cx="7772400" cy="2043658"/>
          </a:xfrm>
        </p:spPr>
        <p:txBody>
          <a:bodyPr>
            <a:normAutofit fontScale="90000"/>
          </a:bodyPr>
          <a:lstStyle/>
          <a:p>
            <a:r>
              <a:rPr lang="ru-RU" dirty="0" smtClean="0"/>
              <a:t>Разработка системы автоматизированного перевода, близкой к машинному переводу</a:t>
            </a:r>
            <a:endParaRPr lang="ru-RU" dirty="0"/>
          </a:p>
        </p:txBody>
      </p:sp>
      <p:sp>
        <p:nvSpPr>
          <p:cNvPr id="3" name="Подзаголовок 2"/>
          <p:cNvSpPr>
            <a:spLocks noGrp="1"/>
          </p:cNvSpPr>
          <p:nvPr>
            <p:ph type="subTitle" idx="1"/>
          </p:nvPr>
        </p:nvSpPr>
        <p:spPr/>
        <p:txBody>
          <a:bodyPr/>
          <a:lstStyle/>
          <a:p>
            <a:r>
              <a:rPr lang="ru-RU" dirty="0" smtClean="0"/>
              <a:t>автор </a:t>
            </a:r>
            <a:r>
              <a:rPr lang="ru-RU" dirty="0" err="1" smtClean="0"/>
              <a:t>Усков</a:t>
            </a:r>
            <a:r>
              <a:rPr lang="ru-RU" dirty="0" smtClean="0"/>
              <a:t> Филипп Геннадьевич</a:t>
            </a:r>
            <a:endParaRPr lang="en-US" dirty="0" smtClean="0"/>
          </a:p>
        </p:txBody>
      </p:sp>
      <p:sp>
        <p:nvSpPr>
          <p:cNvPr id="4" name="Номер слайда 3"/>
          <p:cNvSpPr>
            <a:spLocks noGrp="1"/>
          </p:cNvSpPr>
          <p:nvPr>
            <p:ph type="sldNum" sz="quarter" idx="12"/>
          </p:nvPr>
        </p:nvSpPr>
        <p:spPr/>
        <p:txBody>
          <a:bodyPr/>
          <a:lstStyle/>
          <a:p>
            <a:fld id="{32277F6F-B3BF-4BE8-9F0C-9E3C507275B4}"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Ноу-хау №1: исключения</a:t>
            </a:r>
            <a:endParaRPr lang="ru-RU" dirty="0"/>
          </a:p>
        </p:txBody>
      </p:sp>
      <p:sp>
        <p:nvSpPr>
          <p:cNvPr id="3" name="Содержимое 2"/>
          <p:cNvSpPr>
            <a:spLocks noGrp="1"/>
          </p:cNvSpPr>
          <p:nvPr>
            <p:ph idx="1"/>
          </p:nvPr>
        </p:nvSpPr>
        <p:spPr/>
        <p:txBody>
          <a:bodyPr>
            <a:normAutofit fontScale="47500" lnSpcReduction="20000"/>
          </a:bodyPr>
          <a:lstStyle/>
          <a:p>
            <a:r>
              <a:rPr lang="ru-RU" dirty="0" smtClean="0"/>
              <a:t>Помимо возможности </a:t>
            </a:r>
            <a:r>
              <a:rPr lang="ru-RU" i="1" dirty="0" smtClean="0"/>
              <a:t>расширения</a:t>
            </a:r>
            <a:r>
              <a:rPr lang="ru-RU" dirty="0" smtClean="0"/>
              <a:t> грамматики за счет добавления в нетерминалы новых альтернативных паттернов</a:t>
            </a:r>
          </a:p>
          <a:p>
            <a:r>
              <a:rPr lang="ru-RU" dirty="0" smtClean="0"/>
              <a:t>Есть возможность уточнения грамматики за счет создания исключений:</a:t>
            </a:r>
          </a:p>
          <a:p>
            <a:pPr>
              <a:buNone/>
            </a:pPr>
            <a:r>
              <a:rPr lang="ru-RU" dirty="0" smtClean="0"/>
              <a:t>	Каждый нетерминал способен распарсить некоторое множество фраз, которые будут переведены в соответствии с правилами.</a:t>
            </a:r>
          </a:p>
          <a:p>
            <a:pPr>
              <a:buNone/>
            </a:pPr>
            <a:r>
              <a:rPr lang="ru-RU" dirty="0" smtClean="0"/>
              <a:t>	Но что делать, если некоторое подмножество этого множества фраз данными правилами переводится неверно?</a:t>
            </a:r>
          </a:p>
          <a:p>
            <a:pPr>
              <a:buNone/>
            </a:pPr>
            <a:r>
              <a:rPr lang="ru-RU" dirty="0" smtClean="0"/>
              <a:t> 	Для этого достаточно создать "исключение" для данного нетерминала - один или несколько альтернативных паттернов, которые будут парсить только это подмножество, и сопоставить им новые правила. Если паттерн-исключение распарсился удачно, то его результат заменяет регулярный результат. (Проверка паттернов-исключений производится только если дал результат хотя бы один из регулярных паттернов.) Таким образом старые паттерны и правила останутся нетронутыми, и продолжат работать по старому для фраз, которые не входят в данное подмножество фраз, перевод которых мы хотим изменить.</a:t>
            </a:r>
          </a:p>
          <a:p>
            <a:r>
              <a:rPr lang="ru-RU" dirty="0" smtClean="0"/>
              <a:t>Поиск, для какого нетерминала стоит добавить исключение осуществляется следующим образом: для интересующего нас предложения выводится схема разбора: вложенные друг в друга последовательности слов данного предложения (которые образуют дерево разбора), а также для каждой такой последовательности ее перевод, каким паттерном она была разобрана и каким правилом была переведена. По этой информации легко можно найти нетерминал в который стоит добавить исключение.</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04664"/>
            <a:ext cx="8229600" cy="5721499"/>
          </a:xfrm>
        </p:spPr>
        <p:txBody>
          <a:bodyPr>
            <a:noAutofit/>
          </a:bodyPr>
          <a:lstStyle/>
          <a:p>
            <a:r>
              <a:rPr lang="ru-RU" sz="1050" dirty="0" smtClean="0"/>
              <a:t>Пример 1:</a:t>
            </a:r>
          </a:p>
          <a:p>
            <a:pPr>
              <a:buNone/>
            </a:pPr>
            <a:r>
              <a:rPr lang="ru-RU" sz="1050" dirty="0" smtClean="0"/>
              <a:t>	Артикль </a:t>
            </a:r>
            <a:r>
              <a:rPr lang="en-US" sz="1050" dirty="0" smtClean="0"/>
              <a:t>‘a’ </a:t>
            </a:r>
            <a:r>
              <a:rPr lang="ru-RU" sz="1050" dirty="0" smtClean="0"/>
              <a:t>сам по себе переводится как </a:t>
            </a:r>
            <a:r>
              <a:rPr lang="en-US" sz="1050" dirty="0" smtClean="0"/>
              <a:t>‘</a:t>
            </a:r>
            <a:r>
              <a:rPr lang="ru-RU" sz="1050" dirty="0" smtClean="0"/>
              <a:t>некоторый</a:t>
            </a:r>
            <a:r>
              <a:rPr lang="en-US" sz="1050" dirty="0" smtClean="0"/>
              <a:t>’</a:t>
            </a:r>
            <a:endParaRPr lang="ru-RU" sz="1050" dirty="0" smtClean="0"/>
          </a:p>
          <a:p>
            <a:pPr>
              <a:buNone/>
            </a:pPr>
            <a:r>
              <a:rPr lang="ru-RU" sz="1050" dirty="0"/>
              <a:t>	</a:t>
            </a:r>
            <a:r>
              <a:rPr lang="ru-RU" sz="1050" dirty="0" smtClean="0"/>
              <a:t>паттерну </a:t>
            </a:r>
            <a:r>
              <a:rPr lang="en-US" sz="1050" dirty="0" err="1" smtClean="0">
                <a:latin typeface="Courier New" pitchFamily="49" charset="0"/>
                <a:cs typeface="Courier New" pitchFamily="49" charset="0"/>
              </a:rPr>
              <a:t>seq</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p_adj</a:t>
            </a:r>
            <a:r>
              <a:rPr lang="en-US" sz="1050" dirty="0" smtClean="0">
                <a:latin typeface="Courier New" pitchFamily="49" charset="0"/>
                <a:cs typeface="Courier New" pitchFamily="49" charset="0"/>
              </a:rPr>
              <a:t>, p_noun3 ],</a:t>
            </a:r>
            <a:r>
              <a:rPr lang="en-US" sz="1050" dirty="0" err="1" smtClean="0">
                <a:latin typeface="Courier New" pitchFamily="49" charset="0"/>
                <a:cs typeface="Courier New" pitchFamily="49" charset="0"/>
              </a:rPr>
              <a:t>r_adj_noun</a:t>
            </a:r>
            <a:r>
              <a:rPr lang="en-US" sz="1050" dirty="0" smtClean="0">
                <a:latin typeface="Courier New" pitchFamily="49" charset="0"/>
                <a:cs typeface="Courier New" pitchFamily="49" charset="0"/>
              </a:rPr>
              <a:t>)</a:t>
            </a:r>
            <a:r>
              <a:rPr lang="ru-RU" sz="1050" dirty="0" smtClean="0">
                <a:cs typeface="Courier New" pitchFamily="49" charset="0"/>
              </a:rPr>
              <a:t>сопоставлено правило </a:t>
            </a:r>
          </a:p>
          <a:p>
            <a:pPr>
              <a:buNone/>
            </a:pPr>
            <a:endParaRPr lang="ru-RU" sz="1050" dirty="0" smtClean="0">
              <a:cs typeface="Courier New" pitchFamily="49" charset="0"/>
            </a:endParaRPr>
          </a:p>
          <a:p>
            <a:pPr>
              <a:buNone/>
            </a:pPr>
            <a:r>
              <a:rPr lang="ru-RU" sz="1050" dirty="0">
                <a:latin typeface="Courier New" pitchFamily="49" charset="0"/>
                <a:cs typeface="Courier New" pitchFamily="49" charset="0"/>
              </a:rPr>
              <a:t>	</a:t>
            </a:r>
            <a:r>
              <a:rPr lang="pt-BR" sz="1050" dirty="0" smtClean="0">
                <a:latin typeface="Courier New" pitchFamily="49" charset="0"/>
                <a:cs typeface="Courier New" pitchFamily="49" charset="0"/>
              </a:rPr>
              <a:t>def r_adj_noun(_a_,_n_): </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return StNoun([</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I(dep=_a_,</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rod=_n_.rod,</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chis=_n_.chis,</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pad=_n_.pad,</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odush=_n_.odush),</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I(maindep=_n_)</a:t>
            </a:r>
          </a:p>
          <a:p>
            <a:pPr>
              <a:buNone/>
            </a:pPr>
            <a:r>
              <a:rPr lang="ru-RU" sz="1050" dirty="0" smtClean="0">
                <a:latin typeface="Courier New" pitchFamily="49" charset="0"/>
                <a:cs typeface="Courier New" pitchFamily="49" charset="0"/>
              </a:rPr>
              <a:t>	</a:t>
            </a:r>
            <a:r>
              <a:rPr lang="pt-BR" sz="1050" dirty="0" smtClean="0">
                <a:latin typeface="Courier New" pitchFamily="49" charset="0"/>
                <a:cs typeface="Courier New" pitchFamily="49" charset="0"/>
              </a:rPr>
              <a:t>	])</a:t>
            </a:r>
            <a:endParaRPr lang="ru-RU" sz="1050" dirty="0" smtClean="0">
              <a:latin typeface="Courier New" pitchFamily="49" charset="0"/>
              <a:cs typeface="Courier New" pitchFamily="49" charset="0"/>
            </a:endParaRPr>
          </a:p>
          <a:p>
            <a:pPr>
              <a:buNone/>
            </a:pPr>
            <a:endParaRPr lang="ru-RU" sz="1050" dirty="0" smtClean="0">
              <a:latin typeface="Courier New" pitchFamily="49" charset="0"/>
              <a:cs typeface="Courier New" pitchFamily="49" charset="0"/>
            </a:endParaRPr>
          </a:p>
          <a:p>
            <a:pPr>
              <a:buNone/>
            </a:pPr>
            <a:r>
              <a:rPr lang="ru-RU" sz="1050" dirty="0">
                <a:latin typeface="Courier New" pitchFamily="49" charset="0"/>
                <a:cs typeface="Courier New" pitchFamily="49" charset="0"/>
              </a:rPr>
              <a:t>	</a:t>
            </a:r>
            <a:r>
              <a:rPr lang="ru-RU" sz="1050" dirty="0" smtClean="0">
                <a:latin typeface="Courier New" pitchFamily="49" charset="0"/>
                <a:cs typeface="Courier New" pitchFamily="49" charset="0"/>
              </a:rPr>
              <a:t>, </a:t>
            </a:r>
            <a:r>
              <a:rPr lang="ru-RU" sz="1050" dirty="0" smtClean="0">
                <a:cs typeface="Courier New" pitchFamily="49" charset="0"/>
              </a:rPr>
              <a:t>которое у прилагательного изменяет род, число, падеж и одушевленность.</a:t>
            </a:r>
          </a:p>
          <a:p>
            <a:pPr>
              <a:buNone/>
            </a:pPr>
            <a:r>
              <a:rPr lang="ru-RU" sz="1050" dirty="0">
                <a:cs typeface="Courier New" pitchFamily="49" charset="0"/>
              </a:rPr>
              <a:t>	</a:t>
            </a:r>
            <a:r>
              <a:rPr lang="ru-RU" sz="1050" dirty="0" smtClean="0">
                <a:cs typeface="Courier New" pitchFamily="49" charset="0"/>
              </a:rPr>
              <a:t>таким образом </a:t>
            </a:r>
            <a:r>
              <a:rPr lang="en-US" sz="1050" dirty="0" smtClean="0">
                <a:cs typeface="Courier New" pitchFamily="49" charset="0"/>
              </a:rPr>
              <a:t>‘a cat’ </a:t>
            </a:r>
            <a:r>
              <a:rPr lang="ru-RU" sz="1050" dirty="0" smtClean="0">
                <a:cs typeface="Courier New" pitchFamily="49" charset="0"/>
              </a:rPr>
              <a:t>должен был бы переводится как </a:t>
            </a:r>
            <a:r>
              <a:rPr lang="en-US" sz="1050" dirty="0" smtClean="0">
                <a:cs typeface="Courier New" pitchFamily="49" charset="0"/>
              </a:rPr>
              <a:t>‘</a:t>
            </a:r>
            <a:r>
              <a:rPr lang="ru-RU" sz="1050" dirty="0" smtClean="0">
                <a:cs typeface="Courier New" pitchFamily="49" charset="0"/>
              </a:rPr>
              <a:t>некоторый кот</a:t>
            </a:r>
            <a:r>
              <a:rPr lang="en-US" sz="1050" dirty="0" smtClean="0">
                <a:cs typeface="Courier New" pitchFamily="49" charset="0"/>
              </a:rPr>
              <a:t>’</a:t>
            </a:r>
            <a:r>
              <a:rPr lang="ru-RU" sz="1050" dirty="0" smtClean="0">
                <a:cs typeface="Courier New" pitchFamily="49" charset="0"/>
              </a:rPr>
              <a:t>, но мы рядом с этим паттерном делаем паттерн исключение </a:t>
            </a:r>
          </a:p>
          <a:p>
            <a:pPr>
              <a:buNone/>
            </a:pPr>
            <a:endParaRPr lang="ru-RU" sz="1050" dirty="0" smtClean="0">
              <a:cs typeface="Courier New" pitchFamily="49" charset="0"/>
            </a:endParaRPr>
          </a:p>
          <a:p>
            <a:pPr>
              <a:buNone/>
            </a:pPr>
            <a:r>
              <a:rPr lang="ru-RU" sz="1050" dirty="0" smtClean="0">
                <a:cs typeface="Courier New" pitchFamily="49" charset="0"/>
              </a:rPr>
              <a:t>	</a:t>
            </a:r>
            <a:r>
              <a:rPr lang="en-US" sz="1050" dirty="0" smtClean="0">
                <a:latin typeface="Courier New" pitchFamily="49" charset="0"/>
                <a:cs typeface="Courier New" pitchFamily="49" charset="0"/>
              </a:rPr>
              <a:t>def p_adj_noun3(</a:t>
            </a:r>
            <a:r>
              <a:rPr lang="en-US" sz="1050" dirty="0" err="1" smtClean="0">
                <a:latin typeface="Courier New" pitchFamily="49" charset="0"/>
                <a:cs typeface="Courier New" pitchFamily="49" charset="0"/>
              </a:rPr>
              <a:t>s,p</a:t>
            </a:r>
            <a:r>
              <a:rPr lang="en-US" sz="1050" dirty="0" smtClean="0">
                <a:latin typeface="Courier New" pitchFamily="49" charset="0"/>
                <a:cs typeface="Courier New" pitchFamily="49" charset="0"/>
              </a:rPr>
              <a:t>): return </a:t>
            </a:r>
            <a:r>
              <a:rPr lang="en-US" sz="1050" dirty="0" err="1" smtClean="0">
                <a:latin typeface="Courier New" pitchFamily="49" charset="0"/>
                <a:cs typeface="Courier New" pitchFamily="49" charset="0"/>
              </a:rPr>
              <a:t>p_alt</a:t>
            </a:r>
            <a:r>
              <a:rPr lang="en-US" sz="1050" dirty="0" smtClean="0">
                <a:latin typeface="Courier New" pitchFamily="49" charset="0"/>
                <a:cs typeface="Courier New" pitchFamily="49" charset="0"/>
              </a:rPr>
              <a:t>(</a:t>
            </a:r>
            <a:r>
              <a:rPr lang="en-US" sz="1050" dirty="0" err="1" smtClean="0">
                <a:latin typeface="Courier New" pitchFamily="49" charset="0"/>
                <a:cs typeface="Courier New" pitchFamily="49" charset="0"/>
              </a:rPr>
              <a:t>s,p</a:t>
            </a:r>
            <a:r>
              <a:rPr lang="en-US" sz="1050" dirty="0" smtClean="0">
                <a:latin typeface="Courier New" pitchFamily="49" charset="0"/>
                <a:cs typeface="Courier New" pitchFamily="49" charset="0"/>
              </a:rPr>
              <a:t>,</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seq</a:t>
            </a:r>
            <a:r>
              <a:rPr lang="en-US" sz="1050" dirty="0" smtClean="0">
                <a:latin typeface="Courier New" pitchFamily="49" charset="0"/>
                <a:cs typeface="Courier New" pitchFamily="49" charset="0"/>
              </a:rPr>
              <a:t>([W('a‘), p_noun3 ],</a:t>
            </a:r>
            <a:r>
              <a:rPr lang="en-US" sz="1050" dirty="0" err="1" smtClean="0">
                <a:latin typeface="Courier New" pitchFamily="49" charset="0"/>
                <a:cs typeface="Courier New" pitchFamily="49" charset="0"/>
              </a:rPr>
              <a:t>r_A_noun</a:t>
            </a:r>
            <a:r>
              <a:rPr lang="en-US" sz="1050" dirty="0" smtClean="0">
                <a:latin typeface="Courier New" pitchFamily="49" charset="0"/>
                <a:cs typeface="Courier New" pitchFamily="49" charset="0"/>
              </a:rPr>
              <a:t>),</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ELSE,</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seq</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p_adj</a:t>
            </a:r>
            <a:r>
              <a:rPr lang="en-US" sz="1050" dirty="0" smtClean="0">
                <a:latin typeface="Courier New" pitchFamily="49" charset="0"/>
                <a:cs typeface="Courier New" pitchFamily="49" charset="0"/>
              </a:rPr>
              <a:t>, p_noun3 ],</a:t>
            </a:r>
            <a:r>
              <a:rPr lang="en-US" sz="1050" dirty="0" err="1" smtClean="0">
                <a:latin typeface="Courier New" pitchFamily="49" charset="0"/>
                <a:cs typeface="Courier New" pitchFamily="49" charset="0"/>
              </a:rPr>
              <a:t>r_adj_noun</a:t>
            </a:r>
            <a:r>
              <a:rPr lang="en-US" sz="1050" dirty="0" smtClean="0">
                <a:latin typeface="Courier New" pitchFamily="49" charset="0"/>
                <a:cs typeface="Courier New" pitchFamily="49" charset="0"/>
              </a:rPr>
              <a:t>)</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a:t>
            </a:r>
            <a:endParaRPr lang="ru-RU" sz="1050" dirty="0" smtClean="0">
              <a:latin typeface="Courier New" pitchFamily="49" charset="0"/>
              <a:cs typeface="Courier New" pitchFamily="49" charset="0"/>
            </a:endParaRPr>
          </a:p>
          <a:p>
            <a:pPr>
              <a:buNone/>
            </a:pPr>
            <a:endParaRPr lang="pt-BR" sz="1050" dirty="0" smtClean="0">
              <a:latin typeface="Courier New" pitchFamily="49" charset="0"/>
              <a:cs typeface="Courier New" pitchFamily="49" charset="0"/>
            </a:endParaRPr>
          </a:p>
          <a:p>
            <a:pPr>
              <a:buNone/>
            </a:pPr>
            <a:r>
              <a:rPr lang="ru-RU" sz="1050" dirty="0" smtClean="0">
                <a:latin typeface="Courier New" pitchFamily="49" charset="0"/>
                <a:cs typeface="Courier New" pitchFamily="49" charset="0"/>
              </a:rPr>
              <a:t>	</a:t>
            </a:r>
            <a:r>
              <a:rPr lang="ru-RU" sz="1050" dirty="0" smtClean="0">
                <a:cs typeface="Courier New" pitchFamily="49" charset="0"/>
              </a:rPr>
              <a:t>, которому сопоставляется правило </a:t>
            </a:r>
          </a:p>
          <a:p>
            <a:pPr>
              <a:buNone/>
            </a:pPr>
            <a:endParaRPr lang="ru-RU" sz="1050" dirty="0" smtClean="0">
              <a:cs typeface="Courier New" pitchFamily="49" charset="0"/>
            </a:endParaRPr>
          </a:p>
          <a:p>
            <a:pPr>
              <a:buNone/>
            </a:pPr>
            <a:r>
              <a:rPr lang="ru-RU" sz="1050" dirty="0">
                <a:latin typeface="Courier New" pitchFamily="49" charset="0"/>
                <a:cs typeface="Courier New" pitchFamily="49" charset="0"/>
              </a:rPr>
              <a:t>	</a:t>
            </a:r>
            <a:r>
              <a:rPr lang="en-US" sz="1050" dirty="0" smtClean="0">
                <a:latin typeface="Courier New" pitchFamily="49" charset="0"/>
                <a:cs typeface="Courier New" pitchFamily="49" charset="0"/>
              </a:rPr>
              <a:t>def </a:t>
            </a:r>
            <a:r>
              <a:rPr lang="en-US" sz="1050" dirty="0" err="1" smtClean="0">
                <a:latin typeface="Courier New" pitchFamily="49" charset="0"/>
                <a:cs typeface="Courier New" pitchFamily="49" charset="0"/>
              </a:rPr>
              <a:t>r_A_noun</a:t>
            </a:r>
            <a:r>
              <a:rPr lang="en-US" sz="1050" dirty="0" smtClean="0">
                <a:latin typeface="Courier New" pitchFamily="49" charset="0"/>
                <a:cs typeface="Courier New" pitchFamily="49" charset="0"/>
              </a:rPr>
              <a:t>(_</a:t>
            </a:r>
            <a:r>
              <a:rPr lang="en-US" sz="1050" dirty="0" err="1" smtClean="0">
                <a:latin typeface="Courier New" pitchFamily="49" charset="0"/>
                <a:cs typeface="Courier New" pitchFamily="49" charset="0"/>
              </a:rPr>
              <a:t>a,_n</a:t>
            </a:r>
            <a:r>
              <a:rPr lang="en-US" sz="1050" dirty="0" smtClean="0">
                <a:latin typeface="Courier New" pitchFamily="49" charset="0"/>
                <a:cs typeface="Courier New" pitchFamily="49" charset="0"/>
              </a:rPr>
              <a:t>): return </a:t>
            </a:r>
            <a:r>
              <a:rPr lang="en-US" sz="1050" dirty="0" err="1" smtClean="0">
                <a:latin typeface="Courier New" pitchFamily="49" charset="0"/>
                <a:cs typeface="Courier New" pitchFamily="49" charset="0"/>
              </a:rPr>
              <a:t>StNoun</a:t>
            </a:r>
            <a:r>
              <a:rPr lang="en-US" sz="1050" dirty="0" smtClean="0">
                <a:latin typeface="Courier New" pitchFamily="49" charset="0"/>
                <a:cs typeface="Courier New" pitchFamily="49" charset="0"/>
              </a:rPr>
              <a:t>([</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    I(</a:t>
            </a:r>
            <a:r>
              <a:rPr lang="en-US" sz="1050" dirty="0" err="1" smtClean="0">
                <a:latin typeface="Courier New" pitchFamily="49" charset="0"/>
                <a:cs typeface="Courier New" pitchFamily="49" charset="0"/>
              </a:rPr>
              <a:t>maindep</a:t>
            </a:r>
            <a:r>
              <a:rPr lang="en-US" sz="1050" dirty="0" smtClean="0">
                <a:latin typeface="Courier New" pitchFamily="49" charset="0"/>
                <a:cs typeface="Courier New" pitchFamily="49" charset="0"/>
              </a:rPr>
              <a:t>=_n)</a:t>
            </a:r>
          </a:p>
          <a:p>
            <a:pPr>
              <a:buNone/>
            </a:pPr>
            <a:r>
              <a:rPr lang="ru-RU" sz="1050" dirty="0" smtClean="0">
                <a:latin typeface="Courier New" pitchFamily="49" charset="0"/>
                <a:cs typeface="Courier New" pitchFamily="49" charset="0"/>
              </a:rPr>
              <a:t>	</a:t>
            </a:r>
            <a:r>
              <a:rPr lang="en-US" sz="1050" dirty="0" smtClean="0">
                <a:latin typeface="Courier New" pitchFamily="49" charset="0"/>
                <a:cs typeface="Courier New" pitchFamily="49" charset="0"/>
              </a:rPr>
              <a:t>])</a:t>
            </a:r>
            <a:endParaRPr lang="ru-RU" sz="1050" dirty="0" smtClean="0">
              <a:latin typeface="Courier New" pitchFamily="49" charset="0"/>
              <a:cs typeface="Courier New" pitchFamily="49" charset="0"/>
            </a:endParaRPr>
          </a:p>
          <a:p>
            <a:pPr>
              <a:buNone/>
            </a:pPr>
            <a:endParaRPr lang="ru-RU" sz="1050" dirty="0" smtClean="0">
              <a:latin typeface="Courier New" pitchFamily="49" charset="0"/>
              <a:cs typeface="Courier New" pitchFamily="49" charset="0"/>
            </a:endParaRPr>
          </a:p>
          <a:p>
            <a:pPr>
              <a:buNone/>
            </a:pPr>
            <a:r>
              <a:rPr lang="ru-RU" sz="1050" dirty="0" smtClean="0"/>
              <a:t>	, которое просто игнорирует 1й аргумент (а т.к. каждое правило должно создавать новый объект – создает новый объект внутри которого старое существительное)</a:t>
            </a:r>
            <a:endParaRPr lang="ru-RU" sz="1050"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04664"/>
            <a:ext cx="8229600" cy="5721499"/>
          </a:xfrm>
        </p:spPr>
        <p:txBody>
          <a:bodyPr>
            <a:normAutofit fontScale="55000" lnSpcReduction="20000"/>
          </a:bodyPr>
          <a:lstStyle/>
          <a:p>
            <a:r>
              <a:rPr lang="ru-RU" dirty="0" smtClean="0"/>
              <a:t>Пример 2:</a:t>
            </a:r>
          </a:p>
          <a:p>
            <a:pPr>
              <a:buNone/>
            </a:pPr>
            <a:r>
              <a:rPr lang="ru-RU" dirty="0"/>
              <a:t>	</a:t>
            </a:r>
            <a:endParaRPr lang="ru-RU" dirty="0" smtClean="0"/>
          </a:p>
          <a:p>
            <a:pPr>
              <a:buNone/>
            </a:pPr>
            <a:r>
              <a:rPr lang="ru-RU" dirty="0" smtClean="0">
                <a:latin typeface="Courier New" pitchFamily="49" charset="0"/>
                <a:cs typeface="Courier New" pitchFamily="49" charset="0"/>
              </a:rPr>
              <a:t>	</a:t>
            </a:r>
            <a:r>
              <a:rPr lang="en-US" dirty="0" err="1" smtClean="0">
                <a:latin typeface="Courier New" pitchFamily="49" charset="0"/>
                <a:cs typeface="Courier New" pitchFamily="49" charset="0"/>
              </a:rPr>
              <a:t>seq</a:t>
            </a:r>
            <a:r>
              <a:rPr lang="en-US" dirty="0" smtClean="0">
                <a:latin typeface="Courier New" pitchFamily="49" charset="0"/>
                <a:cs typeface="Courier New" pitchFamily="49" charset="0"/>
              </a:rPr>
              <a:t>([W('in'), </a:t>
            </a:r>
            <a:r>
              <a:rPr lang="en-US" dirty="0" err="1" smtClean="0">
                <a:latin typeface="Courier New" pitchFamily="49" charset="0"/>
                <a:cs typeface="Courier New" pitchFamily="49" charset="0"/>
              </a:rPr>
              <a:t>p_noun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r_V_noun_pp</a:t>
            </a:r>
            <a:r>
              <a:rPr lang="en-US" dirty="0" smtClean="0">
                <a:latin typeface="Courier New" pitchFamily="49" charset="0"/>
                <a:cs typeface="Courier New" pitchFamily="49" charset="0"/>
              </a:rPr>
              <a:t>)</a:t>
            </a:r>
            <a:endParaRPr lang="ru-RU" dirty="0" smtClean="0">
              <a:latin typeface="Courier New" pitchFamily="49" charset="0"/>
              <a:cs typeface="Courier New" pitchFamily="49" charset="0"/>
            </a:endParaRPr>
          </a:p>
          <a:p>
            <a:pPr>
              <a:buNone/>
            </a:pPr>
            <a:endParaRPr lang="ru-RU" dirty="0" smtClean="0">
              <a:latin typeface="Courier New" pitchFamily="49" charset="0"/>
              <a:cs typeface="Courier New" pitchFamily="49" charset="0"/>
            </a:endParaRPr>
          </a:p>
          <a:p>
            <a:pPr>
              <a:buNone/>
            </a:pPr>
            <a:r>
              <a:rPr lang="ru-RU" dirty="0" smtClean="0">
                <a:latin typeface="Courier New" pitchFamily="49" charset="0"/>
                <a:cs typeface="Courier New" pitchFamily="49" charset="0"/>
              </a:rPr>
              <a:t>	</a:t>
            </a:r>
            <a:r>
              <a:rPr lang="en-US" dirty="0" smtClean="0">
                <a:latin typeface="Courier New" pitchFamily="49" charset="0"/>
                <a:cs typeface="Courier New" pitchFamily="49" charset="0"/>
              </a:rPr>
              <a:t>def </a:t>
            </a:r>
            <a:r>
              <a:rPr lang="en-US" dirty="0" err="1" smtClean="0">
                <a:latin typeface="Courier New" pitchFamily="49" charset="0"/>
                <a:cs typeface="Courier New" pitchFamily="49" charset="0"/>
              </a:rPr>
              <a:t>r_V_noun_pp</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v,_n</a:t>
            </a:r>
            <a:r>
              <a:rPr lang="en-US" dirty="0" smtClean="0">
                <a:latin typeface="Courier New" pitchFamily="49" charset="0"/>
                <a:cs typeface="Courier New" pitchFamily="49" charset="0"/>
              </a:rPr>
              <a:t>): return </a:t>
            </a:r>
            <a:r>
              <a:rPr lang="en-US" dirty="0" err="1" smtClean="0">
                <a:latin typeface="Courier New" pitchFamily="49" charset="0"/>
                <a:cs typeface="Courier New" pitchFamily="49" charset="0"/>
              </a:rPr>
              <a:t>StC</a:t>
            </a:r>
            <a:r>
              <a:rPr lang="en-US" dirty="0" smtClean="0">
                <a:latin typeface="Courier New" pitchFamily="49" charset="0"/>
                <a:cs typeface="Courier New" pitchFamily="49" charset="0"/>
              </a:rPr>
              <a:t>([</a:t>
            </a:r>
          </a:p>
          <a:p>
            <a:pPr>
              <a:buNone/>
            </a:pPr>
            <a:r>
              <a:rPr lang="ru-RU" dirty="0" smtClean="0">
                <a:latin typeface="Courier New" pitchFamily="49" charset="0"/>
                <a:cs typeface="Courier New" pitchFamily="49" charset="0"/>
              </a:rPr>
              <a:t>	</a:t>
            </a:r>
            <a:r>
              <a:rPr lang="en-US" dirty="0" smtClean="0">
                <a:latin typeface="Courier New" pitchFamily="49" charset="0"/>
                <a:cs typeface="Courier New" pitchFamily="49" charset="0"/>
              </a:rPr>
              <a:t>    I(</a:t>
            </a:r>
            <a:r>
              <a:rPr lang="en-US" dirty="0" err="1" smtClean="0">
                <a:latin typeface="Courier New" pitchFamily="49" charset="0"/>
                <a:cs typeface="Courier New" pitchFamily="49" charset="0"/>
              </a:rPr>
              <a:t>nodep</a:t>
            </a:r>
            <a:r>
              <a:rPr lang="en-US" dirty="0" smtClean="0">
                <a:latin typeface="Courier New" pitchFamily="49" charset="0"/>
                <a:cs typeface="Courier New" pitchFamily="49" charset="0"/>
              </a:rPr>
              <a:t>=S(‘</a:t>
            </a:r>
            <a:r>
              <a:rPr lang="ru-RU" dirty="0" smtClean="0">
                <a:latin typeface="Courier New" pitchFamily="49" charset="0"/>
                <a:cs typeface="Courier New" pitchFamily="49" charset="0"/>
              </a:rPr>
              <a:t>в</a:t>
            </a:r>
            <a:r>
              <a:rPr lang="en-US" dirty="0" smtClean="0">
                <a:latin typeface="Courier New" pitchFamily="49" charset="0"/>
                <a:cs typeface="Courier New" pitchFamily="49" charset="0"/>
              </a:rPr>
              <a:t>)),</a:t>
            </a:r>
            <a:endParaRPr lang="ru-RU" dirty="0" smtClean="0">
              <a:latin typeface="Courier New" pitchFamily="49" charset="0"/>
              <a:cs typeface="Courier New" pitchFamily="49" charset="0"/>
            </a:endParaRPr>
          </a:p>
          <a:p>
            <a:pPr>
              <a:buNone/>
            </a:pPr>
            <a:r>
              <a:rPr lang="ru-RU" dirty="0">
                <a:latin typeface="Courier New" pitchFamily="49" charset="0"/>
                <a:cs typeface="Courier New" pitchFamily="49" charset="0"/>
              </a:rPr>
              <a:t>	</a:t>
            </a:r>
            <a:r>
              <a:rPr lang="en-US" dirty="0" smtClean="0">
                <a:latin typeface="Courier New" pitchFamily="49" charset="0"/>
                <a:cs typeface="Courier New" pitchFamily="49" charset="0"/>
              </a:rPr>
              <a:t>    I(</a:t>
            </a:r>
            <a:r>
              <a:rPr lang="en-US" dirty="0" err="1" smtClean="0">
                <a:latin typeface="Courier New" pitchFamily="49" charset="0"/>
                <a:cs typeface="Courier New" pitchFamily="49" charset="0"/>
              </a:rPr>
              <a:t>nodep</a:t>
            </a:r>
            <a:r>
              <a:rPr lang="en-US" dirty="0" smtClean="0">
                <a:latin typeface="Courier New" pitchFamily="49" charset="0"/>
                <a:cs typeface="Courier New" pitchFamily="49" charset="0"/>
              </a:rPr>
              <a:t>=_n,  pad='pp'),</a:t>
            </a:r>
          </a:p>
          <a:p>
            <a:pPr>
              <a:buNone/>
            </a:pPr>
            <a:r>
              <a:rPr lang="ru-RU" dirty="0" smtClean="0">
                <a:latin typeface="Courier New" pitchFamily="49" charset="0"/>
                <a:cs typeface="Courier New" pitchFamily="49" charset="0"/>
              </a:rPr>
              <a:t>	</a:t>
            </a:r>
            <a:r>
              <a:rPr lang="en-US" dirty="0" smtClean="0">
                <a:latin typeface="Courier New" pitchFamily="49" charset="0"/>
                <a:cs typeface="Courier New" pitchFamily="49" charset="0"/>
              </a:rPr>
              <a:t>])</a:t>
            </a:r>
            <a:endParaRPr lang="ru-RU" dirty="0" smtClean="0">
              <a:latin typeface="Courier New" pitchFamily="49" charset="0"/>
              <a:cs typeface="Courier New" pitchFamily="49" charset="0"/>
            </a:endParaRPr>
          </a:p>
          <a:p>
            <a:pPr>
              <a:buNone/>
            </a:pPr>
            <a:r>
              <a:rPr lang="ru-RU" dirty="0">
                <a:latin typeface="Courier New" pitchFamily="49" charset="0"/>
                <a:cs typeface="Courier New" pitchFamily="49" charset="0"/>
              </a:rPr>
              <a:t>	</a:t>
            </a:r>
            <a:endParaRPr lang="ru-RU" dirty="0" smtClean="0">
              <a:latin typeface="Courier New" pitchFamily="49" charset="0"/>
              <a:cs typeface="Courier New" pitchFamily="49" charset="0"/>
            </a:endParaRPr>
          </a:p>
          <a:p>
            <a:pPr>
              <a:buNone/>
            </a:pPr>
            <a:r>
              <a:rPr lang="ru-RU" dirty="0">
                <a:cs typeface="Courier New" pitchFamily="49" charset="0"/>
              </a:rPr>
              <a:t>	</a:t>
            </a:r>
            <a:r>
              <a:rPr lang="ru-RU" dirty="0" smtClean="0">
                <a:cs typeface="Courier New" pitchFamily="49" charset="0"/>
              </a:rPr>
              <a:t>таки образом </a:t>
            </a:r>
            <a:r>
              <a:rPr lang="en-US" dirty="0" smtClean="0">
                <a:cs typeface="Courier New" pitchFamily="49" charset="0"/>
              </a:rPr>
              <a:t>‘in the street’ </a:t>
            </a:r>
            <a:r>
              <a:rPr lang="ru-RU" dirty="0" smtClean="0">
                <a:cs typeface="Courier New" pitchFamily="49" charset="0"/>
              </a:rPr>
              <a:t>должно было бы перевестись </a:t>
            </a:r>
            <a:r>
              <a:rPr lang="en-US" dirty="0" smtClean="0">
                <a:cs typeface="Courier New" pitchFamily="49" charset="0"/>
              </a:rPr>
              <a:t>‘</a:t>
            </a:r>
            <a:r>
              <a:rPr lang="ru-RU" dirty="0" smtClean="0">
                <a:cs typeface="Courier New" pitchFamily="49" charset="0"/>
              </a:rPr>
              <a:t>в улице</a:t>
            </a:r>
            <a:r>
              <a:rPr lang="en-US" dirty="0" smtClean="0">
                <a:cs typeface="Courier New" pitchFamily="49" charset="0"/>
              </a:rPr>
              <a:t>’</a:t>
            </a:r>
            <a:r>
              <a:rPr lang="ru-RU" dirty="0" smtClean="0">
                <a:cs typeface="Courier New" pitchFamily="49" charset="0"/>
              </a:rPr>
              <a:t>, но мы (с прицелом на будущее) делаем исключение </a:t>
            </a:r>
          </a:p>
          <a:p>
            <a:pPr>
              <a:buNone/>
            </a:pPr>
            <a:endParaRPr lang="ru-RU" dirty="0">
              <a:cs typeface="Courier New" pitchFamily="49" charset="0"/>
            </a:endParaRPr>
          </a:p>
          <a:p>
            <a:pPr>
              <a:buNone/>
            </a:pPr>
            <a:r>
              <a:rPr lang="ru-RU" dirty="0" smtClean="0">
                <a:latin typeface="Courier New" pitchFamily="49" charset="0"/>
                <a:cs typeface="Courier New" pitchFamily="49" charset="0"/>
              </a:rPr>
              <a:t>	</a:t>
            </a:r>
            <a:r>
              <a:rPr lang="pl-PL" dirty="0" smtClean="0">
                <a:latin typeface="Courier New" pitchFamily="49" charset="0"/>
                <a:cs typeface="Courier New" pitchFamily="49" charset="0"/>
              </a:rPr>
              <a:t>seq([W('in'), p_adj, W('street') ],r_NA_adj_ULITSE)</a:t>
            </a:r>
            <a:endParaRPr lang="ru-RU" dirty="0" smtClean="0">
              <a:latin typeface="Courier New" pitchFamily="49" charset="0"/>
              <a:cs typeface="Courier New" pitchFamily="49" charset="0"/>
            </a:endParaRPr>
          </a:p>
          <a:p>
            <a:pPr>
              <a:buNone/>
            </a:pPr>
            <a:endParaRPr lang="ru-RU" dirty="0">
              <a:latin typeface="Courier New" pitchFamily="49" charset="0"/>
              <a:cs typeface="Courier New" pitchFamily="49" charset="0"/>
            </a:endParaRPr>
          </a:p>
          <a:p>
            <a:pPr>
              <a:buNone/>
            </a:pPr>
            <a:r>
              <a:rPr lang="ru-RU" dirty="0" smtClean="0">
                <a:latin typeface="Courier New" pitchFamily="49" charset="0"/>
                <a:cs typeface="Courier New" pitchFamily="49" charset="0"/>
              </a:rPr>
              <a:t>	</a:t>
            </a:r>
            <a:r>
              <a:rPr lang="ru-RU" dirty="0" smtClean="0">
                <a:cs typeface="Courier New" pitchFamily="49" charset="0"/>
              </a:rPr>
              <a:t>после чего выносим его в отдельный нетерминал и к нему делаем еще одно исключение (</a:t>
            </a:r>
            <a:r>
              <a:rPr lang="ru-RU" dirty="0" err="1" smtClean="0">
                <a:cs typeface="Courier New" pitchFamily="49" charset="0"/>
              </a:rPr>
              <a:t>исключение</a:t>
            </a:r>
            <a:r>
              <a:rPr lang="ru-RU" dirty="0" smtClean="0">
                <a:cs typeface="Courier New" pitchFamily="49" charset="0"/>
              </a:rPr>
              <a:t> к исключению)</a:t>
            </a:r>
          </a:p>
          <a:p>
            <a:pPr>
              <a:buNone/>
            </a:pPr>
            <a:endParaRPr lang="ru-RU" dirty="0">
              <a:latin typeface="Courier New" pitchFamily="49" charset="0"/>
              <a:cs typeface="Courier New" pitchFamily="49" charset="0"/>
            </a:endParaRPr>
          </a:p>
          <a:p>
            <a:pPr>
              <a:buNone/>
            </a:pPr>
            <a:r>
              <a:rPr lang="ru-RU" dirty="0" smtClean="0">
                <a:latin typeface="Courier New" pitchFamily="49" charset="0"/>
                <a:cs typeface="Courier New" pitchFamily="49" charset="0"/>
              </a:rPr>
              <a:t>	</a:t>
            </a:r>
            <a:r>
              <a:rPr lang="pl-PL" dirty="0" smtClean="0">
                <a:latin typeface="Courier New" pitchFamily="49" charset="0"/>
                <a:cs typeface="Courier New" pitchFamily="49" charset="0"/>
              </a:rPr>
              <a:t>seq([W('in'), W('the'), W('street') ],r_NA_X_ULITSE)</a:t>
            </a:r>
            <a:endParaRPr lang="ru-RU" dirty="0" smtClean="0">
              <a:latin typeface="Courier New" pitchFamily="49" charset="0"/>
              <a:cs typeface="Courier New" pitchFamily="49" charset="0"/>
            </a:endParaRPr>
          </a:p>
          <a:p>
            <a:pPr>
              <a:buNone/>
            </a:pPr>
            <a:endParaRPr lang="ru-RU" dirty="0">
              <a:latin typeface="Courier New" pitchFamily="49" charset="0"/>
              <a:cs typeface="Courier New" pitchFamily="49" charset="0"/>
            </a:endParaRPr>
          </a:p>
          <a:p>
            <a:pPr>
              <a:buNone/>
            </a:pPr>
            <a:r>
              <a:rPr lang="ru-RU" dirty="0" smtClean="0">
                <a:latin typeface="Courier New" pitchFamily="49" charset="0"/>
                <a:cs typeface="Courier New" pitchFamily="49" charset="0"/>
              </a:rPr>
              <a:t>	</a:t>
            </a:r>
            <a:r>
              <a:rPr lang="ru-RU" dirty="0" smtClean="0">
                <a:cs typeface="Courier New" pitchFamily="49" charset="0"/>
              </a:rPr>
              <a:t>правило к которому игнорирует 2й аргумент</a:t>
            </a:r>
          </a:p>
          <a:p>
            <a:pPr>
              <a:buNone/>
            </a:pPr>
            <a:r>
              <a:rPr lang="ru-RU" dirty="0">
                <a:cs typeface="Courier New" pitchFamily="49" charset="0"/>
              </a:rPr>
              <a:t>	</a:t>
            </a:r>
          </a:p>
        </p:txBody>
      </p:sp>
      <p:sp>
        <p:nvSpPr>
          <p:cNvPr id="4" name="Номер слайда 3"/>
          <p:cNvSpPr>
            <a:spLocks noGrp="1"/>
          </p:cNvSpPr>
          <p:nvPr>
            <p:ph type="sldNum" sz="quarter" idx="12"/>
          </p:nvPr>
        </p:nvSpPr>
        <p:spPr/>
        <p:txBody>
          <a:bodyPr/>
          <a:lstStyle/>
          <a:p>
            <a:fld id="{32277F6F-B3BF-4BE8-9F0C-9E3C507275B4}"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Ноу-хау №2: сопоставление паттернов и правил (варианты)</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Не все слова и не все фразы можно перевести однозначно. По этому каждому паттерну можно сопоставить набор правил, из которых одно из них выбрано (в данный момент) как основное (которое будет работать). Перед переводом текста для каждого паттерна можно изменить каким правилом он будет переводиться (во всем тексте).  </a:t>
            </a:r>
          </a:p>
          <a:p>
            <a:r>
              <a:rPr lang="ru-RU" dirty="0" smtClean="0"/>
              <a:t>В дальнейшем для этого планируется в схеме разбора для таких паттернов сделать выпадающие списки, в которых можно будет поменять соответствующее им правило.</a:t>
            </a:r>
          </a:p>
          <a:p>
            <a:r>
              <a:rPr lang="ru-RU" dirty="0" smtClean="0"/>
              <a:t>В некоторых машинных переводчиках перед переводом текста можно было выбрать «тематику». В моей системе перевода «тематика» задается совокупностью таких сопоставлений.</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Как выбрать: добавить вариант и/или сделать исключение?</a:t>
            </a:r>
            <a:endParaRPr lang="ru-RU" dirty="0"/>
          </a:p>
        </p:txBody>
      </p:sp>
      <p:sp>
        <p:nvSpPr>
          <p:cNvPr id="3" name="Содержимое 2"/>
          <p:cNvSpPr>
            <a:spLocks noGrp="1"/>
          </p:cNvSpPr>
          <p:nvPr>
            <p:ph idx="1"/>
          </p:nvPr>
        </p:nvSpPr>
        <p:spPr/>
        <p:txBody>
          <a:bodyPr/>
          <a:lstStyle/>
          <a:p>
            <a:pPr marL="514350" indent="-514350">
              <a:buFont typeface="+mj-lt"/>
              <a:buAutoNum type="arabicPeriod"/>
            </a:pPr>
            <a:r>
              <a:rPr lang="ru-RU" dirty="0" smtClean="0"/>
              <a:t>Если такого варианта нет – добавить вариант</a:t>
            </a:r>
          </a:p>
          <a:p>
            <a:pPr marL="514350" indent="-514350">
              <a:buFont typeface="+mj-lt"/>
              <a:buAutoNum type="arabicPeriod"/>
            </a:pPr>
            <a:r>
              <a:rPr lang="ru-RU" dirty="0" smtClean="0"/>
              <a:t>Если вариант зависит от контекста – сделать исключение.</a:t>
            </a:r>
          </a:p>
          <a:p>
            <a:pPr marL="514350" indent="-514350">
              <a:buNone/>
            </a:pPr>
            <a:r>
              <a:rPr lang="ru-RU" dirty="0"/>
              <a:t>	</a:t>
            </a:r>
            <a:r>
              <a:rPr lang="ru-RU" dirty="0" smtClean="0"/>
              <a:t>Если выбор варианта не зависит от контекста – то скорее всего между вариантами только стилистическое различие.</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Что если выбор варианта зависит от контекста других предложений?</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По сути, в этом случае делаем исключение размером с несколько предложений.</a:t>
            </a:r>
            <a:endParaRPr lang="ru-RU" dirty="0"/>
          </a:p>
          <a:p>
            <a:pPr>
              <a:buNone/>
            </a:pPr>
            <a:r>
              <a:rPr lang="ru-RU" dirty="0" smtClean="0"/>
              <a:t>	Но парсер устроен так, что он </a:t>
            </a:r>
            <a:r>
              <a:rPr lang="ru-RU" dirty="0" err="1" smtClean="0"/>
              <a:t>парсит</a:t>
            </a:r>
            <a:r>
              <a:rPr lang="ru-RU" dirty="0" smtClean="0"/>
              <a:t> последовательно предложение за предложением, и непонятно, к какому </a:t>
            </a:r>
            <a:r>
              <a:rPr lang="ru-RU" dirty="0" err="1" smtClean="0"/>
              <a:t>нетерминалу</a:t>
            </a:r>
            <a:r>
              <a:rPr lang="ru-RU" dirty="0" smtClean="0"/>
              <a:t> делать исключение.</a:t>
            </a:r>
          </a:p>
          <a:p>
            <a:r>
              <a:rPr lang="ru-RU" dirty="0" smtClean="0"/>
              <a:t>Для таких групп вариантов мы сопоставляем паттерны, которые </a:t>
            </a:r>
            <a:r>
              <a:rPr lang="ru-RU" dirty="0" err="1" smtClean="0"/>
              <a:t>парсятся</a:t>
            </a:r>
            <a:r>
              <a:rPr lang="ru-RU" dirty="0" smtClean="0"/>
              <a:t> с соответствующих предложений, но уже после окончания всего разбора. В результате работы таких паттернов происходит выбор конкретного варианта, после чего </a:t>
            </a:r>
            <a:r>
              <a:rPr lang="ru-RU" dirty="0" err="1" smtClean="0"/>
              <a:t>перевычисляются</a:t>
            </a:r>
            <a:r>
              <a:rPr lang="ru-RU" dirty="0" smtClean="0"/>
              <a:t> все правила, в которых участвовал данный вариант.</a:t>
            </a:r>
          </a:p>
        </p:txBody>
      </p:sp>
      <p:sp>
        <p:nvSpPr>
          <p:cNvPr id="4" name="Номер слайда 3"/>
          <p:cNvSpPr>
            <a:spLocks noGrp="1"/>
          </p:cNvSpPr>
          <p:nvPr>
            <p:ph type="sldNum" sz="quarter" idx="12"/>
          </p:nvPr>
        </p:nvSpPr>
        <p:spPr/>
        <p:txBody>
          <a:bodyPr/>
          <a:lstStyle/>
          <a:p>
            <a:fld id="{32277F6F-B3BF-4BE8-9F0C-9E3C507275B4}"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Почему пользователю сложно сломать грамматику?</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Пользователю запрещено удалять паттерны из нетерминала.</a:t>
            </a:r>
          </a:p>
          <a:p>
            <a:r>
              <a:rPr lang="ru-RU" dirty="0" smtClean="0"/>
              <a:t>Пользователю разрешено только добавлять паттерны в нетерминал (расширять его) и делать исключения (добавлять их).</a:t>
            </a:r>
          </a:p>
          <a:p>
            <a:r>
              <a:rPr lang="ru-RU" dirty="0" smtClean="0"/>
              <a:t>В результате расширения может возникнуть неоднозначность, которую можно устранить сделав исключение.</a:t>
            </a:r>
          </a:p>
          <a:p>
            <a:r>
              <a:rPr lang="ru-RU" dirty="0" smtClean="0"/>
              <a:t>!!! В результате исключения старые паттерны и правила останутся нетронутыми, и продолжат работать по старому для фраз, которые не входят в данное подмножество фраз, перевод которых мы хотим изменить.</a:t>
            </a:r>
          </a:p>
          <a:p>
            <a:r>
              <a:rPr lang="ru-RU" dirty="0" smtClean="0"/>
              <a:t>Одним из вариантов перевода паттерна-исключения всегда является вариант, когда это исключение отключено (т.е. всегда возвращает пустой результат). Это можно применять, если исключение покрывает большее множество фраз, чем должно.</a:t>
            </a:r>
          </a:p>
          <a:p>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Можно ли автоматизировать составление грамматики?</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Создание паттерна или правила на основании одной фразы возможно только вручную человеком, т.к. нужно определить, какие еще другие фразы должны подходить под этот паттерн, а также сделать одно универсальное правило для всех этих фраз.</a:t>
            </a:r>
          </a:p>
          <a:p>
            <a:r>
              <a:rPr lang="ru-RU" dirty="0" smtClean="0"/>
              <a:t>Создание паттерна или правила в автоматическом режиме на основании нескольких фраз – наверное возможно</a:t>
            </a:r>
            <a:r>
              <a:rPr lang="ru-RU" dirty="0" smtClean="0"/>
              <a:t>...</a:t>
            </a:r>
            <a:endParaRPr lang="en-US" dirty="0" smtClean="0"/>
          </a:p>
          <a:p>
            <a:endParaRPr lang="en-US" dirty="0" smtClean="0"/>
          </a:p>
          <a:p>
            <a:pPr>
              <a:buNone/>
            </a:pPr>
            <a:r>
              <a:rPr lang="ru-RU" dirty="0" smtClean="0"/>
              <a:t>	</a:t>
            </a:r>
            <a:r>
              <a:rPr lang="ru-RU" dirty="0" smtClean="0"/>
              <a:t>Вообще было бы идеально, если бы ИИ не только обучался, но и мог представить то, чему он обучился в </a:t>
            </a:r>
            <a:r>
              <a:rPr lang="ru-RU" dirty="0" err="1" smtClean="0"/>
              <a:t>человеко-читаемом</a:t>
            </a:r>
            <a:r>
              <a:rPr lang="ru-RU" smtClean="0"/>
              <a:t> виде...</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Добавление новых языковых пар</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Какие структуры данной языковой пары можно использовать в других языковых парах?</a:t>
            </a:r>
          </a:p>
          <a:p>
            <a:r>
              <a:rPr lang="ru-RU" dirty="0" smtClean="0"/>
              <a:t>Для исходного языка – это паттерны и грамматика, образуемая ими.</a:t>
            </a:r>
          </a:p>
          <a:p>
            <a:r>
              <a:rPr lang="ru-RU" dirty="0" smtClean="0"/>
              <a:t>Для целевого языка – это типы данных, которые используются в правилах, и некоторые правила.</a:t>
            </a:r>
          </a:p>
          <a:p>
            <a:r>
              <a:rPr lang="ru-RU" dirty="0" smtClean="0"/>
              <a:t>Таким образом, если у нас есть например языковые пары </a:t>
            </a:r>
            <a:r>
              <a:rPr lang="en-US" dirty="0" smtClean="0"/>
              <a:t>en-&gt;</a:t>
            </a:r>
            <a:r>
              <a:rPr lang="en-US" dirty="0" err="1" smtClean="0"/>
              <a:t>ru</a:t>
            </a:r>
            <a:r>
              <a:rPr lang="en-US" dirty="0" smtClean="0"/>
              <a:t> </a:t>
            </a:r>
            <a:r>
              <a:rPr lang="ru-RU" dirty="0" smtClean="0"/>
              <a:t>и </a:t>
            </a:r>
            <a:r>
              <a:rPr lang="en-US" dirty="0" err="1" smtClean="0"/>
              <a:t>ru</a:t>
            </a:r>
            <a:r>
              <a:rPr lang="en-US" dirty="0" smtClean="0"/>
              <a:t>-&gt;de</a:t>
            </a:r>
            <a:r>
              <a:rPr lang="ru-RU" dirty="0" smtClean="0"/>
              <a:t>, то проще всего будет создать языковую пару </a:t>
            </a:r>
            <a:r>
              <a:rPr lang="en-US" dirty="0" smtClean="0"/>
              <a:t>en-&gt;de</a:t>
            </a:r>
            <a:r>
              <a:rPr lang="ru-RU" dirty="0" smtClean="0"/>
              <a:t>. Чуть сложнее будет создать языковые пары </a:t>
            </a:r>
            <a:r>
              <a:rPr lang="en-US" dirty="0" smtClean="0"/>
              <a:t>de-&gt;</a:t>
            </a:r>
            <a:r>
              <a:rPr lang="en-US" dirty="0" err="1" smtClean="0"/>
              <a:t>ru</a:t>
            </a:r>
            <a:r>
              <a:rPr lang="en-US" dirty="0" smtClean="0"/>
              <a:t> </a:t>
            </a:r>
            <a:r>
              <a:rPr lang="ru-RU" dirty="0" smtClean="0"/>
              <a:t>и </a:t>
            </a:r>
            <a:r>
              <a:rPr lang="en-US" dirty="0" err="1" smtClean="0"/>
              <a:t>ru</a:t>
            </a:r>
            <a:r>
              <a:rPr lang="en-US" dirty="0" smtClean="0"/>
              <a:t>-&gt;en</a:t>
            </a:r>
            <a:r>
              <a:rPr lang="ru-RU" dirty="0"/>
              <a:t> </a:t>
            </a:r>
            <a:r>
              <a:rPr lang="ru-RU" dirty="0" smtClean="0"/>
              <a:t>(т.к. для </a:t>
            </a:r>
            <a:r>
              <a:rPr lang="en-US" dirty="0" err="1" smtClean="0"/>
              <a:t>ru</a:t>
            </a:r>
            <a:r>
              <a:rPr lang="en-US" dirty="0" smtClean="0"/>
              <a:t> </a:t>
            </a:r>
            <a:r>
              <a:rPr lang="ru-RU" dirty="0" smtClean="0"/>
              <a:t>уже определены структуры как исходного так и целевого языка). Создание пары </a:t>
            </a:r>
            <a:r>
              <a:rPr lang="en-US" dirty="0" smtClean="0"/>
              <a:t>de-&gt;en </a:t>
            </a:r>
            <a:r>
              <a:rPr lang="ru-RU" dirty="0" smtClean="0"/>
              <a:t>по сложности будет эквивалентно созданию языковой пары с нуля.</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Текущее состояние разработки</a:t>
            </a:r>
            <a:endParaRPr lang="ru-RU" dirty="0"/>
          </a:p>
        </p:txBody>
      </p:sp>
      <p:sp>
        <p:nvSpPr>
          <p:cNvPr id="4" name="Содержимое 2"/>
          <p:cNvSpPr txBox="1">
            <a:spLocks/>
          </p:cNvSpPr>
          <p:nvPr/>
        </p:nvSpPr>
        <p:spPr>
          <a:xfrm>
            <a:off x="457200" y="1600201"/>
            <a:ext cx="8229600" cy="427707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ru-RU" sz="3200" b="0" i="0" u="none" strike="noStrike" kern="1200" cap="none" spc="0" normalizeH="0" baseline="0" noProof="0" dirty="0" smtClean="0">
                <a:ln>
                  <a:noFill/>
                </a:ln>
                <a:solidFill>
                  <a:schemeClr val="tx1"/>
                </a:solidFill>
                <a:effectLst/>
                <a:uLnTx/>
                <a:uFillTx/>
                <a:latin typeface="+mn-lt"/>
                <a:ea typeface="+mn-ea"/>
                <a:cs typeface="+mn-cs"/>
              </a:rPr>
              <a:t>Текущая разработка идет на </a:t>
            </a:r>
            <a:r>
              <a:rPr kumimoji="0" lang="en-US" sz="3200" b="0" i="0" u="none" strike="noStrike" kern="1200" cap="none" spc="0" normalizeH="0" baseline="0" noProof="0" dirty="0" smtClean="0">
                <a:ln>
                  <a:noFill/>
                </a:ln>
                <a:solidFill>
                  <a:schemeClr val="tx1"/>
                </a:solidFill>
                <a:effectLst/>
                <a:uLnTx/>
                <a:uFillTx/>
                <a:latin typeface="+mn-lt"/>
                <a:ea typeface="+mn-ea"/>
                <a:cs typeface="+mn-cs"/>
                <a:hlinkClick r:id="rId2"/>
              </a:rPr>
              <a:t>https://github.com/FeelUsM/wiki-RBMT</a:t>
            </a: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	Параллельно идет два процесса:</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ru-RU" sz="2000" b="0" i="0" u="none" strike="noStrike" kern="1200" cap="none" spc="0" normalizeH="0" baseline="0" noProof="0" dirty="0" smtClean="0">
                <a:ln>
                  <a:noFill/>
                </a:ln>
                <a:solidFill>
                  <a:schemeClr val="tx1"/>
                </a:solidFill>
                <a:effectLst/>
                <a:uLnTx/>
                <a:uFillTx/>
                <a:latin typeface="+mn-lt"/>
                <a:ea typeface="+mn-ea"/>
                <a:cs typeface="+mn-cs"/>
              </a:rPr>
              <a:t>Обучение (наполнение базы данных) идет по учебнику </a:t>
            </a:r>
            <a:r>
              <a:rPr kumimoji="0" lang="ru-RU" sz="2000" b="0" i="0" u="none" strike="noStrike" kern="1200" cap="none" spc="0" normalizeH="0" baseline="0" noProof="0" dirty="0" err="1" smtClean="0">
                <a:ln>
                  <a:noFill/>
                </a:ln>
                <a:solidFill>
                  <a:schemeClr val="tx1"/>
                </a:solidFill>
                <a:effectLst/>
                <a:uLnTx/>
                <a:uFillTx/>
                <a:latin typeface="+mn-lt"/>
                <a:ea typeface="+mn-ea"/>
                <a:cs typeface="+mn-cs"/>
              </a:rPr>
              <a:t>В.И.Скультэ</a:t>
            </a:r>
            <a:r>
              <a:rPr kumimoji="0" lang="ru-RU" sz="2000" b="0" i="0" u="none" strike="noStrike" kern="1200" cap="none" spc="0" normalizeH="0" baseline="0" noProof="0" dirty="0" smtClean="0">
                <a:ln>
                  <a:noFill/>
                </a:ln>
                <a:solidFill>
                  <a:schemeClr val="tx1"/>
                </a:solidFill>
                <a:effectLst/>
                <a:uLnTx/>
                <a:uFillTx/>
                <a:latin typeface="+mn-lt"/>
                <a:ea typeface="+mn-ea"/>
                <a:cs typeface="+mn-cs"/>
              </a:rPr>
              <a:t> «Английский для детей». На данный момент я прохожу 14й урок.</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ru-RU" sz="2000" dirty="0" smtClean="0"/>
              <a:t>Разработка инфраструктуры (в которой работают паттерны и правила) и создание интерфейсов, облегчающих наполнение базы данных. В ближайший момент планируется создание инструмента для создания шаблонов исключений.</a:t>
            </a: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Номер слайда 4"/>
          <p:cNvSpPr>
            <a:spLocks noGrp="1"/>
          </p:cNvSpPr>
          <p:nvPr>
            <p:ph type="sldNum" sz="quarter" idx="12"/>
          </p:nvPr>
        </p:nvSpPr>
        <p:spPr/>
        <p:txBody>
          <a:bodyPr/>
          <a:lstStyle/>
          <a:p>
            <a:fld id="{32277F6F-B3BF-4BE8-9F0C-9E3C507275B4}"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354162"/>
          </a:xfrm>
        </p:spPr>
        <p:txBody>
          <a:bodyPr>
            <a:normAutofit/>
          </a:bodyPr>
          <a:lstStyle/>
          <a:p>
            <a:r>
              <a:rPr lang="ru-RU" dirty="0" smtClean="0"/>
              <a:t>Содержание</a:t>
            </a:r>
            <a:endParaRPr lang="ru-RU" dirty="0"/>
          </a:p>
        </p:txBody>
      </p:sp>
      <p:sp>
        <p:nvSpPr>
          <p:cNvPr id="3" name="Содержимое 2"/>
          <p:cNvSpPr>
            <a:spLocks noGrp="1"/>
          </p:cNvSpPr>
          <p:nvPr>
            <p:ph idx="1"/>
          </p:nvPr>
        </p:nvSpPr>
        <p:spPr>
          <a:xfrm>
            <a:off x="457200" y="1700808"/>
            <a:ext cx="8229600" cy="4425355"/>
          </a:xfrm>
        </p:spPr>
        <p:txBody>
          <a:bodyPr>
            <a:normAutofit fontScale="55000" lnSpcReduction="20000"/>
          </a:bodyPr>
          <a:lstStyle/>
          <a:p>
            <a:r>
              <a:rPr lang="ru-RU" dirty="0" smtClean="0"/>
              <a:t>Актуальность и сравнение с аналогами</a:t>
            </a:r>
          </a:p>
          <a:p>
            <a:pPr lvl="1"/>
            <a:r>
              <a:rPr lang="ru-RU" dirty="0" smtClean="0"/>
              <a:t>Машинный перевод</a:t>
            </a:r>
          </a:p>
          <a:p>
            <a:pPr lvl="1"/>
            <a:r>
              <a:rPr lang="ru-RU" dirty="0" smtClean="0"/>
              <a:t>Автоматизированный перевод</a:t>
            </a:r>
          </a:p>
          <a:p>
            <a:r>
              <a:rPr lang="ru-RU" dirty="0" smtClean="0"/>
              <a:t>Принцип работы</a:t>
            </a:r>
          </a:p>
          <a:p>
            <a:pPr lvl="1"/>
            <a:r>
              <a:rPr lang="ru-RU" dirty="0" smtClean="0"/>
              <a:t>парсер, паттерны и правила</a:t>
            </a:r>
          </a:p>
          <a:p>
            <a:pPr lvl="1"/>
            <a:r>
              <a:rPr lang="ru-RU" dirty="0" smtClean="0"/>
              <a:t>Пример схемы разбора</a:t>
            </a:r>
          </a:p>
          <a:p>
            <a:pPr lvl="1"/>
            <a:r>
              <a:rPr lang="ru-RU" dirty="0" smtClean="0"/>
              <a:t>Технические особенности парсера</a:t>
            </a:r>
          </a:p>
          <a:p>
            <a:pPr lvl="1"/>
            <a:r>
              <a:rPr lang="ru-RU" dirty="0" smtClean="0"/>
              <a:t>Ноу-хау №1: исключения</a:t>
            </a:r>
          </a:p>
          <a:p>
            <a:pPr lvl="1"/>
            <a:r>
              <a:rPr lang="ru-RU" dirty="0" smtClean="0"/>
              <a:t>Ноу-хау №2: сопоставление паттернов и правил (варианты)</a:t>
            </a:r>
          </a:p>
          <a:p>
            <a:pPr lvl="1"/>
            <a:r>
              <a:rPr lang="ru-RU" dirty="0" smtClean="0"/>
              <a:t>Как выбрать: добавить вариант и/или сделать исключение?</a:t>
            </a:r>
          </a:p>
          <a:p>
            <a:pPr lvl="1"/>
            <a:r>
              <a:rPr lang="ru-RU" dirty="0" smtClean="0"/>
              <a:t>Что если выбор варианта зависит от контекста других предложений?</a:t>
            </a:r>
          </a:p>
          <a:p>
            <a:pPr lvl="1"/>
            <a:r>
              <a:rPr lang="ru-RU" dirty="0" smtClean="0"/>
              <a:t>Почему пользователю сложно сломать грамматику?</a:t>
            </a:r>
          </a:p>
          <a:p>
            <a:pPr lvl="1"/>
            <a:r>
              <a:rPr lang="ru-RU" dirty="0" smtClean="0"/>
              <a:t>Можно ли автоматизировать составление грамматики?</a:t>
            </a:r>
          </a:p>
          <a:p>
            <a:pPr lvl="1"/>
            <a:r>
              <a:rPr lang="ru-RU" dirty="0" smtClean="0"/>
              <a:t>Добавление новых языковых пар</a:t>
            </a:r>
          </a:p>
          <a:p>
            <a:r>
              <a:rPr lang="ru-RU" dirty="0" smtClean="0"/>
              <a:t>Текущее состояние разработки</a:t>
            </a:r>
          </a:p>
          <a:p>
            <a:r>
              <a:rPr lang="ru-RU" dirty="0" smtClean="0"/>
              <a:t>Планы на будущее</a:t>
            </a:r>
          </a:p>
        </p:txBody>
      </p:sp>
      <p:sp>
        <p:nvSpPr>
          <p:cNvPr id="4" name="Номер слайда 3"/>
          <p:cNvSpPr>
            <a:spLocks noGrp="1"/>
          </p:cNvSpPr>
          <p:nvPr>
            <p:ph type="sldNum" sz="quarter" idx="12"/>
          </p:nvPr>
        </p:nvSpPr>
        <p:spPr/>
        <p:txBody>
          <a:bodyPr/>
          <a:lstStyle/>
          <a:p>
            <a:fld id="{32277F6F-B3BF-4BE8-9F0C-9E3C507275B4}" type="slidenum">
              <a:rPr lang="ru-RU" smtClean="0"/>
              <a:pPr/>
              <a:t>2</a:t>
            </a:fld>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Планы на будущее</a:t>
            </a:r>
            <a:endParaRPr lang="ru-RU" dirty="0"/>
          </a:p>
        </p:txBody>
      </p:sp>
      <p:sp>
        <p:nvSpPr>
          <p:cNvPr id="3" name="Содержимое 2"/>
          <p:cNvSpPr>
            <a:spLocks noGrp="1"/>
          </p:cNvSpPr>
          <p:nvPr>
            <p:ph idx="1"/>
          </p:nvPr>
        </p:nvSpPr>
        <p:spPr/>
        <p:txBody>
          <a:bodyPr>
            <a:normAutofit fontScale="47500" lnSpcReduction="20000"/>
          </a:bodyPr>
          <a:lstStyle/>
          <a:p>
            <a:r>
              <a:rPr lang="ru-RU" dirty="0" smtClean="0"/>
              <a:t>-- стадия "минимальное полноценное приложение" –</a:t>
            </a:r>
          </a:p>
          <a:p>
            <a:pPr lvl="1"/>
            <a:r>
              <a:rPr lang="ru-RU" dirty="0" smtClean="0"/>
              <a:t>паттерны и правила хранятся в отдельной базе данных</a:t>
            </a:r>
          </a:p>
          <a:p>
            <a:pPr lvl="1"/>
            <a:r>
              <a:rPr lang="ru-RU" dirty="0" smtClean="0"/>
              <a:t>паттерны записываются в нотации </a:t>
            </a:r>
            <a:r>
              <a:rPr lang="ru-RU" dirty="0" err="1" smtClean="0"/>
              <a:t>Бэкуса-наура</a:t>
            </a:r>
            <a:r>
              <a:rPr lang="ru-RU" dirty="0" smtClean="0"/>
              <a:t>, правила записываются на псевдокоде</a:t>
            </a:r>
          </a:p>
          <a:p>
            <a:pPr lvl="1"/>
            <a:r>
              <a:rPr lang="ru-RU" dirty="0" smtClean="0"/>
              <a:t>для всех функций реализован единый графический интерфейс</a:t>
            </a:r>
          </a:p>
          <a:p>
            <a:endParaRPr lang="ru-RU" dirty="0" smtClean="0"/>
          </a:p>
          <a:p>
            <a:r>
              <a:rPr lang="ru-RU" dirty="0" smtClean="0"/>
              <a:t>-- стадия "полноценное </a:t>
            </a:r>
            <a:r>
              <a:rPr lang="ru-RU" dirty="0" err="1" smtClean="0"/>
              <a:t>offline</a:t>
            </a:r>
            <a:r>
              <a:rPr lang="ru-RU" dirty="0" smtClean="0"/>
              <a:t> приложение" –</a:t>
            </a:r>
          </a:p>
          <a:p>
            <a:pPr lvl="1"/>
            <a:r>
              <a:rPr lang="ru-RU" dirty="0" smtClean="0"/>
              <a:t>предыдущая стадия, плюс:</a:t>
            </a:r>
          </a:p>
          <a:p>
            <a:pPr lvl="1"/>
            <a:r>
              <a:rPr lang="ru-RU" dirty="0" smtClean="0"/>
              <a:t>возможность работы с HTML и </a:t>
            </a:r>
            <a:r>
              <a:rPr lang="ru-RU" dirty="0" err="1" smtClean="0"/>
              <a:t>LaTeX</a:t>
            </a:r>
            <a:r>
              <a:rPr lang="ru-RU" dirty="0" smtClean="0"/>
              <a:t> форматами</a:t>
            </a:r>
          </a:p>
          <a:p>
            <a:endParaRPr lang="ru-RU" dirty="0" smtClean="0"/>
          </a:p>
          <a:p>
            <a:r>
              <a:rPr lang="ru-RU" dirty="0" smtClean="0"/>
              <a:t>-- стадия "минимальный </a:t>
            </a:r>
            <a:r>
              <a:rPr lang="ru-RU" dirty="0" err="1" smtClean="0"/>
              <a:t>online</a:t>
            </a:r>
            <a:r>
              <a:rPr lang="ru-RU" dirty="0" smtClean="0"/>
              <a:t> сервис" –</a:t>
            </a:r>
          </a:p>
          <a:p>
            <a:pPr lvl="1"/>
            <a:r>
              <a:rPr lang="ru-RU" dirty="0" smtClean="0"/>
              <a:t>предыдущая стадия, плюс:</a:t>
            </a:r>
          </a:p>
          <a:p>
            <a:pPr lvl="1"/>
            <a:r>
              <a:rPr lang="ru-RU" dirty="0" smtClean="0"/>
              <a:t>парсер реализован на </a:t>
            </a:r>
            <a:r>
              <a:rPr lang="ru-RU" dirty="0" err="1" smtClean="0"/>
              <a:t>javascript</a:t>
            </a:r>
            <a:r>
              <a:rPr lang="ru-RU" dirty="0" smtClean="0"/>
              <a:t> и работает у пользователя в браузере</a:t>
            </a:r>
          </a:p>
          <a:p>
            <a:pPr lvl="1"/>
            <a:r>
              <a:rPr lang="ru-RU" dirty="0" smtClean="0"/>
              <a:t>работает единый сервер для хранения паттернов и правил</a:t>
            </a:r>
          </a:p>
          <a:p>
            <a:endParaRPr lang="ru-RU" dirty="0" smtClean="0"/>
          </a:p>
          <a:p>
            <a:r>
              <a:rPr lang="ru-RU" dirty="0" smtClean="0"/>
              <a:t>-- стадия "коммерческий </a:t>
            </a:r>
            <a:r>
              <a:rPr lang="ru-RU" dirty="0" err="1" smtClean="0"/>
              <a:t>online</a:t>
            </a:r>
            <a:r>
              <a:rPr lang="ru-RU" dirty="0" smtClean="0"/>
              <a:t> сервис" –</a:t>
            </a:r>
          </a:p>
          <a:p>
            <a:pPr lvl="1"/>
            <a:r>
              <a:rPr lang="ru-RU" dirty="0" smtClean="0"/>
              <a:t>предыдущая стадия, плюс:</a:t>
            </a:r>
          </a:p>
          <a:p>
            <a:pPr lvl="1"/>
            <a:r>
              <a:rPr lang="ru-RU" dirty="0" smtClean="0"/>
              <a:t>возможность хранения и перевода приватных текстов, паттернов и правил</a:t>
            </a:r>
          </a:p>
          <a:p>
            <a:pPr lvl="1"/>
            <a:r>
              <a:rPr lang="ru-RU" dirty="0" smtClean="0"/>
              <a:t>(возможно) хранение сопоставлений паттернов и правил для открытых текстов и сайтов </a:t>
            </a:r>
          </a:p>
          <a:p>
            <a:pPr lvl="1"/>
            <a:r>
              <a:rPr lang="ru-RU" dirty="0" smtClean="0"/>
              <a:t>интернета</a:t>
            </a:r>
            <a:endParaRPr lang="ru-RU"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20</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Актуальность </a:t>
            </a:r>
            <a:br>
              <a:rPr lang="ru-RU" dirty="0" smtClean="0"/>
            </a:br>
            <a:r>
              <a:rPr lang="ru-RU" dirty="0" smtClean="0"/>
              <a:t>и сравнение с аналогами</a:t>
            </a:r>
            <a:endParaRPr lang="ru-RU" dirty="0"/>
          </a:p>
        </p:txBody>
      </p:sp>
      <p:sp>
        <p:nvSpPr>
          <p:cNvPr id="3" name="Содержимое 2"/>
          <p:cNvSpPr>
            <a:spLocks noGrp="1"/>
          </p:cNvSpPr>
          <p:nvPr>
            <p:ph idx="1"/>
          </p:nvPr>
        </p:nvSpPr>
        <p:spPr/>
        <p:txBody>
          <a:bodyPr/>
          <a:lstStyle/>
          <a:p>
            <a:pPr>
              <a:buNone/>
            </a:pPr>
            <a:r>
              <a:rPr lang="ru-RU" sz="2400" dirty="0" smtClean="0"/>
              <a:t>2 способа перевода текстов с использованием компьютера:</a:t>
            </a:r>
          </a:p>
          <a:p>
            <a:r>
              <a:rPr lang="ru-RU" dirty="0" smtClean="0"/>
              <a:t>Автоматизированный перевод</a:t>
            </a:r>
          </a:p>
          <a:p>
            <a:pPr lvl="1"/>
            <a:r>
              <a:rPr lang="ru-RU" sz="2000" dirty="0" smtClean="0"/>
              <a:t>совокупность средств, помогающих человеку при переводе текста (память переводов, словари и др. справочные материалы)</a:t>
            </a:r>
          </a:p>
          <a:p>
            <a:r>
              <a:rPr lang="ru-RU" dirty="0" smtClean="0"/>
              <a:t>Машинный перевод</a:t>
            </a:r>
          </a:p>
          <a:p>
            <a:pPr lvl="1"/>
            <a:r>
              <a:rPr lang="ru-RU" sz="2000" dirty="0" smtClean="0"/>
              <a:t>Перевод полностью осуществляется компьютером, человек может вмешиваться только в результат</a:t>
            </a:r>
            <a:endParaRPr lang="en-US" sz="2000" dirty="0" smtClean="0"/>
          </a:p>
          <a:p>
            <a:pPr lvl="1">
              <a:buNone/>
            </a:pPr>
            <a:r>
              <a:rPr lang="ru-RU" sz="2000" dirty="0" smtClean="0"/>
              <a:t>Машинный перевод состоит из двух стадий:</a:t>
            </a:r>
          </a:p>
          <a:p>
            <a:pPr marL="1257300" lvl="2" indent="-342900">
              <a:buFont typeface="+mj-lt"/>
              <a:buAutoNum type="arabicPeriod"/>
            </a:pPr>
            <a:r>
              <a:rPr lang="ru-RU" sz="1600" dirty="0" smtClean="0"/>
              <a:t>Обучение и составление базы данных</a:t>
            </a:r>
          </a:p>
          <a:p>
            <a:pPr marL="1257300" lvl="2" indent="-342900">
              <a:buFont typeface="+mj-lt"/>
              <a:buAutoNum type="arabicPeriod"/>
            </a:pPr>
            <a:r>
              <a:rPr lang="ru-RU" sz="1600" dirty="0" smtClean="0"/>
              <a:t>Перевод текстов с использованием полученной базы данных  по определенному алгоритму</a:t>
            </a:r>
          </a:p>
        </p:txBody>
      </p:sp>
      <p:sp>
        <p:nvSpPr>
          <p:cNvPr id="4" name="Номер слайда 3"/>
          <p:cNvSpPr>
            <a:spLocks noGrp="1"/>
          </p:cNvSpPr>
          <p:nvPr>
            <p:ph type="sldNum" sz="quarter" idx="12"/>
          </p:nvPr>
        </p:nvSpPr>
        <p:spPr/>
        <p:txBody>
          <a:bodyPr/>
          <a:lstStyle/>
          <a:p>
            <a:fld id="{32277F6F-B3BF-4BE8-9F0C-9E3C507275B4}" type="slidenum">
              <a:rPr lang="ru-RU" smtClean="0"/>
              <a:pPr/>
              <a:t>3</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Машинный перевод</a:t>
            </a:r>
            <a:endParaRPr lang="ru-RU" dirty="0"/>
          </a:p>
        </p:txBody>
      </p:sp>
      <p:sp>
        <p:nvSpPr>
          <p:cNvPr id="3" name="Содержимое 2"/>
          <p:cNvSpPr>
            <a:spLocks noGrp="1"/>
          </p:cNvSpPr>
          <p:nvPr>
            <p:ph idx="1"/>
          </p:nvPr>
        </p:nvSpPr>
        <p:spPr>
          <a:xfrm>
            <a:off x="179512" y="1628800"/>
            <a:ext cx="8686800" cy="4525963"/>
          </a:xfrm>
        </p:spPr>
        <p:txBody>
          <a:bodyPr>
            <a:noAutofit/>
          </a:bodyPr>
          <a:lstStyle/>
          <a:p>
            <a:pPr>
              <a:buNone/>
            </a:pPr>
            <a:r>
              <a:rPr lang="ru-RU" sz="2000" dirty="0" smtClean="0"/>
              <a:t>Сейчас наиболее успешными являются нейронные машинные переводчики (</a:t>
            </a:r>
            <a:r>
              <a:rPr lang="ru-RU" sz="2000" dirty="0" err="1" smtClean="0"/>
              <a:t>Гугл</a:t>
            </a:r>
            <a:r>
              <a:rPr lang="ru-RU" sz="2000" dirty="0" smtClean="0"/>
              <a:t> и </a:t>
            </a:r>
            <a:r>
              <a:rPr lang="ru-RU" sz="2000" dirty="0" err="1" smtClean="0"/>
              <a:t>Яндекс</a:t>
            </a:r>
            <a:r>
              <a:rPr lang="ru-RU" sz="2000" dirty="0" smtClean="0"/>
              <a:t>).</a:t>
            </a:r>
          </a:p>
          <a:p>
            <a:pPr>
              <a:buNone/>
            </a:pPr>
            <a:r>
              <a:rPr lang="ru-RU" sz="2000" dirty="0" smtClean="0"/>
              <a:t>У них обучение происходит автоматически на примерах (на корпусах текстов).</a:t>
            </a:r>
          </a:p>
          <a:p>
            <a:pPr>
              <a:buNone/>
            </a:pPr>
            <a:r>
              <a:rPr lang="ru-RU" sz="2000" dirty="0" smtClean="0"/>
              <a:t>Но чтобы научить их какой-нибудь новой фразе требуется много примеров с этой фразой.</a:t>
            </a:r>
          </a:p>
          <a:p>
            <a:pPr>
              <a:buNone/>
            </a:pPr>
            <a:r>
              <a:rPr lang="ru-RU" sz="2000" dirty="0" smtClean="0"/>
              <a:t>По одному примеру научить их новой фразе проблематично.</a:t>
            </a:r>
          </a:p>
          <a:p>
            <a:pPr>
              <a:buNone/>
            </a:pPr>
            <a:endParaRPr lang="ru-RU" sz="2000" dirty="0"/>
          </a:p>
          <a:p>
            <a:pPr>
              <a:buNone/>
            </a:pPr>
            <a:r>
              <a:rPr lang="ru-RU" sz="2000" dirty="0" smtClean="0"/>
              <a:t>Наиболее близким к </a:t>
            </a:r>
            <a:r>
              <a:rPr lang="ru-RU" sz="2000" i="1" dirty="0" smtClean="0"/>
              <a:t>моему</a:t>
            </a:r>
            <a:r>
              <a:rPr lang="ru-RU" sz="2000" dirty="0" smtClean="0"/>
              <a:t> подходу является </a:t>
            </a:r>
            <a:r>
              <a:rPr lang="en-US" sz="2000" dirty="0" smtClean="0"/>
              <a:t>Rule Based Ma</a:t>
            </a:r>
            <a:r>
              <a:rPr lang="en-US" sz="2000" dirty="0"/>
              <a:t>c</a:t>
            </a:r>
            <a:r>
              <a:rPr lang="en-US" sz="2000" dirty="0" smtClean="0"/>
              <a:t>hine Translation</a:t>
            </a:r>
            <a:endParaRPr lang="ru-RU" sz="2000" dirty="0" smtClean="0"/>
          </a:p>
          <a:p>
            <a:pPr>
              <a:buNone/>
            </a:pPr>
            <a:r>
              <a:rPr lang="ru-RU" sz="2000" dirty="0" smtClean="0"/>
              <a:t>Здесь составление базы данных, грамматических правил, осуществляется (на сколько я понимаю) вручную.</a:t>
            </a:r>
          </a:p>
          <a:p>
            <a:pPr>
              <a:buNone/>
            </a:pPr>
            <a:r>
              <a:rPr lang="ru-RU" sz="2000" dirty="0" smtClean="0"/>
              <a:t>Но я не встречал машинных переводчиков, у которых бы пользователю позволялось бы редактировать базу данных.</a:t>
            </a:r>
            <a:endParaRPr lang="ru-RU" sz="2000"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Автоматизированный перевод</a:t>
            </a:r>
            <a:endParaRPr lang="ru-RU" dirty="0"/>
          </a:p>
        </p:txBody>
      </p:sp>
      <p:sp>
        <p:nvSpPr>
          <p:cNvPr id="3" name="Содержимое 2"/>
          <p:cNvSpPr>
            <a:spLocks noGrp="1"/>
          </p:cNvSpPr>
          <p:nvPr>
            <p:ph idx="1"/>
          </p:nvPr>
        </p:nvSpPr>
        <p:spPr>
          <a:xfrm>
            <a:off x="251520" y="1600200"/>
            <a:ext cx="8640960" cy="4525963"/>
          </a:xfrm>
        </p:spPr>
        <p:txBody>
          <a:bodyPr>
            <a:normAutofit fontScale="92500" lnSpcReduction="10000"/>
          </a:bodyPr>
          <a:lstStyle/>
          <a:p>
            <a:pPr>
              <a:buNone/>
            </a:pPr>
            <a:r>
              <a:rPr lang="ru-RU" sz="2000" dirty="0" smtClean="0"/>
              <a:t>Сейчас самой продвинутой технологией автоматизированного перевода является память переводов.</a:t>
            </a:r>
          </a:p>
          <a:p>
            <a:pPr>
              <a:buNone/>
            </a:pPr>
            <a:r>
              <a:rPr lang="ru-RU" sz="2000" dirty="0" smtClean="0"/>
              <a:t>Всё остальное – справочные и вспомогательные материалы (словари, тезаурусы и т.п.), поиск фразы в тексте, </a:t>
            </a:r>
            <a:r>
              <a:rPr lang="en-US" sz="2000" dirty="0" smtClean="0"/>
              <a:t>spellchecker-</a:t>
            </a:r>
            <a:r>
              <a:rPr lang="ru-RU" sz="2000" dirty="0" err="1" smtClean="0"/>
              <a:t>ы</a:t>
            </a:r>
            <a:r>
              <a:rPr lang="ru-RU" sz="2000" dirty="0" smtClean="0"/>
              <a:t>, </a:t>
            </a:r>
            <a:r>
              <a:rPr lang="en-US" sz="2000" dirty="0" err="1" smtClean="0"/>
              <a:t>grammarchecker</a:t>
            </a:r>
            <a:r>
              <a:rPr lang="en-US" sz="2000" dirty="0" smtClean="0"/>
              <a:t>-</a:t>
            </a:r>
            <a:r>
              <a:rPr lang="ru-RU" sz="2000" dirty="0" err="1" smtClean="0"/>
              <a:t>ы</a:t>
            </a:r>
            <a:r>
              <a:rPr lang="ru-RU" sz="2000" dirty="0" smtClean="0"/>
              <a:t>.</a:t>
            </a:r>
          </a:p>
          <a:p>
            <a:pPr>
              <a:buNone/>
            </a:pPr>
            <a:r>
              <a:rPr lang="ru-RU" sz="2000" dirty="0" smtClean="0"/>
              <a:t>Суть памяти переводов состоит в том, что вручную составляется набор кусков текста (предложений или даже абзацев) и их переводов. И когда в тексте встречается уже переведенный кусок, подставляется его перевод.</a:t>
            </a:r>
          </a:p>
          <a:p>
            <a:pPr>
              <a:buNone/>
            </a:pPr>
            <a:r>
              <a:rPr lang="ru-RU" sz="2000" dirty="0" smtClean="0"/>
              <a:t>Если не рассматривать повторный перевод модифицированного текста, то память переводов дает видимое преимущество только на текстах, где много повторений.</a:t>
            </a:r>
          </a:p>
          <a:p>
            <a:pPr>
              <a:buNone/>
            </a:pPr>
            <a:endParaRPr lang="ru-RU" sz="2000" dirty="0"/>
          </a:p>
          <a:p>
            <a:pPr>
              <a:buNone/>
            </a:pPr>
            <a:r>
              <a:rPr lang="ru-RU" sz="2000" i="1" dirty="0" smtClean="0"/>
              <a:t>Мой</a:t>
            </a:r>
            <a:r>
              <a:rPr lang="ru-RU" sz="2000" dirty="0" smtClean="0"/>
              <a:t> же подход заключается не в сопоставлении </a:t>
            </a:r>
            <a:r>
              <a:rPr lang="ru-RU" sz="2000" b="1" dirty="0" smtClean="0"/>
              <a:t>текст-текст</a:t>
            </a:r>
            <a:r>
              <a:rPr lang="ru-RU" sz="2000" dirty="0" smtClean="0"/>
              <a:t>, а в сопоставлении </a:t>
            </a:r>
            <a:r>
              <a:rPr lang="ru-RU" sz="2000" b="1" dirty="0" smtClean="0"/>
              <a:t>паттерн-правило</a:t>
            </a:r>
            <a:r>
              <a:rPr lang="ru-RU" sz="2000" dirty="0" smtClean="0"/>
              <a:t>. Паттерны могут ссылаться друг на друга образуя тем самым </a:t>
            </a:r>
            <a:r>
              <a:rPr lang="ru-RU" sz="2000" i="1" dirty="0" smtClean="0"/>
              <a:t>контекстно-свободную грамматику</a:t>
            </a:r>
            <a:r>
              <a:rPr lang="ru-RU" sz="2000" dirty="0" smtClean="0"/>
              <a:t>, а правила – это простенькие </a:t>
            </a:r>
            <a:r>
              <a:rPr lang="ru-RU" sz="2000" i="1" dirty="0" smtClean="0"/>
              <a:t>алгоритмы</a:t>
            </a:r>
            <a:r>
              <a:rPr lang="ru-RU" sz="2000" dirty="0" smtClean="0"/>
              <a:t>, которые могут изменять результаты других правил.</a:t>
            </a:r>
            <a:endParaRPr lang="ru-RU" sz="2000"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570186"/>
          </a:xfrm>
        </p:spPr>
        <p:txBody>
          <a:bodyPr>
            <a:normAutofit/>
          </a:bodyPr>
          <a:lstStyle/>
          <a:p>
            <a:r>
              <a:rPr lang="ru-RU" dirty="0" smtClean="0"/>
              <a:t>Принцип работы</a:t>
            </a:r>
            <a:br>
              <a:rPr lang="ru-RU" dirty="0" smtClean="0"/>
            </a:br>
            <a:r>
              <a:rPr lang="ru-RU" sz="3200" dirty="0" smtClean="0"/>
              <a:t>парсер, паттерны и правила</a:t>
            </a:r>
            <a:endParaRPr lang="ru-RU" sz="3200" dirty="0"/>
          </a:p>
        </p:txBody>
      </p:sp>
      <p:sp>
        <p:nvSpPr>
          <p:cNvPr id="5" name="Содержимое 4"/>
          <p:cNvSpPr>
            <a:spLocks noGrp="1"/>
          </p:cNvSpPr>
          <p:nvPr>
            <p:ph idx="1"/>
          </p:nvPr>
        </p:nvSpPr>
        <p:spPr>
          <a:xfrm>
            <a:off x="457200" y="1844824"/>
            <a:ext cx="8229600" cy="4281339"/>
          </a:xfrm>
        </p:spPr>
        <p:txBody>
          <a:bodyPr>
            <a:normAutofit fontScale="92500" lnSpcReduction="10000"/>
          </a:bodyPr>
          <a:lstStyle/>
          <a:p>
            <a:r>
              <a:rPr lang="ru-RU" dirty="0" smtClean="0"/>
              <a:t>Парсер анализирует текст на основе контекстно-свободной грамматики, которая состоит из терминалов и нетерминалов. </a:t>
            </a:r>
          </a:p>
          <a:p>
            <a:r>
              <a:rPr lang="ru-RU" dirty="0" smtClean="0"/>
              <a:t>Нетерминалы - это как правило несколько альтернативных последовательностей терминалов и нетерминалов. </a:t>
            </a:r>
          </a:p>
          <a:p>
            <a:r>
              <a:rPr lang="ru-RU" dirty="0" smtClean="0"/>
              <a:t>Терминалы - слова или знаки препинания. </a:t>
            </a:r>
          </a:p>
          <a:p>
            <a:r>
              <a:rPr lang="ru-RU" dirty="0" smtClean="0"/>
              <a:t>Последовательности терминалов и нетерминалов будем называть паттернами. </a:t>
            </a:r>
          </a:p>
          <a:p>
            <a:endParaRPr lang="ru-RU" dirty="0"/>
          </a:p>
        </p:txBody>
      </p:sp>
      <p:sp>
        <p:nvSpPr>
          <p:cNvPr id="6" name="Номер слайда 5"/>
          <p:cNvSpPr>
            <a:spLocks noGrp="1"/>
          </p:cNvSpPr>
          <p:nvPr>
            <p:ph type="sldNum" sz="quarter" idx="12"/>
          </p:nvPr>
        </p:nvSpPr>
        <p:spPr/>
        <p:txBody>
          <a:bodyPr/>
          <a:lstStyle/>
          <a:p>
            <a:fld id="{32277F6F-B3BF-4BE8-9F0C-9E3C507275B4}" type="slidenum">
              <a:rPr lang="ru-RU" smtClean="0"/>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32656"/>
            <a:ext cx="8229600" cy="5793507"/>
          </a:xfrm>
        </p:spPr>
        <p:txBody>
          <a:bodyPr>
            <a:normAutofit fontScale="70000" lnSpcReduction="20000"/>
          </a:bodyPr>
          <a:lstStyle/>
          <a:p>
            <a:r>
              <a:rPr lang="ru-RU" dirty="0" smtClean="0"/>
              <a:t>Каждому паттерну ставится в соответствие правило, которое принимает на вход результаты от разбора терминалов и нетерминалов этой последовательности, по некоторому простому алгоритму создает результат для данного паттерна</a:t>
            </a:r>
          </a:p>
          <a:p>
            <a:pPr lvl="1">
              <a:buNone/>
            </a:pPr>
            <a:r>
              <a:rPr lang="ru-RU" dirty="0" smtClean="0"/>
              <a:t>А именно: возможно изменяет форму входных результатов (например род, число, падеж) и конструирует из них объект определенного типа (например существительное или просто контейнер). Объекты (например существительное) при изменении своих параметров автоматически изменяют параметры дочерних объектов. Это нужно для согласования окончаний в словах.</a:t>
            </a:r>
          </a:p>
          <a:p>
            <a:r>
              <a:rPr lang="ru-RU" dirty="0" smtClean="0"/>
              <a:t>Терминалам ставятся в соответствие правила, которые не принимают аргументов, или просто константы.</a:t>
            </a:r>
          </a:p>
          <a:p>
            <a:r>
              <a:rPr lang="ru-RU" dirty="0" smtClean="0"/>
              <a:t>Пример:</a:t>
            </a:r>
          </a:p>
          <a:p>
            <a:pPr lvl="1">
              <a:buNone/>
            </a:pPr>
            <a:r>
              <a:rPr lang="en-US" dirty="0" err="1" smtClean="0">
                <a:latin typeface="Courier New" pitchFamily="49" charset="0"/>
                <a:cs typeface="Courier New" pitchFamily="49" charset="0"/>
              </a:rPr>
              <a:t>StAdj</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рыжий)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кошка)</a:t>
            </a:r>
          </a:p>
          <a:p>
            <a:pPr lvl="1">
              <a:buNone/>
            </a:pPr>
            <a:r>
              <a:rPr lang="ru-RU" dirty="0" smtClean="0">
                <a:latin typeface="Courier New" pitchFamily="49" charset="0"/>
                <a:cs typeface="Courier New" pitchFamily="49" charset="0"/>
              </a:rPr>
              <a:t>правило -&gt;</a:t>
            </a:r>
          </a:p>
          <a:p>
            <a:pPr lvl="1">
              <a:buNone/>
            </a:pP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StAdj</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рыжая)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кошка))</a:t>
            </a:r>
          </a:p>
          <a:p>
            <a:pPr lvl="1">
              <a:buNone/>
            </a:pPr>
            <a:endParaRPr lang="ru-RU" dirty="0" smtClean="0">
              <a:latin typeface="Courier New" pitchFamily="49" charset="0"/>
              <a:cs typeface="Courier New" pitchFamily="49" charset="0"/>
            </a:endParaRPr>
          </a:p>
          <a:p>
            <a:pPr lvl="1">
              <a:buNone/>
            </a:pPr>
            <a:r>
              <a:rPr lang="en-US" dirty="0" smtClean="0">
                <a:latin typeface="Courier New" pitchFamily="49" charset="0"/>
                <a:cs typeface="Courier New" pitchFamily="49" charset="0"/>
              </a:rPr>
              <a:t>S(</a:t>
            </a:r>
            <a:r>
              <a:rPr lang="ru-RU" dirty="0" smtClean="0">
                <a:latin typeface="Courier New" pitchFamily="49" charset="0"/>
                <a:cs typeface="Courier New" pitchFamily="49" charset="0"/>
              </a:rPr>
              <a:t>у)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StAdj</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рыжая)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кошка))</a:t>
            </a:r>
          </a:p>
          <a:p>
            <a:pPr lvl="1">
              <a:buNone/>
            </a:pPr>
            <a:r>
              <a:rPr lang="ru-RU" dirty="0" smtClean="0">
                <a:latin typeface="Courier New" pitchFamily="49" charset="0"/>
                <a:cs typeface="Courier New" pitchFamily="49" charset="0"/>
              </a:rPr>
              <a:t>правило -&gt;</a:t>
            </a:r>
          </a:p>
          <a:p>
            <a:pPr lvl="1">
              <a:buNone/>
            </a:pPr>
            <a:r>
              <a:rPr lang="en-US" dirty="0" err="1" smtClean="0">
                <a:latin typeface="Courier New" pitchFamily="49" charset="0"/>
                <a:cs typeface="Courier New" pitchFamily="49" charset="0"/>
              </a:rPr>
              <a:t>StC</a:t>
            </a:r>
            <a:r>
              <a:rPr lang="en-US" dirty="0" smtClean="0">
                <a:latin typeface="Courier New" pitchFamily="49" charset="0"/>
                <a:cs typeface="Courier New" pitchFamily="49" charset="0"/>
              </a:rPr>
              <a:t>(S(</a:t>
            </a:r>
            <a:r>
              <a:rPr lang="ru-RU" dirty="0" smtClean="0">
                <a:latin typeface="Courier New" pitchFamily="49" charset="0"/>
                <a:cs typeface="Courier New" pitchFamily="49" charset="0"/>
              </a:rPr>
              <a:t>у)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StAdj</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рыжей) </a:t>
            </a:r>
            <a:r>
              <a:rPr lang="en-US" dirty="0" err="1" smtClean="0">
                <a:latin typeface="Courier New" pitchFamily="49" charset="0"/>
                <a:cs typeface="Courier New" pitchFamily="49" charset="0"/>
              </a:rPr>
              <a:t>StNoun</a:t>
            </a:r>
            <a:r>
              <a:rPr lang="en-US" dirty="0" smtClean="0">
                <a:latin typeface="Courier New" pitchFamily="49" charset="0"/>
                <a:cs typeface="Courier New" pitchFamily="49" charset="0"/>
              </a:rPr>
              <a:t>(</a:t>
            </a:r>
            <a:r>
              <a:rPr lang="ru-RU" dirty="0" smtClean="0">
                <a:latin typeface="Courier New" pitchFamily="49" charset="0"/>
                <a:cs typeface="Courier New" pitchFamily="49" charset="0"/>
              </a:rPr>
              <a:t>кошки)))</a:t>
            </a:r>
            <a:endParaRPr lang="ru-RU" dirty="0">
              <a:latin typeface="Courier New" pitchFamily="49" charset="0"/>
              <a:cs typeface="Courier New" pitchFamily="49" charset="0"/>
            </a:endParaRPr>
          </a:p>
        </p:txBody>
      </p:sp>
      <p:sp>
        <p:nvSpPr>
          <p:cNvPr id="4" name="Номер слайда 3"/>
          <p:cNvSpPr>
            <a:spLocks noGrp="1"/>
          </p:cNvSpPr>
          <p:nvPr>
            <p:ph type="sldNum" sz="quarter" idx="12"/>
          </p:nvPr>
        </p:nvSpPr>
        <p:spPr/>
        <p:txBody>
          <a:bodyPr/>
          <a:lstStyle/>
          <a:p>
            <a:fld id="{32277F6F-B3BF-4BE8-9F0C-9E3C507275B4}"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схемы разбора</a:t>
            </a:r>
            <a:endParaRPr lang="ru-RU" dirty="0"/>
          </a:p>
        </p:txBody>
      </p:sp>
      <p:pic>
        <p:nvPicPr>
          <p:cNvPr id="4" name="Содержимое 3" descr="2019-09-22_19-50-31.png"/>
          <p:cNvPicPr>
            <a:picLocks noGrp="1" noChangeAspect="1"/>
          </p:cNvPicPr>
          <p:nvPr>
            <p:ph idx="1"/>
          </p:nvPr>
        </p:nvPicPr>
        <p:blipFill>
          <a:blip r:embed="rId2" cstate="print"/>
          <a:stretch>
            <a:fillRect/>
          </a:stretch>
        </p:blipFill>
        <p:spPr>
          <a:xfrm>
            <a:off x="2313016" y="1600200"/>
            <a:ext cx="4517967" cy="4525963"/>
          </a:xfrm>
        </p:spPr>
      </p:pic>
      <p:sp>
        <p:nvSpPr>
          <p:cNvPr id="5" name="Номер слайда 4"/>
          <p:cNvSpPr>
            <a:spLocks noGrp="1"/>
          </p:cNvSpPr>
          <p:nvPr>
            <p:ph type="sldNum" sz="quarter" idx="12"/>
          </p:nvPr>
        </p:nvSpPr>
        <p:spPr/>
        <p:txBody>
          <a:bodyPr/>
          <a:lstStyle/>
          <a:p>
            <a:fld id="{32277F6F-B3BF-4BE8-9F0C-9E3C507275B4}"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Технические особенности парсера</a:t>
            </a:r>
            <a:endParaRPr lang="ru-RU" dirty="0"/>
          </a:p>
        </p:txBody>
      </p:sp>
      <p:sp>
        <p:nvSpPr>
          <p:cNvPr id="3" name="Содержимое 2"/>
          <p:cNvSpPr>
            <a:spLocks noGrp="1"/>
          </p:cNvSpPr>
          <p:nvPr>
            <p:ph idx="1"/>
          </p:nvPr>
        </p:nvSpPr>
        <p:spPr/>
        <p:txBody>
          <a:bodyPr>
            <a:noAutofit/>
          </a:bodyPr>
          <a:lstStyle/>
          <a:p>
            <a:r>
              <a:rPr lang="ru-RU" sz="1900" dirty="0" smtClean="0"/>
              <a:t>Парсер реализован в виде </a:t>
            </a:r>
            <a:r>
              <a:rPr lang="en-US" sz="1900" dirty="0" smtClean="0"/>
              <a:t>LL*-</a:t>
            </a:r>
            <a:r>
              <a:rPr lang="ru-RU" sz="1900" dirty="0" smtClean="0"/>
              <a:t>парсера</a:t>
            </a:r>
          </a:p>
          <a:p>
            <a:r>
              <a:rPr lang="ru-RU" sz="1900" dirty="0" smtClean="0"/>
              <a:t>Чтобы одни и те же нетерминала с одной и той же позиции не парсились повторно присутствует кэширование – в процессе разбора составляется таблица, в которой каждой паре </a:t>
            </a:r>
            <a:r>
              <a:rPr lang="en-US" sz="1900" dirty="0" smtClean="0"/>
              <a:t>(</a:t>
            </a:r>
            <a:r>
              <a:rPr lang="ru-RU" sz="1900" dirty="0" smtClean="0"/>
              <a:t>позиция, нетерминал</a:t>
            </a:r>
            <a:r>
              <a:rPr lang="en-US" sz="1900" dirty="0" smtClean="0"/>
              <a:t>)</a:t>
            </a:r>
            <a:r>
              <a:rPr lang="ru-RU" sz="1900" dirty="0" smtClean="0"/>
              <a:t> ставится в соответствие результат разбора нетерминала с этой позиции</a:t>
            </a:r>
          </a:p>
          <a:p>
            <a:r>
              <a:rPr lang="ru-RU" sz="1900" dirty="0" smtClean="0"/>
              <a:t>Таким образом сложность работы парсера в худшем случае можно оценить как </a:t>
            </a:r>
            <a:r>
              <a:rPr lang="en-US" sz="1900" dirty="0" smtClean="0"/>
              <a:t>O(</a:t>
            </a:r>
            <a:r>
              <a:rPr lang="en-US" sz="1900" dirty="0" err="1" smtClean="0"/>
              <a:t>l·n</a:t>
            </a:r>
            <a:r>
              <a:rPr lang="en-US" sz="1900" dirty="0" smtClean="0"/>
              <a:t>)</a:t>
            </a:r>
            <a:r>
              <a:rPr lang="ru-RU" sz="1900" dirty="0" smtClean="0"/>
              <a:t>, где </a:t>
            </a:r>
            <a:r>
              <a:rPr lang="en-US" sz="1900" dirty="0" smtClean="0"/>
              <a:t>l – </a:t>
            </a:r>
            <a:r>
              <a:rPr lang="ru-RU" sz="1900" dirty="0" smtClean="0"/>
              <a:t>длина переводимого текста, </a:t>
            </a:r>
            <a:r>
              <a:rPr lang="en-US" sz="1900" dirty="0" smtClean="0"/>
              <a:t>n – </a:t>
            </a:r>
            <a:r>
              <a:rPr lang="ru-RU" sz="1900" dirty="0" smtClean="0"/>
              <a:t>общее количество нетерминалов</a:t>
            </a:r>
            <a:r>
              <a:rPr lang="en-US" sz="1900" dirty="0" smtClean="0"/>
              <a:t> (</a:t>
            </a:r>
            <a:r>
              <a:rPr lang="ru-RU" sz="1900" dirty="0" smtClean="0"/>
              <a:t>которые доступны регулярным образом (т.е. не через исключения) из стартового нетерминала</a:t>
            </a:r>
            <a:r>
              <a:rPr lang="en-US" sz="1900" dirty="0" smtClean="0"/>
              <a:t>)</a:t>
            </a:r>
            <a:r>
              <a:rPr lang="ru-RU" sz="1900" dirty="0" smtClean="0"/>
              <a:t>.</a:t>
            </a:r>
          </a:p>
          <a:p>
            <a:r>
              <a:rPr lang="ru-RU" sz="1900" dirty="0" smtClean="0"/>
              <a:t>То, что парсер - </a:t>
            </a:r>
            <a:r>
              <a:rPr lang="en-US" sz="1900" dirty="0" smtClean="0"/>
              <a:t>LL</a:t>
            </a:r>
            <a:r>
              <a:rPr lang="ru-RU" sz="1900" dirty="0" smtClean="0"/>
              <a:t>, накладывает ограничение на грамматику: она не должна быть леворекурсивной. Реализовано автоматическое детектирование и предотвращение зацикливаний по этой причине.</a:t>
            </a:r>
          </a:p>
          <a:p>
            <a:r>
              <a:rPr lang="ru-RU" sz="1900" dirty="0" smtClean="0"/>
              <a:t>Если в результате разбора некоторого нетерминала удачно распарсились несколько альтернативных паттернов, то их результаты объединяются, и в дальнейшем обрабатывается каждый результат. Это дает возможность видеть неоднозначности.</a:t>
            </a:r>
            <a:endParaRPr lang="ru-RU" sz="1900" dirty="0"/>
          </a:p>
        </p:txBody>
      </p:sp>
      <p:sp>
        <p:nvSpPr>
          <p:cNvPr id="4" name="Номер слайда 3"/>
          <p:cNvSpPr>
            <a:spLocks noGrp="1"/>
          </p:cNvSpPr>
          <p:nvPr>
            <p:ph type="sldNum" sz="quarter" idx="12"/>
          </p:nvPr>
        </p:nvSpPr>
        <p:spPr/>
        <p:txBody>
          <a:bodyPr/>
          <a:lstStyle/>
          <a:p>
            <a:fld id="{32277F6F-B3BF-4BE8-9F0C-9E3C507275B4}" type="slidenum">
              <a:rPr lang="ru-RU" smtClean="0"/>
              <a:pPr/>
              <a:t>9</a:t>
            </a:fld>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1358</Words>
  <Application>Microsoft Office PowerPoint</Application>
  <PresentationFormat>Экран (4:3)</PresentationFormat>
  <Paragraphs>197</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Тема Office</vt:lpstr>
      <vt:lpstr>Разработка системы автоматизированного перевода, близкой к машинному переводу</vt:lpstr>
      <vt:lpstr>Содержание</vt:lpstr>
      <vt:lpstr>Актуальность  и сравнение с аналогами</vt:lpstr>
      <vt:lpstr>Машинный перевод</vt:lpstr>
      <vt:lpstr>Автоматизированный перевод</vt:lpstr>
      <vt:lpstr>Принцип работы парсер, паттерны и правила</vt:lpstr>
      <vt:lpstr>Слайд 7</vt:lpstr>
      <vt:lpstr>Пример схемы разбора</vt:lpstr>
      <vt:lpstr>Технические особенности парсера</vt:lpstr>
      <vt:lpstr>Ноу-хау №1: исключения</vt:lpstr>
      <vt:lpstr>Слайд 11</vt:lpstr>
      <vt:lpstr>Слайд 12</vt:lpstr>
      <vt:lpstr>Ноу-хау №2: сопоставление паттернов и правил (варианты)</vt:lpstr>
      <vt:lpstr>Как выбрать: добавить вариант и/или сделать исключение?</vt:lpstr>
      <vt:lpstr>Что если выбор варианта зависит от контекста других предложений?</vt:lpstr>
      <vt:lpstr>Почему пользователю сложно сломать грамматику?</vt:lpstr>
      <vt:lpstr>Можно ли автоматизировать составление грамматики?</vt:lpstr>
      <vt:lpstr>Добавление новых языковых пар</vt:lpstr>
      <vt:lpstr>Текущее состояние разработки</vt:lpstr>
      <vt:lpstr>Планы на будущее</vt:lpstr>
    </vt:vector>
  </TitlesOfParts>
  <Company>RePack by SPecialiST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feelus</dc:creator>
  <cp:lastModifiedBy>feelus</cp:lastModifiedBy>
  <cp:revision>60</cp:revision>
  <dcterms:created xsi:type="dcterms:W3CDTF">2019-09-22T10:06:59Z</dcterms:created>
  <dcterms:modified xsi:type="dcterms:W3CDTF">2019-09-22T19:49:24Z</dcterms:modified>
</cp:coreProperties>
</file>