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1626" y="60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DD6-F431-40D1-A114-89A2FE7B9B8E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20.png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40760" y="3448472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240760" y="3448472"/>
          <a:ext cx="1206500" cy="393700"/>
        </p:xfrm>
        <a:graphic>
          <a:graphicData uri="http://schemas.openxmlformats.org/presentationml/2006/ole">
            <p:oleObj spid="_x0000_s11279" name="Equation" r:id="rId3" imgW="1206360" imgH="393480" progId="Equation.DSMT4">
              <p:embed/>
            </p:oleObj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408112" y="5968752"/>
            <a:ext cx="3816424" cy="6480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76264" y="20811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System of spins ½ with isotropic Heisenberg interaction:</a:t>
            </a:r>
          </a:p>
          <a:p>
            <a:pPr algn="ctr"/>
            <a:r>
              <a:rPr lang="en-US" sz="1600" dirty="0" smtClean="0"/>
              <a:t>density matrix parameterization and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method</a:t>
            </a:r>
          </a:p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Filipp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Uskov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Skoltech</a:t>
            </a:r>
            <a:r>
              <a:rPr lang="ru-R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in collaboration with Oleg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Lychkovsky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Elena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Shpagina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089" y="424136"/>
            <a:ext cx="1388832" cy="43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04" y="128823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Model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104" y="1576264"/>
            <a:ext cx="4392488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08" y="128823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Challenge and main ideas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120" y="1648272"/>
            <a:ext cx="720080" cy="43204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120" y="2152328"/>
            <a:ext cx="648072" cy="4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16224" y="1648272"/>
            <a:ext cx="2483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Hamiltonian: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i</a:t>
            </a:r>
            <a:r>
              <a:rPr lang="en-US" sz="1000" dirty="0" smtClean="0"/>
              <a:t>, j&gt; denotes neighboring sites</a:t>
            </a:r>
          </a:p>
          <a:p>
            <a:endParaRPr lang="en-US" sz="1000" dirty="0"/>
          </a:p>
          <a:p>
            <a:r>
              <a:rPr lang="en-US" sz="1000" dirty="0" smtClean="0"/>
              <a:t>Scalar and mixed products of Pauli matrices:</a:t>
            </a:r>
            <a:endParaRPr lang="ru-RU" sz="1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56384" y="1648272"/>
          <a:ext cx="1079500" cy="368300"/>
        </p:xfrm>
        <a:graphic>
          <a:graphicData uri="http://schemas.openxmlformats.org/presentationml/2006/ole">
            <p:oleObj spid="_x0000_s11275" name="Equation" r:id="rId7" imgW="1079280" imgH="36828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480120" y="2656384"/>
          <a:ext cx="3744416" cy="681854"/>
        </p:xfrm>
        <a:graphic>
          <a:graphicData uri="http://schemas.openxmlformats.org/presentationml/2006/ole">
            <p:oleObj spid="_x0000_s11276" name="Equation" r:id="rId8" imgW="4114800" imgH="74916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72608" y="1576264"/>
            <a:ext cx="4392488" cy="51706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Our challenge                    well known </a:t>
            </a:r>
            <a:r>
              <a:rPr lang="en-US" sz="1000" dirty="0" err="1" smtClean="0"/>
              <a:t>variational</a:t>
            </a:r>
            <a:r>
              <a:rPr lang="en-US" sz="1000" dirty="0" smtClean="0"/>
              <a:t> method</a:t>
            </a:r>
          </a:p>
          <a:p>
            <a:endParaRPr lang="en-US" sz="1000" dirty="0" smtClean="0"/>
          </a:p>
          <a:p>
            <a:r>
              <a:rPr lang="en-US" sz="1000" dirty="0" smtClean="0"/>
              <a:t>Divide </a:t>
            </a:r>
            <a:r>
              <a:rPr lang="en-US" sz="1000" b="1" i="1" dirty="0" smtClean="0"/>
              <a:t>full</a:t>
            </a:r>
            <a:r>
              <a:rPr lang="en-US" sz="1000" dirty="0" smtClean="0"/>
              <a:t> lattice to </a:t>
            </a:r>
            <a:r>
              <a:rPr lang="en-US" sz="1000" b="1" i="1" dirty="0" smtClean="0"/>
              <a:t>cl</a:t>
            </a:r>
            <a:r>
              <a:rPr lang="en-US" sz="1000" dirty="0" smtClean="0"/>
              <a:t>usters:</a:t>
            </a:r>
          </a:p>
          <a:p>
            <a:r>
              <a:rPr lang="ru-RU" sz="1000" dirty="0" smtClean="0"/>
              <a:t>N – </a:t>
            </a:r>
            <a:r>
              <a:rPr lang="en-US" sz="1000" dirty="0" smtClean="0"/>
              <a:t>number of spins in lattice</a:t>
            </a:r>
          </a:p>
          <a:p>
            <a:r>
              <a:rPr lang="ru-RU" sz="1000" dirty="0" smtClean="0"/>
              <a:t>M – </a:t>
            </a:r>
            <a:r>
              <a:rPr lang="en-US" sz="1000" dirty="0" smtClean="0"/>
              <a:t>number of clusters</a:t>
            </a:r>
          </a:p>
          <a:p>
            <a:r>
              <a:rPr lang="ru-RU" sz="1000" dirty="0" err="1" smtClean="0"/>
              <a:t>d</a:t>
            </a:r>
            <a:r>
              <a:rPr lang="ru-RU" sz="1000" dirty="0" smtClean="0"/>
              <a:t> - </a:t>
            </a:r>
            <a:r>
              <a:rPr lang="en-US" sz="1000" dirty="0" smtClean="0"/>
              <a:t>number of bonds per 1 spin</a:t>
            </a:r>
            <a:endParaRPr lang="ru-RU" sz="1000" dirty="0" smtClean="0"/>
          </a:p>
          <a:p>
            <a:r>
              <a:rPr lang="ru-RU" sz="1000" dirty="0" err="1" smtClean="0"/>
              <a:t>m</a:t>
            </a:r>
            <a:r>
              <a:rPr lang="ru-RU" sz="1000" dirty="0" smtClean="0"/>
              <a:t> –</a:t>
            </a:r>
            <a:r>
              <a:rPr lang="en-US" sz="1000" dirty="0" smtClean="0"/>
              <a:t> number of bonds in cluster</a:t>
            </a:r>
            <a:endParaRPr lang="ru-RU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Anerson</a:t>
            </a:r>
            <a:r>
              <a:rPr lang="en-US" sz="1000" dirty="0" smtClean="0"/>
              <a:t> bound[3]: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Variational</a:t>
            </a:r>
            <a:r>
              <a:rPr lang="en-US" sz="1000" dirty="0" smtClean="0"/>
              <a:t> method: 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Comparison: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r>
              <a:rPr lang="en-US" sz="1000" dirty="0" err="1" smtClean="0"/>
              <a:t>Variational</a:t>
            </a:r>
            <a:r>
              <a:rPr lang="en-US" sz="1000" dirty="0" smtClean="0"/>
              <a:t> method in general outperform Anderson bound </a:t>
            </a:r>
          </a:p>
          <a:p>
            <a:r>
              <a:rPr lang="en-US" sz="1000" dirty="0" smtClean="0"/>
              <a:t>for the same cluster size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312768" y="1648272"/>
          <a:ext cx="1384300" cy="241300"/>
        </p:xfrm>
        <a:graphic>
          <a:graphicData uri="http://schemas.openxmlformats.org/presentationml/2006/ole">
            <p:oleObj spid="_x0000_s11277" name="Equation" r:id="rId9" imgW="1384200" imgH="24120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6168752" y="3016424"/>
          <a:ext cx="2463800" cy="431800"/>
        </p:xfrm>
        <a:graphic>
          <a:graphicData uri="http://schemas.openxmlformats.org/presentationml/2006/ole">
            <p:oleObj spid="_x0000_s11278" name="Equation" r:id="rId10" imgW="2463480" imgH="43164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872608" y="4096544"/>
          <a:ext cx="4254500" cy="1371600"/>
        </p:xfrm>
        <a:graphic>
          <a:graphicData uri="http://schemas.openxmlformats.org/presentationml/2006/ole">
            <p:oleObj spid="_x0000_s11280" name="Equation" r:id="rId11" imgW="4254480" imgH="137160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8112968" y="2440360"/>
          <a:ext cx="609600" cy="393700"/>
        </p:xfrm>
        <a:graphic>
          <a:graphicData uri="http://schemas.openxmlformats.org/presentationml/2006/ole">
            <p:oleObj spid="_x0000_s11281" name="Equation" r:id="rId12" imgW="609480" imgH="39348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36104" y="3664496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Squaring parameterization of density matrix [1]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104" y="3952528"/>
            <a:ext cx="4392488" cy="27084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Basis </a:t>
            </a:r>
            <a:r>
              <a:rPr lang="en-US" sz="1000" dirty="0" smtClean="0"/>
              <a:t>is </a:t>
            </a:r>
            <a:r>
              <a:rPr lang="en-US" sz="1000" dirty="0" err="1" smtClean="0"/>
              <a:t>overcomplete</a:t>
            </a:r>
            <a:r>
              <a:rPr lang="en-US" sz="1000" dirty="0" smtClean="0"/>
              <a:t>, but we can remove unwanted vectors: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- hypothesis, checked only up to 10 spins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08112" y="4024536"/>
          <a:ext cx="3695700" cy="228600"/>
        </p:xfrm>
        <a:graphic>
          <a:graphicData uri="http://schemas.openxmlformats.org/presentationml/2006/ole">
            <p:oleObj spid="_x0000_s11282" name="Equation" r:id="rId13" imgW="3695400" imgH="228600" progId="Equation.DSMT4">
              <p:embed/>
            </p:oleObj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08112" y="4456584"/>
          <a:ext cx="2209800" cy="660400"/>
        </p:xfrm>
        <a:graphic>
          <a:graphicData uri="http://schemas.openxmlformats.org/presentationml/2006/ole">
            <p:oleObj spid="_x0000_s11285" name="Equation" r:id="rId14" imgW="2209680" imgH="660240" progId="Equation.DSMT4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408112" y="5320680"/>
          <a:ext cx="3822700" cy="482600"/>
        </p:xfrm>
        <a:graphic>
          <a:graphicData uri="http://schemas.openxmlformats.org/presentationml/2006/ole">
            <p:oleObj spid="_x0000_s11286" name="Equation" r:id="rId15" imgW="3822480" imgH="48240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6104" y="683284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Symbolic  relations and simplifications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104" y="7120880"/>
            <a:ext cx="4392488" cy="39395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Algorithm which based on Pauli identity (                                                  )</a:t>
            </a:r>
          </a:p>
          <a:p>
            <a:r>
              <a:rPr lang="en-US" sz="1000" dirty="0" smtClean="0"/>
              <a:t>implemented in Wolfram Mathematica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Scalar </a:t>
            </a:r>
            <a:r>
              <a:rPr lang="en-US" sz="1000" dirty="0" smtClean="0"/>
              <a:t>product of matrices implemented in Wolfram Mathematica: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                                                                        Illustration from [6]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2640360" y="7120880"/>
          <a:ext cx="1371600" cy="203200"/>
        </p:xfrm>
        <a:graphic>
          <a:graphicData uri="http://schemas.openxmlformats.org/presentationml/2006/ole">
            <p:oleObj spid="_x0000_s11287" name="Equation" r:id="rId16" imgW="1371600" imgH="203040" progId="Equation.DSMT4">
              <p:embed/>
            </p:oleObj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80120" y="7480920"/>
          <a:ext cx="3600400" cy="1461282"/>
        </p:xfrm>
        <a:graphic>
          <a:graphicData uri="http://schemas.openxmlformats.org/presentationml/2006/ole">
            <p:oleObj spid="_x0000_s11288" name="Equation" r:id="rId17" imgW="5244840" imgH="2133360" progId="Equation.DSMT4">
              <p:embed/>
            </p:oleObj>
          </a:graphicData>
        </a:graphic>
      </p:graphicFrame>
      <p:pic>
        <p:nvPicPr>
          <p:cNvPr id="47" name="Рисунок 46" descr="2018-04-22_12-15-43.png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60440" y="9353128"/>
            <a:ext cx="1152128" cy="1384375"/>
          </a:xfrm>
          <a:prstGeom prst="rect">
            <a:avLst/>
          </a:prstGeom>
        </p:spPr>
      </p:pic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408112" y="9424506"/>
          <a:ext cx="3096344" cy="1427221"/>
        </p:xfrm>
        <a:graphic>
          <a:graphicData uri="http://schemas.openxmlformats.org/presentationml/2006/ole">
            <p:oleObj spid="_x0000_s11290" name="Equation" r:id="rId19" imgW="3251160" imgH="149832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36104" y="11369352"/>
            <a:ext cx="8928992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sz="900" dirty="0" smtClean="0"/>
              <a:t>N. </a:t>
            </a:r>
            <a:r>
              <a:rPr lang="en-US" sz="900" dirty="0" err="1" smtClean="0"/>
              <a:t>Il'in</a:t>
            </a:r>
            <a:r>
              <a:rPr lang="en-US" sz="900" dirty="0" smtClean="0"/>
              <a:t>, E. </a:t>
            </a:r>
            <a:r>
              <a:rPr lang="en-US" sz="900" dirty="0" err="1" smtClean="0"/>
              <a:t>Shpagina</a:t>
            </a:r>
            <a:r>
              <a:rPr lang="en-US" sz="900" dirty="0" smtClean="0"/>
              <a:t>, F. </a:t>
            </a:r>
            <a:r>
              <a:rPr lang="en-US" sz="900" dirty="0" err="1" smtClean="0"/>
              <a:t>Uskov</a:t>
            </a:r>
            <a:r>
              <a:rPr lang="en-US" sz="900" dirty="0" smtClean="0"/>
              <a:t>, O. </a:t>
            </a:r>
            <a:r>
              <a:rPr lang="en-US" sz="900" dirty="0" err="1" smtClean="0"/>
              <a:t>Lychkovskiy</a:t>
            </a:r>
            <a:r>
              <a:rPr lang="en-US" sz="900" dirty="0" smtClean="0"/>
              <a:t>. Squaring </a:t>
            </a:r>
            <a:r>
              <a:rPr lang="en-US" sz="900" dirty="0" err="1" smtClean="0"/>
              <a:t>parametrization</a:t>
            </a:r>
            <a:r>
              <a:rPr lang="en-US" sz="900" dirty="0" smtClean="0"/>
              <a:t> of constrained and unconstrained sets of quantum states. J. Phys. A: Math. </a:t>
            </a:r>
            <a:r>
              <a:rPr lang="en-US" sz="900" dirty="0" err="1" smtClean="0"/>
              <a:t>Theor</a:t>
            </a:r>
            <a:r>
              <a:rPr lang="en-US" sz="900" dirty="0" smtClean="0"/>
              <a:t>. 51:085301, 2018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R. </a:t>
            </a:r>
            <a:r>
              <a:rPr lang="en-US" sz="900" dirty="0" err="1" smtClean="0"/>
              <a:t>Tarrah</a:t>
            </a:r>
            <a:r>
              <a:rPr lang="en-US" sz="900" dirty="0" smtClean="0"/>
              <a:t>, R. </a:t>
            </a:r>
            <a:r>
              <a:rPr lang="en-US" sz="900" dirty="0" err="1" smtClean="0"/>
              <a:t>Valenti</a:t>
            </a:r>
            <a:r>
              <a:rPr lang="en-US" sz="900" dirty="0" smtClean="0"/>
              <a:t>. Exact lower bounds to the ground-state energy of spin systems: The two-dimensional S= 1/2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Heisenberg model. Physical review B , </a:t>
            </a:r>
            <a:r>
              <a:rPr lang="ru-RU" sz="900" dirty="0" smtClean="0"/>
              <a:t>41</a:t>
            </a:r>
            <a:r>
              <a:rPr lang="en-US" sz="900" dirty="0" smtClean="0"/>
              <a:t>(</a:t>
            </a:r>
            <a:r>
              <a:rPr lang="ru-RU" sz="900" dirty="0" smtClean="0"/>
              <a:t>13</a:t>
            </a:r>
            <a:r>
              <a:rPr lang="en-US" sz="900" dirty="0" smtClean="0"/>
              <a:t>):</a:t>
            </a:r>
            <a:r>
              <a:rPr lang="ru-RU" sz="900" dirty="0" smtClean="0"/>
              <a:t> 9611</a:t>
            </a:r>
            <a:r>
              <a:rPr lang="en-US" sz="900" dirty="0" smtClean="0"/>
              <a:t> , 1990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P. W. Anderson. Limits on the energy of the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ground state. Physical Review, </a:t>
            </a:r>
            <a:r>
              <a:rPr lang="ru-RU" sz="900" dirty="0" smtClean="0"/>
              <a:t>83</a:t>
            </a:r>
            <a:r>
              <a:rPr lang="en-US" sz="900" dirty="0" smtClean="0"/>
              <a:t>(</a:t>
            </a:r>
            <a:r>
              <a:rPr lang="ru-RU" sz="900" dirty="0" smtClean="0"/>
              <a:t>6</a:t>
            </a:r>
            <a:r>
              <a:rPr lang="en-US" sz="900" dirty="0" smtClean="0"/>
              <a:t>):</a:t>
            </a:r>
            <a:r>
              <a:rPr lang="ru-RU" sz="900" dirty="0" smtClean="0"/>
              <a:t>1260</a:t>
            </a:r>
            <a:r>
              <a:rPr lang="en-US" sz="900" dirty="0" smtClean="0"/>
              <a:t>, 1951</a:t>
            </a:r>
          </a:p>
          <a:p>
            <a:pPr marL="228600" lvl="0" indent="-228600">
              <a:buAutoNum type="arabicPeriod"/>
            </a:pPr>
            <a:r>
              <a:rPr lang="en-US" sz="900" dirty="0" err="1" smtClean="0"/>
              <a:t>Tillmann</a:t>
            </a:r>
            <a:r>
              <a:rPr lang="en-US" sz="900" dirty="0" smtClean="0"/>
              <a:t> </a:t>
            </a:r>
            <a:r>
              <a:rPr lang="en-US" sz="900" dirty="0" err="1" smtClean="0"/>
              <a:t>Baumgratz</a:t>
            </a:r>
            <a:r>
              <a:rPr lang="en-US" sz="900" dirty="0" smtClean="0"/>
              <a:t> and Martin B </a:t>
            </a:r>
            <a:r>
              <a:rPr lang="en-US" sz="900" dirty="0" err="1" smtClean="0"/>
              <a:t>Plenio</a:t>
            </a:r>
            <a:r>
              <a:rPr lang="en-US" sz="900" dirty="0" smtClean="0"/>
              <a:t>. Lower bounds for ground states of condensed matter systems. New Journal of Physics , 14(2):</a:t>
            </a:r>
            <a:r>
              <a:rPr lang="ru-RU" sz="900" dirty="0" smtClean="0"/>
              <a:t> 023027</a:t>
            </a:r>
            <a:r>
              <a:rPr lang="en-US" sz="900" dirty="0" smtClean="0"/>
              <a:t>, 2012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David A. </a:t>
            </a:r>
            <a:r>
              <a:rPr lang="en-US" sz="900" dirty="0" err="1" smtClean="0"/>
              <a:t>Mazziotti</a:t>
            </a:r>
            <a:r>
              <a:rPr lang="en-US" sz="900" dirty="0" smtClean="0"/>
              <a:t>. Variational minimization of atomic and molecular ground-state energies via the two-particle reduced density matrix.  </a:t>
            </a:r>
            <a:r>
              <a:rPr lang="en-US" sz="900" dirty="0" err="1" smtClean="0"/>
              <a:t>Phys.Rev.A</a:t>
            </a:r>
            <a:r>
              <a:rPr lang="en-US" sz="900" dirty="0" smtClean="0"/>
              <a:t>, 65(6):062511, 2002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K.S.D. Beach, A.W. </a:t>
            </a:r>
            <a:r>
              <a:rPr lang="en-US" sz="900" dirty="0" err="1" smtClean="0"/>
              <a:t>Sandvik</a:t>
            </a:r>
            <a:r>
              <a:rPr lang="en-US" sz="900" dirty="0" smtClean="0"/>
              <a:t>. Some formal results for the valence bond basis. Nuclear Physics B, 750(3):142–178, 2006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Daniel C. </a:t>
            </a:r>
            <a:r>
              <a:rPr lang="en-US" sz="900" dirty="0" err="1" smtClean="0"/>
              <a:t>Mattis</a:t>
            </a:r>
            <a:r>
              <a:rPr lang="en-US" sz="900" dirty="0" smtClean="0"/>
              <a:t>, C. Y. Pan. Ground-State Energy of Heisenberg </a:t>
            </a:r>
            <a:r>
              <a:rPr lang="en-US" sz="900" dirty="0" err="1" smtClean="0"/>
              <a:t>antiferromagnet</a:t>
            </a:r>
            <a:r>
              <a:rPr lang="en-US" sz="900" dirty="0" smtClean="0"/>
              <a:t> for Spins s=1/2 and s=1 in d=1 and 2 Dimensions. </a:t>
            </a:r>
            <a:r>
              <a:rPr lang="en-US" sz="900" dirty="0" err="1" smtClean="0"/>
              <a:t>Phys.Rev.Lett</a:t>
            </a:r>
            <a:r>
              <a:rPr lang="en-US" sz="900" dirty="0" smtClean="0"/>
              <a:t>., 61(4):</a:t>
            </a:r>
            <a:r>
              <a:rPr lang="ru-RU" sz="900" dirty="0" smtClean="0"/>
              <a:t> 463</a:t>
            </a:r>
            <a:r>
              <a:rPr lang="en-US" sz="900" dirty="0" smtClean="0"/>
              <a:t>, 1988</a:t>
            </a:r>
          </a:p>
          <a:p>
            <a:pPr marL="228600" lvl="0" indent="-228600">
              <a:buAutoNum type="arabicPeriod"/>
            </a:pPr>
            <a:r>
              <a:rPr lang="ru-RU" sz="900" dirty="0" err="1" smtClean="0"/>
              <a:t>Маттис</a:t>
            </a:r>
            <a:r>
              <a:rPr lang="ru-RU" sz="900" dirty="0" smtClean="0"/>
              <a:t>. Теория магнетизма. Москва, Мир, 1967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2608" y="683284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Variational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method example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2608" y="7120880"/>
            <a:ext cx="4392488" cy="40934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408112" y="6184776"/>
          <a:ext cx="3816424" cy="204529"/>
        </p:xfrm>
        <a:graphic>
          <a:graphicData uri="http://schemas.openxmlformats.org/presentationml/2006/ole">
            <p:oleObj spid="_x0000_s11301" name="Equation" r:id="rId20" imgW="4267080" imgH="228600" progId="Equation.DSMT4">
              <p:embed/>
            </p:oleObj>
          </a:graphicData>
        </a:graphic>
      </p:graphicFrame>
      <p:sp>
        <p:nvSpPr>
          <p:cNvPr id="76" name="Прямоугольник 75"/>
          <p:cNvSpPr/>
          <p:nvPr/>
        </p:nvSpPr>
        <p:spPr>
          <a:xfrm>
            <a:off x="984176" y="445658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7392988" y="4677098"/>
          <a:ext cx="1682750" cy="1122362"/>
        </p:xfrm>
        <a:graphic>
          <a:graphicData uri="http://schemas.openxmlformats.org/presentationml/2006/ole">
            <p:oleObj spid="_x0000_s11303" name="Equation" r:id="rId21" imgW="2958840" imgH="1981080" progId="Equation.DSMT4">
              <p:embed/>
            </p:oleObj>
          </a:graphicData>
        </a:graphic>
      </p:graphicFrame>
      <p:sp>
        <p:nvSpPr>
          <p:cNvPr id="81" name="Прямоугольник 80"/>
          <p:cNvSpPr/>
          <p:nvPr/>
        </p:nvSpPr>
        <p:spPr>
          <a:xfrm>
            <a:off x="4872608" y="5104656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2784376" y="4600600"/>
          <a:ext cx="1872208" cy="401187"/>
        </p:xfrm>
        <a:graphic>
          <a:graphicData uri="http://schemas.openxmlformats.org/presentationml/2006/ole">
            <p:oleObj spid="_x0000_s11304" name="Equation" r:id="rId22" imgW="2133360" imgH="457200" progId="Equation.DSMT4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944616" y="5896744"/>
          <a:ext cx="2374900" cy="304800"/>
        </p:xfrm>
        <a:graphic>
          <a:graphicData uri="http://schemas.openxmlformats.org/presentationml/2006/ole">
            <p:oleObj spid="_x0000_s11305" name="Equation" r:id="rId23" imgW="2374560" imgH="304560" progId="Equation.DSMT4">
              <p:embed/>
            </p:oleObj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/>
        </p:nvGraphicFramePr>
        <p:xfrm>
          <a:off x="4944616" y="7192888"/>
          <a:ext cx="4214813" cy="3943350"/>
        </p:xfrm>
        <a:graphic>
          <a:graphicData uri="http://schemas.openxmlformats.org/presentationml/2006/ole">
            <p:oleObj spid="_x0000_s11306" name="Equation" r:id="rId24" imgW="5003640" imgH="4686120" progId="Equation.DSMT4">
              <p:embed/>
            </p:oleObj>
          </a:graphicData>
        </a:graphic>
      </p:graphicFrame>
      <p:pic>
        <p:nvPicPr>
          <p:cNvPr id="49" name="Рисунок 48" descr="line4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64896" y="7192888"/>
            <a:ext cx="1726964" cy="189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6579</TotalTime>
  <Words>403</Words>
  <Application>Microsoft Office PowerPoint</Application>
  <PresentationFormat>A3 (297x420 мм)</PresentationFormat>
  <Paragraphs>129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Тема Office</vt:lpstr>
      <vt:lpstr>Equation</vt:lpstr>
      <vt:lpstr>MathType 6.0 Equation</vt:lpstr>
      <vt:lpstr>Слайд 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141</cp:revision>
  <dcterms:created xsi:type="dcterms:W3CDTF">2018-08-18T05:49:04Z</dcterms:created>
  <dcterms:modified xsi:type="dcterms:W3CDTF">2018-09-26T09:42:16Z</dcterms:modified>
</cp:coreProperties>
</file>