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12" autoAdjust="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E3516-E495-44C0-B309-469C16998D46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D9256-B3EA-42D4-AE1F-866490FBEDD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C3FFA-A56C-4EDA-BC81-A40063DE4661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F9E9-9FC8-4C9E-A8E3-81161DD4E2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F9E9-9FC8-4C9E-A8E3-81161DD4E26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739C-C208-4F5C-8B29-8EDD222516F3}" type="datetimeFigureOut">
              <a:rPr lang="ru-RU" smtClean="0"/>
              <a:pPr/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png"/><Relationship Id="rId5" Type="http://schemas.openxmlformats.org/officeDocument/2006/relationships/image" Target="../media/image28.png"/><Relationship Id="rId10" Type="http://schemas.openxmlformats.org/officeDocument/2006/relationships/image" Target="../media/image41.png"/><Relationship Id="rId4" Type="http://schemas.openxmlformats.org/officeDocument/2006/relationships/image" Target="../media/image11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312377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Системы спинов 1/2 с изотропным </a:t>
            </a:r>
            <a:r>
              <a:rPr lang="ru-RU" sz="4000" dirty="0" smtClean="0"/>
              <a:t>Г</a:t>
            </a:r>
            <a:r>
              <a:rPr lang="en-US" sz="4000" dirty="0" smtClean="0"/>
              <a:t>a</a:t>
            </a:r>
            <a:r>
              <a:rPr lang="ru-RU" sz="4000" dirty="0" err="1" smtClean="0"/>
              <a:t>йзенберговским</a:t>
            </a:r>
            <a:r>
              <a:rPr lang="ru-RU" sz="4000" dirty="0" smtClean="0"/>
              <a:t> </a:t>
            </a:r>
            <a:r>
              <a:rPr lang="ru-RU" sz="4000" dirty="0"/>
              <a:t>взаимодействием: параметризация матрицы плотности, вариационный </a:t>
            </a:r>
            <a:r>
              <a:rPr lang="ru-RU" sz="4000" dirty="0" smtClean="0"/>
              <a:t>метод,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точная диагонализация</a:t>
            </a:r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352928" cy="271115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Филипп </a:t>
            </a:r>
            <a:r>
              <a:rPr lang="ru-RU" dirty="0" err="1" smtClean="0">
                <a:solidFill>
                  <a:schemeClr val="tx1"/>
                </a:solidFill>
              </a:rPr>
              <a:t>Усков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sz="3100" dirty="0" smtClean="0">
                <a:solidFill>
                  <a:schemeClr val="accent3"/>
                </a:solidFill>
              </a:rPr>
              <a:t>(</a:t>
            </a:r>
            <a:r>
              <a:rPr lang="en-US" sz="3100" dirty="0" smtClean="0">
                <a:solidFill>
                  <a:schemeClr val="accent3"/>
                </a:solidFill>
              </a:rPr>
              <a:t>fel1992@mail.ru</a:t>
            </a:r>
            <a:r>
              <a:rPr lang="ru-RU" sz="3100" dirty="0" smtClean="0">
                <a:solidFill>
                  <a:schemeClr val="accent3"/>
                </a:solidFill>
              </a:rPr>
              <a:t>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МГУ им. Ломоносова, </a:t>
            </a:r>
            <a:r>
              <a:rPr lang="ru-RU" dirty="0" err="1" smtClean="0">
                <a:solidFill>
                  <a:schemeClr val="tx1"/>
                </a:solidFill>
              </a:rPr>
              <a:t>Сколтех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26.04.2018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Научные руководители: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Гердт Владимир Петрович (ЛИТ ОИЯИ)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Лычковский</a:t>
            </a:r>
            <a:r>
              <a:rPr lang="ru-RU" dirty="0" smtClean="0">
                <a:solidFill>
                  <a:schemeClr val="tx1"/>
                </a:solidFill>
              </a:rPr>
              <a:t> Олег Валентинович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 err="1" smtClean="0">
                <a:solidFill>
                  <a:schemeClr val="tx1"/>
                </a:solidFill>
              </a:rPr>
              <a:t>Сколтех</a:t>
            </a:r>
            <a:r>
              <a:rPr lang="ru-RU" dirty="0" smtClean="0">
                <a:solidFill>
                  <a:schemeClr val="tx1"/>
                </a:solidFill>
              </a:rPr>
              <a:t>, РКЦ, </a:t>
            </a:r>
            <a:r>
              <a:rPr lang="ru-RU" dirty="0" smtClean="0">
                <a:solidFill>
                  <a:schemeClr val="tx1"/>
                </a:solidFill>
              </a:rPr>
              <a:t>МИАН)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Теряев Олег Валерианович (ЛТФ ОИЯИ)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msu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429000"/>
            <a:ext cx="1296144" cy="1555373"/>
          </a:xfrm>
          <a:prstGeom prst="rect">
            <a:avLst/>
          </a:prstGeom>
        </p:spPr>
      </p:pic>
      <p:pic>
        <p:nvPicPr>
          <p:cNvPr id="5" name="Рисунок 4" descr="skoltech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4005064"/>
            <a:ext cx="1688058" cy="525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275856" y="3573016"/>
            <a:ext cx="5688632" cy="108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527425" y="3644900"/>
          <a:ext cx="5233988" cy="920750"/>
        </p:xfrm>
        <a:graphic>
          <a:graphicData uri="http://schemas.openxmlformats.org/presentationml/2006/ole">
            <p:oleObj spid="_x0000_s23556" name="Equation" r:id="rId3" imgW="3898800" imgH="685800" progId="Equation.DSMT4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23528" y="4581128"/>
            <a:ext cx="2376264" cy="2276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Шредингера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51520" y="1196752"/>
          <a:ext cx="7362825" cy="3170237"/>
        </p:xfrm>
        <a:graphic>
          <a:graphicData uri="http://schemas.openxmlformats.org/presentationml/2006/ole">
            <p:oleObj spid="_x0000_s23554" name="Equation" r:id="rId4" imgW="4483080" imgH="19303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3685" y="2636912"/>
            <a:ext cx="466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раскладывания векторов по базису</a:t>
            </a:r>
          </a:p>
          <a:p>
            <a:r>
              <a:rPr lang="ru-RU" dirty="0" smtClean="0"/>
              <a:t>реализован в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65125" y="4581525"/>
          <a:ext cx="1633538" cy="1943100"/>
        </p:xfrm>
        <a:graphic>
          <a:graphicData uri="http://schemas.openxmlformats.org/presentationml/2006/ole">
            <p:oleObj spid="_x0000_s23555" name="Equation" r:id="rId5" imgW="1002960" imgH="11937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16216" y="4797152"/>
            <a:ext cx="2242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en-US" dirty="0" smtClean="0"/>
          </a:p>
          <a:p>
            <a:r>
              <a:rPr lang="en-US" dirty="0" smtClean="0"/>
              <a:t>H – </a:t>
            </a:r>
            <a:r>
              <a:rPr lang="ru-RU" dirty="0" smtClean="0"/>
              <a:t>матрица 512х512</a:t>
            </a:r>
          </a:p>
          <a:p>
            <a:r>
              <a:rPr lang="en-US" dirty="0" smtClean="0"/>
              <a:t>113 </a:t>
            </a:r>
            <a:r>
              <a:rPr lang="ru-RU" dirty="0" smtClean="0"/>
              <a:t>векторов </a:t>
            </a:r>
            <a:r>
              <a:rPr lang="en-US" dirty="0" smtClean="0"/>
              <a:t>A</a:t>
            </a:r>
          </a:p>
          <a:p>
            <a:r>
              <a:rPr lang="ru-RU" dirty="0" smtClean="0"/>
              <a:t>62 уравнения от </a:t>
            </a:r>
            <a:r>
              <a:rPr lang="en-US" dirty="0" smtClean="0"/>
              <a:t>B</a:t>
            </a:r>
          </a:p>
          <a:p>
            <a:r>
              <a:rPr lang="ru-RU" dirty="0" smtClean="0"/>
              <a:t>Итого ищем СЗ </a:t>
            </a:r>
          </a:p>
          <a:p>
            <a:r>
              <a:rPr lang="ru-RU" dirty="0" smtClean="0"/>
              <a:t>     у матрицы 51х51</a:t>
            </a:r>
            <a:endParaRPr lang="ru-RU" dirty="0"/>
          </a:p>
        </p:txBody>
      </p:sp>
      <p:pic>
        <p:nvPicPr>
          <p:cNvPr id="9" name="Рисунок 8" descr="lattice-double-cres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5816" y="4653136"/>
            <a:ext cx="3312368" cy="1987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6453336"/>
            <a:ext cx="243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Сравни с вар. методом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D38CF63-ABE5-4E8B-B7C2-D6D98AC98260}" type="slidenum">
              <a:rPr lang="en-US" smtClean="0"/>
              <a:pPr/>
              <a:t>10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411760" y="1340768"/>
            <a:ext cx="10801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УШ: генерация </a:t>
            </a:r>
            <a:r>
              <a:rPr lang="el-GR" dirty="0" smtClean="0"/>
              <a:t>ρ</a:t>
            </a:r>
            <a:endParaRPr lang="ru-RU" dirty="0"/>
          </a:p>
        </p:txBody>
      </p:sp>
      <p:pic>
        <p:nvPicPr>
          <p:cNvPr id="5" name="Рисунок 4" descr="cluster-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1438095" cy="142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1772816"/>
            <a:ext cx="433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Реализован алгоритм генерации базиса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ru-RU" dirty="0" smtClean="0"/>
              <a:t> подчиняются симметриям кластера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00C7DA-BCAE-4398-86D4-12C2D5F60344}" type="slidenum">
              <a:rPr lang="en-US" smtClean="0"/>
              <a:pPr/>
              <a:t>11</a:t>
            </a:fld>
            <a:endParaRPr lang="ru-RU" dirty="0"/>
          </a:p>
        </p:txBody>
      </p:sp>
      <p:pic>
        <p:nvPicPr>
          <p:cNvPr id="10" name="Содержимое 9" descr="2018-05-23_19-46-3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2924944"/>
            <a:ext cx="7679269" cy="39330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00025" y="1412875"/>
          <a:ext cx="8801100" cy="900113"/>
        </p:xfrm>
        <a:graphic>
          <a:graphicData uri="http://schemas.openxmlformats.org/presentationml/2006/ole">
            <p:oleObj spid="_x0000_s24579" name="Equation" r:id="rId3" imgW="4470120" imgH="457200" progId="Equation.DSMT4">
              <p:embed/>
            </p:oleObj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301207" y="2492896"/>
            <a:ext cx="5688632" cy="7919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347864" y="2564904"/>
          <a:ext cx="5641975" cy="612775"/>
        </p:xfrm>
        <a:graphic>
          <a:graphicData uri="http://schemas.openxmlformats.org/presentationml/2006/ole">
            <p:oleObj spid="_x0000_s24582" name="Equation" r:id="rId4" imgW="4203360" imgH="457200" progId="Equation.DSMT4">
              <p:embed/>
            </p:oleObj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Вариационный метод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39552" y="2276872"/>
          <a:ext cx="2751137" cy="3530600"/>
        </p:xfrm>
        <a:graphic>
          <a:graphicData uri="http://schemas.openxmlformats.org/presentationml/2006/ole">
            <p:oleObj spid="_x0000_s24578" name="Equation" r:id="rId5" imgW="1612800" imgH="20700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9CC7E8B-2046-45E3-A72C-25366CDDF4B8}" type="slidenum">
              <a:rPr lang="en-US" smtClean="0"/>
              <a:pPr/>
              <a:t>12</a:t>
            </a:fld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355976" y="3339877"/>
          <a:ext cx="3456384" cy="3336900"/>
        </p:xfrm>
        <a:graphic>
          <a:graphicData uri="http://schemas.openxmlformats.org/presentationml/2006/ole">
            <p:oleObj spid="_x0000_s24580" name="Equation" r:id="rId6" imgW="2108160" imgH="2031840" progId="Equation.DSMT4">
              <p:embed/>
            </p:oleObj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012160" y="5805264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07704" y="3789040"/>
            <a:ext cx="136815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652120" y="1484784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Вар. метод: генерация </a:t>
            </a:r>
            <a:r>
              <a:rPr lang="el-GR" dirty="0" smtClean="0"/>
              <a:t>ρ</a:t>
            </a:r>
            <a:endParaRPr lang="ru-RU" dirty="0"/>
          </a:p>
        </p:txBody>
      </p:sp>
      <p:pic>
        <p:nvPicPr>
          <p:cNvPr id="5" name="Рисунок 4" descr="cluster-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1438095" cy="1428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3808" y="1484784"/>
            <a:ext cx="5135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Реализован алгоритм генерации базиса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ru-RU" dirty="0" smtClean="0"/>
              <a:t> подчиняются симметриям всей сетки кристалла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6CA9975-D2D2-42FF-AAFF-3E53F29A016A}" type="slidenum">
              <a:rPr lang="en-US" smtClean="0"/>
              <a:pPr/>
              <a:t>13</a:t>
            </a:fld>
            <a:endParaRPr lang="ru-RU" dirty="0"/>
          </a:p>
        </p:txBody>
      </p:sp>
      <p:pic>
        <p:nvPicPr>
          <p:cNvPr id="12" name="Содержимое 11" descr="2018-05-23_19-50-1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71600" y="2621410"/>
            <a:ext cx="7128792" cy="423659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491880" y="2564904"/>
          <a:ext cx="5122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4586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Уравнение Шредингера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Вариационный метод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-2.1547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-2.09548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-1.92789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-1.91063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-1.99486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-1.94983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-1.89083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-1.87265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-1.92853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-1.8388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006725" y="1433513"/>
          <a:ext cx="2505075" cy="792162"/>
        </p:xfrm>
        <a:graphic>
          <a:graphicData uri="http://schemas.openxmlformats.org/presentationml/2006/ole">
            <p:oleObj spid="_x0000_s25602" name="Equation" r:id="rId3" imgW="761760" imgH="241200" progId="Equation.DSMT4">
              <p:embed/>
            </p:oleObj>
          </a:graphicData>
        </a:graphic>
      </p:graphicFrame>
      <p:pic>
        <p:nvPicPr>
          <p:cNvPr id="6" name="Рисунок 5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4971392"/>
            <a:ext cx="1656184" cy="993710"/>
          </a:xfrm>
          <a:prstGeom prst="rect">
            <a:avLst/>
          </a:prstGeom>
        </p:spPr>
      </p:pic>
      <p:pic>
        <p:nvPicPr>
          <p:cNvPr id="7" name="Рисунок 6" descr="lattice-double-cres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632" y="5864290"/>
            <a:ext cx="1656184" cy="99371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491880" y="5373216"/>
          <a:ext cx="52319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52"/>
                <a:gridCol w="26159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Уравнение Шредингера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Вариационный метод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-2,9685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-2.9657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35896" y="2204864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Одномерный случай: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4941168"/>
            <a:ext cx="21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Двумерный случай: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006C41B-05F9-4FF0-B756-5B9387EF0B53}" type="slidenum">
              <a:rPr lang="en-US" smtClean="0"/>
              <a:pPr/>
              <a:t>14</a:t>
            </a:fld>
            <a:endParaRPr lang="ru-RU" dirty="0"/>
          </a:p>
        </p:txBody>
      </p:sp>
      <p:pic>
        <p:nvPicPr>
          <p:cNvPr id="15" name="Рисунок 14" descr="line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544" y="2996952"/>
            <a:ext cx="2933711" cy="322708"/>
          </a:xfrm>
          <a:prstGeom prst="rect">
            <a:avLst/>
          </a:prstGeom>
        </p:spPr>
      </p:pic>
      <p:pic>
        <p:nvPicPr>
          <p:cNvPr id="16" name="Рисунок 15" descr="line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544" y="3356992"/>
            <a:ext cx="2933711" cy="322708"/>
          </a:xfrm>
          <a:prstGeom prst="rect">
            <a:avLst/>
          </a:prstGeom>
        </p:spPr>
      </p:pic>
      <p:pic>
        <p:nvPicPr>
          <p:cNvPr id="17" name="Рисунок 16" descr="line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544" y="3717032"/>
            <a:ext cx="2933711" cy="322708"/>
          </a:xfrm>
          <a:prstGeom prst="rect">
            <a:avLst/>
          </a:prstGeom>
        </p:spPr>
      </p:pic>
      <p:pic>
        <p:nvPicPr>
          <p:cNvPr id="18" name="Рисунок 17" descr="line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544" y="4077072"/>
            <a:ext cx="2933711" cy="322708"/>
          </a:xfrm>
          <a:prstGeom prst="rect">
            <a:avLst/>
          </a:prstGeom>
        </p:spPr>
      </p:pic>
      <p:pic>
        <p:nvPicPr>
          <p:cNvPr id="19" name="Рисунок 18" descr="line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7544" y="4437112"/>
            <a:ext cx="2933711" cy="3227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CD99D9-3420-41A1-A7EC-D74E2BEE2CC8}" type="slidenum">
              <a:rPr lang="en-US" smtClean="0"/>
              <a:pPr/>
              <a:t>15</a:t>
            </a:fld>
            <a:endParaRPr lang="ru-RU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Получены строгие нижние ограничения на энергию основного состояния (в расчете на один спин) в трансляционно-инвариантных спиновых системах в термодинамическом пределе.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Рассмотренные методы позволяют одновременно учитывать все симметрии системы, в том числе не коммутирующие, в том числе в случае спонтанного нарушения симметрии в чистых квантовых состояниях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Код доступен по адресу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https://github.com/FeelUsM/ScalarMixedSpins</a:t>
            </a:r>
            <a:endParaRPr lang="ru-RU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04456"/>
          </a:xfrm>
        </p:spPr>
        <p:txBody>
          <a:bodyPr>
            <a:normAutofit fontScale="85000" lnSpcReduction="10000"/>
          </a:bodyPr>
          <a:lstStyle/>
          <a:p>
            <a:r>
              <a:rPr lang="en-US" sz="2000" i="1" dirty="0" smtClean="0"/>
              <a:t>N. </a:t>
            </a:r>
            <a:r>
              <a:rPr lang="en-US" sz="2000" i="1" dirty="0" err="1" smtClean="0"/>
              <a:t>Il'in</a:t>
            </a:r>
            <a:r>
              <a:rPr lang="en-US" sz="2000" i="1" dirty="0" smtClean="0"/>
              <a:t>, E. </a:t>
            </a:r>
            <a:r>
              <a:rPr lang="en-US" sz="2000" i="1" dirty="0" err="1" smtClean="0"/>
              <a:t>Shpagina</a:t>
            </a:r>
            <a:r>
              <a:rPr lang="en-US" sz="2000" i="1" dirty="0" smtClean="0"/>
              <a:t>, F. </a:t>
            </a:r>
            <a:r>
              <a:rPr lang="en-US" sz="2000" i="1" dirty="0" err="1" smtClean="0"/>
              <a:t>Uskov</a:t>
            </a:r>
            <a:r>
              <a:rPr lang="en-US" sz="2000" i="1" dirty="0" smtClean="0"/>
              <a:t>, O. </a:t>
            </a:r>
            <a:r>
              <a:rPr lang="en-US" sz="2000" i="1" dirty="0" err="1" smtClean="0"/>
              <a:t>Lychkovskiy</a:t>
            </a:r>
            <a:endParaRPr lang="ru-RU" sz="2000" i="1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Squaring </a:t>
            </a:r>
            <a:r>
              <a:rPr lang="en-US" sz="2000" dirty="0" err="1" smtClean="0"/>
              <a:t>parametrization</a:t>
            </a:r>
            <a:r>
              <a:rPr lang="en-US" sz="2000" dirty="0" smtClean="0"/>
              <a:t> of constrained and unconstrained sets of quantum states.</a:t>
            </a:r>
          </a:p>
          <a:p>
            <a:pPr>
              <a:buNone/>
            </a:pPr>
            <a:r>
              <a:rPr lang="en-US" sz="2000" i="1" dirty="0" smtClean="0"/>
              <a:t>	J</a:t>
            </a:r>
            <a:r>
              <a:rPr lang="ru-RU" sz="2000" i="1" dirty="0" smtClean="0"/>
              <a:t>.</a:t>
            </a:r>
            <a:r>
              <a:rPr lang="en-US" sz="2000" i="1" dirty="0" smtClean="0"/>
              <a:t> Phys</a:t>
            </a:r>
            <a:r>
              <a:rPr lang="ru-RU" sz="2000" i="1" dirty="0" smtClean="0"/>
              <a:t>.</a:t>
            </a:r>
            <a:r>
              <a:rPr lang="en-US" sz="2000" i="1" dirty="0" smtClean="0"/>
              <a:t> A</a:t>
            </a:r>
            <a:r>
              <a:rPr lang="ru-RU" sz="2000" i="1" dirty="0" smtClean="0"/>
              <a:t>:</a:t>
            </a:r>
            <a:r>
              <a:rPr lang="en-US" sz="2000" i="1" dirty="0" smtClean="0"/>
              <a:t> Math. </a:t>
            </a:r>
            <a:r>
              <a:rPr lang="en-US" sz="2000" i="1" dirty="0" err="1" smtClean="0"/>
              <a:t>Theor</a:t>
            </a:r>
            <a:r>
              <a:rPr lang="en-US" sz="2000" i="1" dirty="0" smtClean="0"/>
              <a:t>. 51 (2018) 085301</a:t>
            </a:r>
            <a:endParaRPr lang="ru-RU" sz="2000" i="1" dirty="0" smtClean="0"/>
          </a:p>
          <a:p>
            <a:r>
              <a:rPr lang="fi-FI" sz="2000" i="1" dirty="0" smtClean="0"/>
              <a:t>R. Tarrah, R. Valenti (1990)</a:t>
            </a:r>
            <a:r>
              <a:rPr lang="ru-RU" sz="2000" i="1" dirty="0" smtClean="0"/>
              <a:t> </a:t>
            </a:r>
            <a:r>
              <a:rPr lang="en-US" sz="2000" i="1" dirty="0" smtClean="0"/>
              <a:t>   </a:t>
            </a:r>
            <a:r>
              <a:rPr lang="en-US" sz="2000" dirty="0" smtClean="0"/>
              <a:t>Exact lover bounds to the ground state of spin systems: The two-dimensional</a:t>
            </a:r>
            <a:r>
              <a:rPr lang="ru-RU" sz="2000" dirty="0" smtClean="0"/>
              <a:t> </a:t>
            </a:r>
            <a:r>
              <a:rPr lang="en-US" sz="2000" dirty="0" smtClean="0"/>
              <a:t>S = 1/2 </a:t>
            </a:r>
            <a:r>
              <a:rPr lang="en-US" sz="2000" dirty="0" err="1" smtClean="0"/>
              <a:t>antiferromagnetic</a:t>
            </a:r>
            <a:r>
              <a:rPr lang="en-US" sz="2000" dirty="0" smtClean="0"/>
              <a:t> </a:t>
            </a:r>
            <a:r>
              <a:rPr lang="en-US" sz="2000" dirty="0" err="1" smtClean="0"/>
              <a:t>Geisenberg</a:t>
            </a:r>
            <a:r>
              <a:rPr lang="en-US" sz="2000" dirty="0" smtClean="0"/>
              <a:t> model	</a:t>
            </a:r>
          </a:p>
          <a:p>
            <a:pPr>
              <a:buNone/>
            </a:pPr>
            <a:r>
              <a:rPr lang="en-US" sz="2000" i="1" dirty="0" smtClean="0"/>
              <a:t>	Physical review B , 1990.</a:t>
            </a:r>
            <a:endParaRPr lang="ru-RU" sz="2000" i="1" dirty="0" smtClean="0"/>
          </a:p>
          <a:p>
            <a:r>
              <a:rPr lang="en-US" sz="2000" i="1" dirty="0" smtClean="0"/>
              <a:t>P. W. Anderson</a:t>
            </a:r>
            <a:r>
              <a:rPr lang="ru-RU" sz="2000" dirty="0" smtClean="0"/>
              <a:t>, </a:t>
            </a:r>
            <a:r>
              <a:rPr lang="en-US" sz="2000" dirty="0" smtClean="0"/>
              <a:t> 	   Limits on the Energy of the </a:t>
            </a:r>
            <a:r>
              <a:rPr lang="en-US" sz="2000" dirty="0" err="1" smtClean="0"/>
              <a:t>Antiferromagnetic</a:t>
            </a:r>
            <a:r>
              <a:rPr lang="en-US" sz="2000" dirty="0" smtClean="0"/>
              <a:t> Ground State</a:t>
            </a:r>
            <a:r>
              <a:rPr lang="ru-RU" sz="2000" dirty="0" smtClean="0"/>
              <a:t>, </a:t>
            </a:r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	Letters to the editor 1951</a:t>
            </a:r>
            <a:endParaRPr lang="ru-RU" sz="2000" i="1" dirty="0" smtClean="0"/>
          </a:p>
          <a:p>
            <a:r>
              <a:rPr lang="en-US" sz="2000" i="1" dirty="0" err="1" smtClean="0"/>
              <a:t>Tillmann</a:t>
            </a:r>
            <a:r>
              <a:rPr lang="en-US" sz="2000" i="1" dirty="0" smtClean="0"/>
              <a:t> Baumgratz1 and Martin B </a:t>
            </a:r>
            <a:r>
              <a:rPr lang="en-US" sz="2000" i="1" dirty="0" err="1" smtClean="0"/>
              <a:t>Plenio</a:t>
            </a:r>
            <a:endParaRPr lang="en-US" sz="2000" i="1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Lower bounds for ground states of condensed matter systems</a:t>
            </a:r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i="1" dirty="0" smtClean="0"/>
              <a:t>New Journal of Physics 14 (2012) 023027 (21pp)</a:t>
            </a:r>
            <a:endParaRPr lang="ru-RU" sz="2000" i="1" dirty="0" smtClean="0"/>
          </a:p>
          <a:p>
            <a:r>
              <a:rPr lang="en-US" sz="1800" i="1" dirty="0" smtClean="0"/>
              <a:t>David A. </a:t>
            </a:r>
            <a:r>
              <a:rPr lang="en-US" sz="1800" i="1" dirty="0" err="1" smtClean="0"/>
              <a:t>Mazziotti</a:t>
            </a:r>
            <a:r>
              <a:rPr lang="ru-RU" sz="1800" dirty="0" smtClean="0"/>
              <a:t>, </a:t>
            </a:r>
            <a:r>
              <a:rPr lang="en-US" sz="1800" dirty="0" err="1" smtClean="0"/>
              <a:t>Variational</a:t>
            </a:r>
            <a:r>
              <a:rPr lang="en-US" sz="1800" dirty="0" smtClean="0"/>
              <a:t> minimization of atomic and molecular ground-state energies via the two-particle reduced density matrix</a:t>
            </a:r>
            <a:r>
              <a:rPr lang="ru-RU" sz="1800" dirty="0" smtClean="0"/>
              <a:t>, </a:t>
            </a:r>
            <a:r>
              <a:rPr lang="en-US" sz="1800" dirty="0" smtClean="0"/>
              <a:t>	</a:t>
            </a:r>
            <a:r>
              <a:rPr lang="en-US" sz="1800" i="1" dirty="0" smtClean="0"/>
              <a:t>PHYSICAL REVIEW A, VOLUME 65, </a:t>
            </a:r>
            <a:r>
              <a:rPr lang="en-US" sz="1600" i="1" dirty="0" smtClean="0"/>
              <a:t>(2002)</a:t>
            </a:r>
            <a:r>
              <a:rPr lang="en-US" sz="1800" i="1" dirty="0" smtClean="0"/>
              <a:t> 062511</a:t>
            </a:r>
            <a:endParaRPr lang="en-US" sz="2000" i="1" dirty="0" smtClean="0"/>
          </a:p>
          <a:p>
            <a:r>
              <a:rPr lang="en-US" sz="2000" i="1" dirty="0" smtClean="0"/>
              <a:t>K.S.D. Beach, A.W. </a:t>
            </a:r>
            <a:r>
              <a:rPr lang="en-US" sz="2000" i="1" dirty="0" err="1" smtClean="0"/>
              <a:t>Sandvik</a:t>
            </a:r>
            <a:r>
              <a:rPr lang="en-US" sz="2000" i="1" dirty="0" smtClean="0"/>
              <a:t> </a:t>
            </a:r>
            <a:r>
              <a:rPr lang="ru-RU" sz="2000" i="1" dirty="0" smtClean="0"/>
              <a:t> </a:t>
            </a:r>
            <a:r>
              <a:rPr lang="en-US" sz="2000" dirty="0" smtClean="0"/>
              <a:t>Some formal results for the valence bond basis</a:t>
            </a:r>
            <a:r>
              <a:rPr lang="ru-RU" sz="2000" dirty="0" smtClean="0"/>
              <a:t> </a:t>
            </a:r>
            <a:r>
              <a:rPr lang="en-US" sz="2000" i="1" dirty="0" smtClean="0"/>
              <a:t>Nuclear Physics B 750 [FS] (2006) 142–178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412776"/>
            <a:ext cx="199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Литература</a:t>
            </a:r>
            <a:r>
              <a:rPr lang="ru-RU" dirty="0" smtClean="0"/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модели, задача</a:t>
            </a:r>
          </a:p>
          <a:p>
            <a:r>
              <a:rPr lang="ru-RU" dirty="0" smtClean="0"/>
              <a:t>Методы решения</a:t>
            </a:r>
          </a:p>
          <a:p>
            <a:r>
              <a:rPr lang="ru-RU" dirty="0" smtClean="0"/>
              <a:t>Параметризация матрицы плотности</a:t>
            </a:r>
          </a:p>
          <a:p>
            <a:pPr lvl="1"/>
            <a:r>
              <a:rPr lang="ru-RU" dirty="0" smtClean="0"/>
              <a:t>Символьное умножение матриц</a:t>
            </a:r>
          </a:p>
          <a:p>
            <a:pPr lvl="1"/>
            <a:r>
              <a:rPr lang="ru-RU" dirty="0" smtClean="0"/>
              <a:t>Скалярное произведение матриц</a:t>
            </a:r>
          </a:p>
          <a:p>
            <a:pPr lvl="1"/>
            <a:r>
              <a:rPr lang="ru-RU" dirty="0" smtClean="0"/>
              <a:t>Переполненность базиса</a:t>
            </a:r>
          </a:p>
          <a:p>
            <a:r>
              <a:rPr lang="ru-RU" dirty="0" smtClean="0"/>
              <a:t>Уравнение Шредингера</a:t>
            </a:r>
          </a:p>
          <a:p>
            <a:pPr lvl="1"/>
            <a:r>
              <a:rPr lang="ru-RU" dirty="0" smtClean="0"/>
              <a:t>УШ: генерация </a:t>
            </a:r>
            <a:r>
              <a:rPr lang="el-GR" dirty="0" smtClean="0"/>
              <a:t>ρ</a:t>
            </a:r>
            <a:endParaRPr lang="ru-RU" dirty="0" smtClean="0"/>
          </a:p>
          <a:p>
            <a:r>
              <a:rPr lang="ru-RU" dirty="0" smtClean="0"/>
              <a:t>Вариационный метод</a:t>
            </a:r>
          </a:p>
          <a:p>
            <a:pPr lvl="1"/>
            <a:r>
              <a:rPr lang="ru-RU" dirty="0" smtClean="0"/>
              <a:t>Вар. метод: генерация </a:t>
            </a:r>
            <a:r>
              <a:rPr lang="el-GR" dirty="0" smtClean="0"/>
              <a:t>ρ</a:t>
            </a:r>
            <a:endParaRPr lang="ru-RU" dirty="0" smtClean="0"/>
          </a:p>
          <a:p>
            <a:r>
              <a:rPr lang="ru-RU" dirty="0" smtClean="0"/>
              <a:t>Сравнение результатов</a:t>
            </a:r>
          </a:p>
          <a:p>
            <a:r>
              <a:rPr lang="ru-RU" dirty="0" smtClean="0"/>
              <a:t>Выводы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4726EE-D000-402D-953A-A34E31152CEE}" type="slidenum">
              <a:rPr lang="en-US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5085184"/>
            <a:ext cx="1336001" cy="89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Описание модели, задача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47663" y="1052513"/>
          <a:ext cx="4395787" cy="1976437"/>
        </p:xfrm>
        <a:graphic>
          <a:graphicData uri="http://schemas.openxmlformats.org/presentationml/2006/ole">
            <p:oleObj spid="_x0000_s2050" name="Equation" r:id="rId4" imgW="2311200" imgH="1041120" progId="Equation.DSMT4">
              <p:embed/>
            </p:oleObj>
          </a:graphicData>
        </a:graphic>
      </p:graphicFrame>
      <p:pic>
        <p:nvPicPr>
          <p:cNvPr id="7" name="Рисунок 6" descr="latt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6302" y="1138138"/>
            <a:ext cx="3120348" cy="1872208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71475" y="3721100"/>
          <a:ext cx="4684713" cy="1360488"/>
        </p:xfrm>
        <a:graphic>
          <a:graphicData uri="http://schemas.openxmlformats.org/presentationml/2006/ole">
            <p:oleObj spid="_x0000_s2051" name="Equation" r:id="rId6" imgW="2450880" imgH="7110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2996952"/>
            <a:ext cx="367240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Антиферромагнетики: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1d: Sr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Cu(PO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Примеры 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CuO</a:t>
            </a:r>
            <a:r>
              <a:rPr lang="ru-RU" sz="20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YBa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CuO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Спиновые жидкости: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Herbertsmithite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ZnCu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85192" y="5719862"/>
          <a:ext cx="6511304" cy="691772"/>
        </p:xfrm>
        <a:graphic>
          <a:graphicData uri="http://schemas.openxmlformats.org/presentationml/2006/ole">
            <p:oleObj spid="_x0000_s2053" name="Equation" r:id="rId7" imgW="2273040" imgH="2412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8323EE8-6BA5-4ED8-A18B-DBB1AE82E622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11150" y="1484313"/>
          <a:ext cx="4803775" cy="1633537"/>
        </p:xfrm>
        <a:graphic>
          <a:graphicData uri="http://schemas.openxmlformats.org/presentationml/2006/ole">
            <p:oleObj spid="_x0000_s3074" name="Equation" r:id="rId3" imgW="2463480" imgH="838080" progId="Equation.DSMT4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3528" y="2348880"/>
            <a:ext cx="475252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Методы решения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284984"/>
            <a:ext cx="8073813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i-FI" i="1" dirty="0"/>
              <a:t>R. Tarrah, R. </a:t>
            </a:r>
            <a:r>
              <a:rPr lang="fi-FI" i="1" dirty="0" smtClean="0"/>
              <a:t>Valenti</a:t>
            </a:r>
            <a:endParaRPr lang="ru-RU" i="1" dirty="0" smtClean="0"/>
          </a:p>
          <a:p>
            <a:r>
              <a:rPr lang="en-US" dirty="0" smtClean="0"/>
              <a:t>Exact lower </a:t>
            </a:r>
            <a:r>
              <a:rPr lang="en-US" dirty="0"/>
              <a:t>bounds to the ground state of spin systems: The two-dimensional</a:t>
            </a:r>
          </a:p>
          <a:p>
            <a:r>
              <a:rPr lang="en-US" dirty="0"/>
              <a:t>S = </a:t>
            </a:r>
            <a:r>
              <a:rPr lang="en-US" dirty="0" smtClean="0"/>
              <a:t>1</a:t>
            </a:r>
            <a:r>
              <a:rPr lang="en-US" dirty="0"/>
              <a:t>/</a:t>
            </a:r>
            <a:r>
              <a:rPr lang="en-US" dirty="0" smtClean="0"/>
              <a:t>2 </a:t>
            </a:r>
            <a:r>
              <a:rPr lang="en-US" dirty="0" err="1"/>
              <a:t>antiferromagnetic</a:t>
            </a:r>
            <a:r>
              <a:rPr lang="en-US" dirty="0"/>
              <a:t> </a:t>
            </a:r>
            <a:r>
              <a:rPr lang="en-US" dirty="0" err="1"/>
              <a:t>Geisenberg</a:t>
            </a:r>
            <a:r>
              <a:rPr lang="en-US" dirty="0"/>
              <a:t> </a:t>
            </a:r>
            <a:r>
              <a:rPr lang="en-US" dirty="0" smtClean="0"/>
              <a:t>model		</a:t>
            </a:r>
            <a:r>
              <a:rPr lang="en-US" i="1" dirty="0"/>
              <a:t>Physical </a:t>
            </a:r>
            <a:r>
              <a:rPr lang="en-US" i="1" dirty="0" smtClean="0"/>
              <a:t>review </a:t>
            </a:r>
            <a:r>
              <a:rPr lang="en-US" i="1" dirty="0"/>
              <a:t>B , 1990</a:t>
            </a:r>
            <a:r>
              <a:rPr lang="en-US" i="1" dirty="0" smtClean="0"/>
              <a:t>.</a:t>
            </a:r>
          </a:p>
        </p:txBody>
      </p:sp>
      <p:pic>
        <p:nvPicPr>
          <p:cNvPr id="6" name="Рисунок 5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124744"/>
            <a:ext cx="3120347" cy="1872208"/>
          </a:xfrm>
          <a:prstGeom prst="rect">
            <a:avLst/>
          </a:prstGeom>
        </p:spPr>
      </p:pic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724128" y="5568172"/>
          <a:ext cx="3024336" cy="1289828"/>
        </p:xfrm>
        <a:graphic>
          <a:graphicData uri="http://schemas.openxmlformats.org/presentationml/2006/ole">
            <p:oleObj spid="_x0000_s3078" name="Equation" r:id="rId5" imgW="2082600" imgH="8888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D77F068-B1AD-48F1-B391-3DEFF3778B57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067944" y="6065912"/>
          <a:ext cx="1226459" cy="792088"/>
        </p:xfrm>
        <a:graphic>
          <a:graphicData uri="http://schemas.openxmlformats.org/presentationml/2006/ole">
            <p:oleObj spid="_x0000_s3079" name="Equation" r:id="rId6" imgW="609480" imgH="3934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4509120"/>
            <a:ext cx="5763244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P. W. Anderson </a:t>
            </a:r>
          </a:p>
          <a:p>
            <a:r>
              <a:rPr lang="en-US" dirty="0" smtClean="0"/>
              <a:t>Limits on the Energy of the </a:t>
            </a:r>
            <a:r>
              <a:rPr lang="en-US" dirty="0" err="1" smtClean="0"/>
              <a:t>Antiferromagnetic</a:t>
            </a:r>
            <a:r>
              <a:rPr lang="en-US" dirty="0" smtClean="0"/>
              <a:t> Ground State</a:t>
            </a:r>
          </a:p>
          <a:p>
            <a:r>
              <a:rPr lang="en-US" i="1" dirty="0" smtClean="0"/>
              <a:t>Letters to the editor 1951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4940070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Через энергию основного состояния подсистем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34950" y="4292600"/>
          <a:ext cx="7583488" cy="2398713"/>
        </p:xfrm>
        <a:graphic>
          <a:graphicData uri="http://schemas.openxmlformats.org/presentationml/2006/ole">
            <p:oleObj spid="_x0000_s30728" name="Equation" r:id="rId3" imgW="4330440" imgH="1371600" progId="Equation.DSMT4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251520" y="6021288"/>
            <a:ext cx="32403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Методы решения</a:t>
            </a:r>
            <a:endParaRPr lang="ru-RU" dirty="0"/>
          </a:p>
        </p:txBody>
      </p:sp>
      <p:pic>
        <p:nvPicPr>
          <p:cNvPr id="20" name="Рисунок 19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124744"/>
            <a:ext cx="3120347" cy="18722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47664" y="980728"/>
            <a:ext cx="2394951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Вариационный метод</a:t>
            </a:r>
            <a:endParaRPr lang="ru-RU" b="1" dirty="0">
              <a:solidFill>
                <a:srgbClr val="FFFF00"/>
              </a:solidFill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5724128" y="5568172"/>
          <a:ext cx="3024336" cy="1289828"/>
        </p:xfrm>
        <a:graphic>
          <a:graphicData uri="http://schemas.openxmlformats.org/presentationml/2006/ole">
            <p:oleObj spid="_x0000_s30729" name="Equation" r:id="rId5" imgW="2082600" imgH="88884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1520" y="3068960"/>
            <a:ext cx="8208912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David A. </a:t>
            </a:r>
            <a:r>
              <a:rPr lang="en-US" i="1" dirty="0" err="1" smtClean="0"/>
              <a:t>Mazziotti</a:t>
            </a:r>
            <a:endParaRPr lang="en-US" i="1" dirty="0" smtClean="0"/>
          </a:p>
          <a:p>
            <a:r>
              <a:rPr lang="en-US" dirty="0" err="1" smtClean="0"/>
              <a:t>Variational</a:t>
            </a:r>
            <a:r>
              <a:rPr lang="en-US" dirty="0" smtClean="0"/>
              <a:t> minimization of atomic and molecular ground-state energies via the two-particle reduced density matrix</a:t>
            </a:r>
          </a:p>
          <a:p>
            <a:r>
              <a:rPr lang="en-US" i="1" dirty="0" smtClean="0"/>
              <a:t>PHYSICAL REVIEW A, VOLUME 65, </a:t>
            </a:r>
            <a:r>
              <a:rPr lang="en-US" i="1" smtClean="0"/>
              <a:t>(2002) 062511</a:t>
            </a:r>
            <a:endParaRPr lang="ru-RU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9C0DD4-D69B-4CF9-B41C-68D36CAF81B7}" type="slidenum">
              <a:rPr lang="en-US" smtClean="0"/>
              <a:pPr/>
              <a:t>5</a:t>
            </a:fld>
            <a:endParaRPr lang="ru-RU" dirty="0"/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4067944" y="6065838"/>
          <a:ext cx="1227138" cy="792162"/>
        </p:xfrm>
        <a:graphic>
          <a:graphicData uri="http://schemas.openxmlformats.org/presentationml/2006/ole">
            <p:oleObj spid="_x0000_s30731" name="Equation" r:id="rId6" imgW="609480" imgH="39348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1520" y="1556792"/>
            <a:ext cx="4680520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Tillmann</a:t>
            </a:r>
            <a:r>
              <a:rPr lang="en-US" i="1" dirty="0" smtClean="0"/>
              <a:t> Baumgratz1 and Martin B </a:t>
            </a:r>
            <a:r>
              <a:rPr lang="en-US" i="1" dirty="0" err="1" smtClean="0"/>
              <a:t>Plenio</a:t>
            </a:r>
            <a:endParaRPr lang="en-US" i="1" dirty="0" smtClean="0"/>
          </a:p>
          <a:p>
            <a:r>
              <a:rPr lang="en-US" dirty="0" smtClean="0"/>
              <a:t>Lower bounds for ground states of condensed matter systems</a:t>
            </a:r>
          </a:p>
          <a:p>
            <a:r>
              <a:rPr lang="en-US" i="1" dirty="0" smtClean="0"/>
              <a:t>New Journal of Physics 14 (2012) 023027 (21pp)</a:t>
            </a:r>
            <a:endParaRPr lang="ru-RU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2018-04-25_20-36-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78846"/>
            <a:ext cx="5076056" cy="26791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Параметризация матрицы плотности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60848"/>
            <a:ext cx="8002062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N. </a:t>
            </a:r>
            <a:r>
              <a:rPr lang="en-US" i="1" dirty="0" err="1" smtClean="0"/>
              <a:t>Il'in</a:t>
            </a:r>
            <a:r>
              <a:rPr lang="en-US" i="1" dirty="0" smtClean="0"/>
              <a:t>, E. </a:t>
            </a:r>
            <a:r>
              <a:rPr lang="en-US" i="1" dirty="0" err="1" smtClean="0"/>
              <a:t>Shpagina</a:t>
            </a:r>
            <a:r>
              <a:rPr lang="en-US" i="1" dirty="0" smtClean="0"/>
              <a:t>, F. </a:t>
            </a:r>
            <a:r>
              <a:rPr lang="en-US" i="1" dirty="0" err="1" smtClean="0"/>
              <a:t>Uskov</a:t>
            </a:r>
            <a:r>
              <a:rPr lang="en-US" i="1" dirty="0" smtClean="0"/>
              <a:t>, O. </a:t>
            </a:r>
            <a:r>
              <a:rPr lang="en-US" i="1" dirty="0" err="1" smtClean="0"/>
              <a:t>Lychkovskiy</a:t>
            </a:r>
            <a:endParaRPr lang="ru-RU" i="1" dirty="0" smtClean="0"/>
          </a:p>
          <a:p>
            <a:r>
              <a:rPr lang="en-US" dirty="0" smtClean="0"/>
              <a:t>Squaring </a:t>
            </a:r>
            <a:r>
              <a:rPr lang="en-US" dirty="0" err="1" smtClean="0"/>
              <a:t>parametrization</a:t>
            </a:r>
            <a:r>
              <a:rPr lang="en-US" dirty="0" smtClean="0"/>
              <a:t> of constrained and unconstrained sets of quantum states.</a:t>
            </a:r>
            <a:endParaRPr lang="ru-RU" dirty="0" smtClean="0"/>
          </a:p>
          <a:p>
            <a:r>
              <a:rPr lang="en-US" i="1" dirty="0" smtClean="0"/>
              <a:t>J</a:t>
            </a:r>
            <a:r>
              <a:rPr lang="ru-RU" i="1" dirty="0" smtClean="0"/>
              <a:t>.</a:t>
            </a:r>
            <a:r>
              <a:rPr lang="en-US" i="1" dirty="0" smtClean="0"/>
              <a:t> Phys</a:t>
            </a:r>
            <a:r>
              <a:rPr lang="ru-RU" i="1" dirty="0" smtClean="0"/>
              <a:t>.</a:t>
            </a:r>
            <a:r>
              <a:rPr lang="en-US" i="1" dirty="0" smtClean="0"/>
              <a:t> A</a:t>
            </a:r>
            <a:r>
              <a:rPr lang="ru-RU" i="1" dirty="0" smtClean="0"/>
              <a:t>:</a:t>
            </a:r>
            <a:r>
              <a:rPr lang="en-US" i="1" dirty="0" smtClean="0"/>
              <a:t> Math. </a:t>
            </a:r>
            <a:r>
              <a:rPr lang="en-US" i="1" dirty="0" err="1" smtClean="0"/>
              <a:t>Theor</a:t>
            </a:r>
            <a:r>
              <a:rPr lang="en-US" i="1" dirty="0" smtClean="0"/>
              <a:t>. 51 (2018) 085301</a:t>
            </a:r>
            <a:endParaRPr lang="ru-RU" i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387350" y="1268413"/>
          <a:ext cx="7150100" cy="774700"/>
        </p:xfrm>
        <a:graphic>
          <a:graphicData uri="http://schemas.openxmlformats.org/presentationml/2006/ole">
            <p:oleObj spid="_x0000_s19457" name="Equation" r:id="rId4" imgW="387324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67544" y="2996952"/>
          <a:ext cx="3456384" cy="1075031"/>
        </p:xfrm>
        <a:graphic>
          <a:graphicData uri="http://schemas.openxmlformats.org/presentationml/2006/ole">
            <p:oleObj spid="_x0000_s19458" name="Equation" r:id="rId5" imgW="2234880" imgH="63468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676650" y="1838325"/>
          <a:ext cx="114300" cy="177800"/>
        </p:xfrm>
        <a:graphic>
          <a:graphicData uri="http://schemas.openxmlformats.org/presentationml/2006/ole">
            <p:oleObj spid="_x0000_s19459" name="Equation" r:id="rId6" imgW="114120" imgH="17748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860032" y="3068960"/>
          <a:ext cx="4116387" cy="3148013"/>
        </p:xfrm>
        <a:graphic>
          <a:graphicData uri="http://schemas.openxmlformats.org/presentationml/2006/ole">
            <p:oleObj spid="_x0000_s19460" name="Equation" r:id="rId7" imgW="2971800" imgH="22730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D250B29-B08D-4039-ACDF-E194969381CB}" type="slidenum">
              <a:rPr lang="en-US" smtClean="0"/>
              <a:pPr/>
              <a:t>6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32040" y="1268760"/>
            <a:ext cx="122413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2996952"/>
            <a:ext cx="288032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868144" y="2996952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699792" y="4869160"/>
            <a:ext cx="158417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Символьное умножение матриц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644008" y="1556792"/>
          <a:ext cx="4251325" cy="5172075"/>
        </p:xfrm>
        <a:graphic>
          <a:graphicData uri="http://schemas.openxmlformats.org/presentationml/2006/ole">
            <p:oleObj spid="_x0000_s4098" name="Equation" r:id="rId3" imgW="3085920" imgH="37591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124744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Алгоритм реализован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30188" y="1484313"/>
          <a:ext cx="4189412" cy="5210175"/>
        </p:xfrm>
        <a:graphic>
          <a:graphicData uri="http://schemas.openxmlformats.org/presentationml/2006/ole">
            <p:oleObj spid="_x0000_s4099" name="Equation" r:id="rId4" imgW="3136680" imgH="3898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A7CD77F-F82F-47F9-A548-3AA7CC45FA55}" type="slidenum">
              <a:rPr lang="en-US" smtClean="0"/>
              <a:pPr/>
              <a:t>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157192"/>
            <a:ext cx="403244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Скалярное произведение матриц</a:t>
            </a:r>
            <a:endParaRPr lang="ru-RU" dirty="0"/>
          </a:p>
        </p:txBody>
      </p:sp>
      <p:pic>
        <p:nvPicPr>
          <p:cNvPr id="4" name="Рисунок 3" descr="2018-04-22_12-15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628800"/>
            <a:ext cx="3495675" cy="435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24744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Алгоритм реализован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54025" y="1773238"/>
          <a:ext cx="4556125" cy="2232025"/>
        </p:xfrm>
        <a:graphic>
          <a:graphicData uri="http://schemas.openxmlformats.org/presentationml/2006/ole">
            <p:oleObj spid="_x0000_s21506" name="Equation" r:id="rId4" imgW="3060360" imgH="149832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581128"/>
            <a:ext cx="4570354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K.S.D. Beach, A.W. </a:t>
            </a:r>
            <a:r>
              <a:rPr lang="en-US" i="1" dirty="0" err="1" smtClean="0"/>
              <a:t>Sandvik</a:t>
            </a:r>
            <a:r>
              <a:rPr lang="en-US" i="1" dirty="0" smtClean="0"/>
              <a:t> </a:t>
            </a:r>
            <a:endParaRPr lang="ru-RU" i="1" dirty="0" smtClean="0"/>
          </a:p>
          <a:p>
            <a:r>
              <a:rPr lang="en-US" dirty="0" smtClean="0"/>
              <a:t>Some formal results for the valence bond basis</a:t>
            </a:r>
            <a:endParaRPr lang="ru-RU" i="1" dirty="0" smtClean="0"/>
          </a:p>
          <a:p>
            <a:r>
              <a:rPr lang="en-US" i="1" dirty="0" smtClean="0"/>
              <a:t>Nuclear Physics B 750 [FS] (2006) 142–178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F843AE-0634-49C3-902B-4F196FE9391D}" type="slidenum">
              <a:rPr lang="en-US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Переполненность базиса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11560" y="1340768"/>
          <a:ext cx="1656184" cy="1132075"/>
        </p:xfrm>
        <a:graphic>
          <a:graphicData uri="http://schemas.openxmlformats.org/presentationml/2006/ole">
            <p:oleObj spid="_x0000_s22530" name="Equation" r:id="rId3" imgW="1002960" imgH="68580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347865" y="1340768"/>
          <a:ext cx="4392488" cy="1176935"/>
        </p:xfrm>
        <a:graphic>
          <a:graphicData uri="http://schemas.openxmlformats.org/presentationml/2006/ole">
            <p:oleObj spid="_x0000_s22531" name="Equation" r:id="rId4" imgW="2654280" imgH="7110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36563" y="2760663"/>
          <a:ext cx="7981950" cy="3209925"/>
        </p:xfrm>
        <a:graphic>
          <a:graphicData uri="http://schemas.openxmlformats.org/presentationml/2006/ole">
            <p:oleObj spid="_x0000_s22532" name="Equation" r:id="rId5" imgW="4673520" imgH="18795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594928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уравнений (1 и 2) следуют все линейные зависимости в базисе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это было проверено </a:t>
            </a:r>
            <a:r>
              <a:rPr lang="ru-RU" dirty="0" smtClean="0"/>
              <a:t>вплоть до 10 спинов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842314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A2E2DD4-ACEB-40ED-A911-4DFDC45ABC2B}" type="slidenum">
              <a:rPr lang="en-US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7176</TotalTime>
  <Words>534</Words>
  <Application>Microsoft Office PowerPoint</Application>
  <PresentationFormat>Экран (4:3)</PresentationFormat>
  <Paragraphs>137</Paragraphs>
  <Slides>16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Тема Office</vt:lpstr>
      <vt:lpstr>Equation</vt:lpstr>
      <vt:lpstr>MathType 6.0 Equation</vt:lpstr>
      <vt:lpstr>Системы спинов 1/2 с изотропным Гaйзенберговским взаимодействием: параметризация матрицы плотности, вариационный метод,  точная диагонализация</vt:lpstr>
      <vt:lpstr>Содержание</vt:lpstr>
      <vt:lpstr>Описание модели, задача</vt:lpstr>
      <vt:lpstr>Методы решения</vt:lpstr>
      <vt:lpstr>Методы решения</vt:lpstr>
      <vt:lpstr>Параметризация матрицы плотности</vt:lpstr>
      <vt:lpstr>Символьное умножение матриц</vt:lpstr>
      <vt:lpstr>Скалярное произведение матриц</vt:lpstr>
      <vt:lpstr>Переполненность базиса</vt:lpstr>
      <vt:lpstr>Уравнение Шредингера</vt:lpstr>
      <vt:lpstr>УШ: генерация ρ</vt:lpstr>
      <vt:lpstr>Вариационный метод</vt:lpstr>
      <vt:lpstr>Вар. метод: генерация ρ</vt:lpstr>
      <vt:lpstr>Сравнение результатов</vt:lpstr>
      <vt:lpstr>Выводы</vt:lpstr>
      <vt:lpstr>Спасибо за внимание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394</cp:revision>
  <dcterms:created xsi:type="dcterms:W3CDTF">2018-04-21T08:39:10Z</dcterms:created>
  <dcterms:modified xsi:type="dcterms:W3CDTF">2018-05-23T16:50:51Z</dcterms:modified>
</cp:coreProperties>
</file>