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ru-RU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738" y="2886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60870" y="512659"/>
            <a:ext cx="2160270" cy="1092284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80060" y="512659"/>
            <a:ext cx="6320790" cy="1092284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428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428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5DD6-F431-40D1-A114-89A2FE7B9B8E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24.png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32.png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7.bin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6.bin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26.png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5.bin"/><Relationship Id="rId28" Type="http://schemas.openxmlformats.org/officeDocument/2006/relationships/oleObject" Target="../embeddings/oleObject20.bin"/><Relationship Id="rId36" Type="http://schemas.openxmlformats.org/officeDocument/2006/relationships/image" Target="../media/image34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8.png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Relationship Id="rId22" Type="http://schemas.openxmlformats.org/officeDocument/2006/relationships/image" Target="../media/image29.png"/><Relationship Id="rId27" Type="http://schemas.openxmlformats.org/officeDocument/2006/relationships/oleObject" Target="../embeddings/oleObject19.bin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6264" y="208112"/>
            <a:ext cx="64087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System of spins ½ with isotropic Heisenberg interaction:</a:t>
            </a:r>
          </a:p>
          <a:p>
            <a:pPr algn="ctr"/>
            <a:r>
              <a:rPr lang="en-US" sz="1600" dirty="0" smtClean="0"/>
              <a:t>parameterization density matrix, </a:t>
            </a:r>
            <a:r>
              <a:rPr lang="en-US" sz="1600" dirty="0" err="1" smtClean="0"/>
              <a:t>variational</a:t>
            </a:r>
            <a:r>
              <a:rPr lang="en-US" sz="1600" dirty="0" smtClean="0"/>
              <a:t> method, exact diagonalization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Filipp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Uskov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Skoltech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 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oscow  State  University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in collaboration with Oleg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Lychkovsky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and Elena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Shpagina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msu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9032" y="208112"/>
            <a:ext cx="780087" cy="936104"/>
          </a:xfrm>
          <a:prstGeom prst="rect">
            <a:avLst/>
          </a:prstGeom>
        </p:spPr>
      </p:pic>
      <p:pic>
        <p:nvPicPr>
          <p:cNvPr id="9" name="Рисунок 8" descr="skoltech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089" y="424136"/>
            <a:ext cx="1388832" cy="4320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104" y="1792288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Model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104" y="2080320"/>
            <a:ext cx="4392488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2608" y="1792288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Challenge and main ideas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5" name="Рисунок 14" descr="latt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120" y="2152328"/>
            <a:ext cx="720080" cy="43204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120" y="2656384"/>
            <a:ext cx="648072" cy="4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416224" y="2152328"/>
            <a:ext cx="30283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Typical Hamiltonian:</a:t>
            </a:r>
          </a:p>
          <a:p>
            <a:endParaRPr lang="en-US" sz="1000" dirty="0"/>
          </a:p>
          <a:p>
            <a:r>
              <a:rPr lang="en-US" sz="1000" dirty="0" smtClean="0"/>
              <a:t>where &lt;</a:t>
            </a:r>
            <a:r>
              <a:rPr lang="en-US" sz="1000" dirty="0" err="1" smtClean="0"/>
              <a:t>i</a:t>
            </a:r>
            <a:r>
              <a:rPr lang="en-US" sz="1000" dirty="0" smtClean="0"/>
              <a:t>, j&gt; denotes neighboring sites</a:t>
            </a:r>
          </a:p>
          <a:p>
            <a:endParaRPr lang="en-US" sz="1000" dirty="0"/>
          </a:p>
          <a:p>
            <a:r>
              <a:rPr lang="en-US" sz="1000" dirty="0" smtClean="0"/>
              <a:t>Scalar and mixed products of vectors of Pauli matrices:</a:t>
            </a:r>
            <a:endParaRPr lang="ru-RU" sz="10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856384" y="2152328"/>
          <a:ext cx="1079500" cy="368300"/>
        </p:xfrm>
        <a:graphic>
          <a:graphicData uri="http://schemas.openxmlformats.org/presentationml/2006/ole">
            <p:oleObj spid="_x0000_s11275" name="Equation" r:id="rId7" imgW="1079280" imgH="368280" progId="Equation.DSMT4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1488232" y="3016424"/>
          <a:ext cx="2451100" cy="711200"/>
        </p:xfrm>
        <a:graphic>
          <a:graphicData uri="http://schemas.openxmlformats.org/presentationml/2006/ole">
            <p:oleObj spid="_x0000_s11276" name="Equation" r:id="rId8" imgW="2450880" imgH="71100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872608" y="2080320"/>
            <a:ext cx="4392488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                              Our challenge                    well known </a:t>
            </a:r>
            <a:r>
              <a:rPr lang="en-US" sz="1000" dirty="0" err="1" smtClean="0"/>
              <a:t>variational</a:t>
            </a:r>
            <a:r>
              <a:rPr lang="en-US" sz="1000" dirty="0" smtClean="0"/>
              <a:t> method</a:t>
            </a:r>
          </a:p>
          <a:p>
            <a:endParaRPr lang="en-US" sz="1000" dirty="0" smtClean="0"/>
          </a:p>
          <a:p>
            <a:r>
              <a:rPr lang="en-US" sz="1000" dirty="0" smtClean="0"/>
              <a:t>Divide </a:t>
            </a:r>
            <a:r>
              <a:rPr lang="en-US" sz="1000" b="1" i="1" dirty="0" smtClean="0"/>
              <a:t>full</a:t>
            </a:r>
            <a:r>
              <a:rPr lang="en-US" sz="1000" dirty="0" smtClean="0"/>
              <a:t> crystal to </a:t>
            </a:r>
            <a:r>
              <a:rPr lang="en-US" sz="1000" b="1" i="1" dirty="0" smtClean="0"/>
              <a:t>cl</a:t>
            </a:r>
            <a:r>
              <a:rPr lang="en-US" sz="1000" dirty="0" smtClean="0"/>
              <a:t>usters:</a:t>
            </a:r>
          </a:p>
          <a:p>
            <a:r>
              <a:rPr lang="ru-RU" sz="1000" dirty="0" smtClean="0"/>
              <a:t>N – </a:t>
            </a:r>
            <a:r>
              <a:rPr lang="en-US" sz="1000" dirty="0" smtClean="0"/>
              <a:t>number of spins in crystal</a:t>
            </a:r>
          </a:p>
          <a:p>
            <a:r>
              <a:rPr lang="ru-RU" sz="1000" dirty="0" smtClean="0"/>
              <a:t>M – </a:t>
            </a:r>
            <a:r>
              <a:rPr lang="en-US" sz="1000" dirty="0" smtClean="0"/>
              <a:t>number of clusters</a:t>
            </a:r>
          </a:p>
          <a:p>
            <a:r>
              <a:rPr lang="ru-RU" sz="1000" dirty="0" err="1" smtClean="0"/>
              <a:t>d</a:t>
            </a:r>
            <a:r>
              <a:rPr lang="ru-RU" sz="1000" dirty="0" smtClean="0"/>
              <a:t> - </a:t>
            </a:r>
            <a:r>
              <a:rPr lang="en-US" sz="1000" dirty="0" smtClean="0"/>
              <a:t>number of bonds by 1 spin</a:t>
            </a:r>
            <a:endParaRPr lang="ru-RU" sz="1000" dirty="0" smtClean="0"/>
          </a:p>
          <a:p>
            <a:r>
              <a:rPr lang="ru-RU" sz="1000" dirty="0" err="1" smtClean="0"/>
              <a:t>m</a:t>
            </a:r>
            <a:r>
              <a:rPr lang="ru-RU" sz="1000" dirty="0" smtClean="0"/>
              <a:t> –</a:t>
            </a:r>
            <a:r>
              <a:rPr lang="en-US" sz="1000" dirty="0" smtClean="0"/>
              <a:t> number of bonds in cluster</a:t>
            </a:r>
            <a:endParaRPr lang="ru-RU" sz="1000" dirty="0" smtClean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Schrödinger equation: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r>
              <a:rPr lang="en-US" sz="1000" dirty="0"/>
              <a:t> </a:t>
            </a:r>
            <a:endParaRPr lang="en-US" sz="1000" dirty="0" smtClean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Variational method: 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6312768" y="2152328"/>
          <a:ext cx="1384300" cy="241300"/>
        </p:xfrm>
        <a:graphic>
          <a:graphicData uri="http://schemas.openxmlformats.org/presentationml/2006/ole">
            <p:oleObj spid="_x0000_s11277" name="Equation" r:id="rId9" imgW="1384200" imgH="241200" progId="Equation.DSMT4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6240760" y="3520480"/>
          <a:ext cx="2463800" cy="431800"/>
        </p:xfrm>
        <a:graphic>
          <a:graphicData uri="http://schemas.openxmlformats.org/presentationml/2006/ole">
            <p:oleObj spid="_x0000_s11278" name="Equation" r:id="rId10" imgW="2463480" imgH="431640" progId="Equation.DSMT4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6240760" y="3880520"/>
          <a:ext cx="1206500" cy="393700"/>
        </p:xfrm>
        <a:graphic>
          <a:graphicData uri="http://schemas.openxmlformats.org/presentationml/2006/ole">
            <p:oleObj spid="_x0000_s11279" name="Equation" r:id="rId11" imgW="1206360" imgH="393480" progId="Equation.DSMT4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4872608" y="4456584"/>
          <a:ext cx="4330700" cy="1371600"/>
        </p:xfrm>
        <a:graphic>
          <a:graphicData uri="http://schemas.openxmlformats.org/presentationml/2006/ole">
            <p:oleObj spid="_x0000_s11280" name="Equation" r:id="rId12" imgW="4330440" imgH="1371600" progId="Equation.DSMT4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8112968" y="2944416"/>
          <a:ext cx="609600" cy="393700"/>
        </p:xfrm>
        <a:graphic>
          <a:graphicData uri="http://schemas.openxmlformats.org/presentationml/2006/ole">
            <p:oleObj spid="_x0000_s11281" name="Equation" r:id="rId13" imgW="609480" imgH="39348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36104" y="3952528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Squaring parameterization of density </a:t>
            </a:r>
            <a:r>
              <a:rPr lang="en-US" sz="1200" dirty="0" smtClean="0">
                <a:solidFill>
                  <a:schemeClr val="bg1"/>
                </a:solidFill>
              </a:rPr>
              <a:t>matrix [1]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104" y="4240560"/>
            <a:ext cx="4392488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Basis</a:t>
            </a:r>
            <a:r>
              <a:rPr lang="en-US" sz="1000" dirty="0" smtClean="0"/>
              <a:t>:</a:t>
            </a:r>
          </a:p>
          <a:p>
            <a:endParaRPr lang="en-US" sz="1000" dirty="0"/>
          </a:p>
          <a:p>
            <a:r>
              <a:rPr lang="en-US" sz="1000" dirty="0" smtClean="0"/>
              <a:t>See illustrations in poster by Elena </a:t>
            </a:r>
            <a:r>
              <a:rPr lang="en-US" sz="1000" dirty="0" err="1" smtClean="0"/>
              <a:t>Shpagina</a:t>
            </a:r>
            <a:endParaRPr lang="en-US" sz="1000" dirty="0" smtClean="0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08112" y="4240560"/>
          <a:ext cx="3302000" cy="228600"/>
        </p:xfrm>
        <a:graphic>
          <a:graphicData uri="http://schemas.openxmlformats.org/presentationml/2006/ole">
            <p:oleObj spid="_x0000_s11282" name="Equation" r:id="rId14" imgW="3301920" imgH="228600" progId="Equation.DSMT4">
              <p:embed/>
            </p:oleObj>
          </a:graphicData>
        </a:graphic>
      </p:graphicFrame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408112" y="4456584"/>
          <a:ext cx="3924300" cy="419100"/>
        </p:xfrm>
        <a:graphic>
          <a:graphicData uri="http://schemas.openxmlformats.org/presentationml/2006/ole">
            <p:oleObj spid="_x0000_s11285" name="Equation" r:id="rId15" imgW="3924000" imgH="419040" progId="Equation.DSMT4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1272208" y="4888632"/>
          <a:ext cx="2235200" cy="635000"/>
        </p:xfrm>
        <a:graphic>
          <a:graphicData uri="http://schemas.openxmlformats.org/presentationml/2006/ole">
            <p:oleObj spid="_x0000_s11286" name="Equation" r:id="rId16" imgW="2234880" imgH="634680" progId="Equation.DSMT4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36104" y="5824736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Symbolic  relations and simplifications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104" y="6112768"/>
            <a:ext cx="4392488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Algorithm which based on identity of Pauli (                                                  )</a:t>
            </a:r>
          </a:p>
          <a:p>
            <a:r>
              <a:rPr lang="en-US" sz="1000" dirty="0" smtClean="0"/>
              <a:t>was implemented in Wolfram Mathematica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Scalar </a:t>
            </a:r>
            <a:r>
              <a:rPr lang="en-US" sz="1000" dirty="0" smtClean="0"/>
              <a:t>product of </a:t>
            </a:r>
            <a:r>
              <a:rPr lang="en-US" sz="1000" dirty="0" smtClean="0"/>
              <a:t>matrices </a:t>
            </a:r>
            <a:r>
              <a:rPr lang="en-US" sz="1000" dirty="0" smtClean="0"/>
              <a:t>also was </a:t>
            </a:r>
            <a:r>
              <a:rPr lang="en-US" sz="1000" dirty="0" smtClean="0"/>
              <a:t>implemented in Wolfram </a:t>
            </a:r>
            <a:r>
              <a:rPr lang="en-US" sz="1000" dirty="0" smtClean="0"/>
              <a:t>Mathematica</a:t>
            </a:r>
            <a:r>
              <a:rPr lang="en-US" sz="1000" dirty="0" smtClean="0"/>
              <a:t>:</a:t>
            </a:r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                                                                                                         Illustration from [6]</a:t>
            </a: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/>
        </p:nvGraphicFramePr>
        <p:xfrm>
          <a:off x="2712368" y="6112768"/>
          <a:ext cx="1371600" cy="203200"/>
        </p:xfrm>
        <a:graphic>
          <a:graphicData uri="http://schemas.openxmlformats.org/presentationml/2006/ole">
            <p:oleObj spid="_x0000_s11287" name="Equation" r:id="rId17" imgW="1371600" imgH="203040" progId="Equation.DSMT4">
              <p:embed/>
            </p:oleObj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/>
        </p:nvGraphicFramePr>
        <p:xfrm>
          <a:off x="480120" y="6472808"/>
          <a:ext cx="3600400" cy="1461282"/>
        </p:xfrm>
        <a:graphic>
          <a:graphicData uri="http://schemas.openxmlformats.org/presentationml/2006/ole">
            <p:oleObj spid="_x0000_s11288" name="Equation" r:id="rId18" imgW="5244840" imgH="2133360" progId="Equation.DSMT4">
              <p:embed/>
            </p:oleObj>
          </a:graphicData>
        </a:graphic>
      </p:graphicFrame>
      <p:pic>
        <p:nvPicPr>
          <p:cNvPr id="47" name="Рисунок 46" descr="2018-04-22_12-15-43.png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360440" y="8273008"/>
            <a:ext cx="1152128" cy="1384375"/>
          </a:xfrm>
          <a:prstGeom prst="rect">
            <a:avLst/>
          </a:prstGeom>
        </p:spPr>
      </p:pic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408112" y="8201000"/>
          <a:ext cx="2882900" cy="1498600"/>
        </p:xfrm>
        <a:graphic>
          <a:graphicData uri="http://schemas.openxmlformats.org/presentationml/2006/ole">
            <p:oleObj spid="_x0000_s11290" name="Equation" r:id="rId20" imgW="2882880" imgH="149832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36104" y="10001200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Results                                                              1d: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6104" y="10289232"/>
            <a:ext cx="4392488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2d:</a:t>
            </a:r>
          </a:p>
          <a:p>
            <a:r>
              <a:rPr lang="en-US" sz="1000" dirty="0" smtClean="0"/>
              <a:t>                               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</a:t>
            </a:r>
            <a:r>
              <a:rPr lang="en-US" sz="1000" dirty="0" smtClean="0"/>
              <a:t>&gt; 3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                               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&gt; </a:t>
            </a:r>
            <a:r>
              <a:rPr lang="ru-RU" sz="1000" dirty="0" smtClean="0"/>
              <a:t>-2,9685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1d </a:t>
            </a:r>
            <a:r>
              <a:rPr lang="en-US" sz="1000" smtClean="0"/>
              <a:t>exact theoretical [</a:t>
            </a:r>
            <a:r>
              <a:rPr lang="en-US" sz="1000" dirty="0" smtClean="0"/>
              <a:t>7]: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= 1 – 4 </a:t>
            </a:r>
            <a:r>
              <a:rPr lang="en-US" sz="1000" dirty="0" err="1" smtClean="0"/>
              <a:t>ln</a:t>
            </a:r>
            <a:r>
              <a:rPr lang="en-US" sz="1000" dirty="0" smtClean="0"/>
              <a:t> 2 = </a:t>
            </a:r>
            <a:r>
              <a:rPr lang="en-US" sz="1000" dirty="0" smtClean="0"/>
              <a:t>– </a:t>
            </a:r>
            <a:r>
              <a:rPr lang="en-US" sz="1000" dirty="0" smtClean="0"/>
              <a:t>1.7725</a:t>
            </a:r>
            <a:endParaRPr lang="ru-RU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36104" y="11369352"/>
            <a:ext cx="8928992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lvl="0" indent="-228600">
              <a:buAutoNum type="arabicPeriod"/>
            </a:pPr>
            <a:r>
              <a:rPr lang="en-US" sz="900" dirty="0" smtClean="0"/>
              <a:t>N</a:t>
            </a:r>
            <a:r>
              <a:rPr lang="en-US" sz="900" dirty="0" smtClean="0"/>
              <a:t>. </a:t>
            </a:r>
            <a:r>
              <a:rPr lang="en-US" sz="900" dirty="0" err="1" smtClean="0"/>
              <a:t>Il'in</a:t>
            </a:r>
            <a:r>
              <a:rPr lang="en-US" sz="900" dirty="0" smtClean="0"/>
              <a:t>, E. </a:t>
            </a:r>
            <a:r>
              <a:rPr lang="en-US" sz="900" dirty="0" err="1" smtClean="0"/>
              <a:t>Shpagina</a:t>
            </a:r>
            <a:r>
              <a:rPr lang="en-US" sz="900" dirty="0" smtClean="0"/>
              <a:t>, F. </a:t>
            </a:r>
            <a:r>
              <a:rPr lang="en-US" sz="900" dirty="0" err="1" smtClean="0"/>
              <a:t>Uskov</a:t>
            </a:r>
            <a:r>
              <a:rPr lang="en-US" sz="900" dirty="0" smtClean="0"/>
              <a:t>, O. </a:t>
            </a:r>
            <a:r>
              <a:rPr lang="en-US" sz="900" dirty="0" err="1" smtClean="0"/>
              <a:t>Lychkovskiy</a:t>
            </a:r>
            <a:r>
              <a:rPr lang="en-US" sz="900" dirty="0" smtClean="0"/>
              <a:t>, Squaring </a:t>
            </a:r>
            <a:r>
              <a:rPr lang="en-US" sz="900" dirty="0" err="1" smtClean="0"/>
              <a:t>parametrization</a:t>
            </a:r>
            <a:r>
              <a:rPr lang="en-US" sz="900" dirty="0" smtClean="0"/>
              <a:t> of constrained and unconstrained sets of quantum states. J. Phys. A: Math. </a:t>
            </a:r>
            <a:r>
              <a:rPr lang="en-US" sz="900" dirty="0" err="1" smtClean="0"/>
              <a:t>Theor</a:t>
            </a:r>
            <a:r>
              <a:rPr lang="en-US" sz="900" dirty="0" smtClean="0"/>
              <a:t>. 51 (2018) </a:t>
            </a:r>
            <a:r>
              <a:rPr lang="en-US" sz="900" dirty="0" smtClean="0"/>
              <a:t>085301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R</a:t>
            </a:r>
            <a:r>
              <a:rPr lang="en-US" sz="900" dirty="0" smtClean="0"/>
              <a:t>. </a:t>
            </a:r>
            <a:r>
              <a:rPr lang="en-US" sz="900" dirty="0" err="1" smtClean="0"/>
              <a:t>Tarrah</a:t>
            </a:r>
            <a:r>
              <a:rPr lang="en-US" sz="900" dirty="0" smtClean="0"/>
              <a:t>, R. </a:t>
            </a:r>
            <a:r>
              <a:rPr lang="en-US" sz="900" dirty="0" err="1" smtClean="0"/>
              <a:t>Valenti</a:t>
            </a:r>
            <a:r>
              <a:rPr lang="en-US" sz="900" dirty="0" smtClean="0"/>
              <a:t> (1990)    Exact lover bounds to the ground state of spin systems: The two-dimensional S = 1/2 </a:t>
            </a:r>
            <a:r>
              <a:rPr lang="en-US" sz="900" dirty="0" err="1" smtClean="0"/>
              <a:t>antiferromagnetic</a:t>
            </a:r>
            <a:r>
              <a:rPr lang="en-US" sz="900" dirty="0" smtClean="0"/>
              <a:t> </a:t>
            </a:r>
            <a:r>
              <a:rPr lang="en-US" sz="900" dirty="0" smtClean="0"/>
              <a:t>Heisenberg </a:t>
            </a:r>
            <a:r>
              <a:rPr lang="en-US" sz="900" dirty="0" smtClean="0"/>
              <a:t>model Physical review B , </a:t>
            </a:r>
            <a:r>
              <a:rPr lang="en-US" sz="900" dirty="0" smtClean="0"/>
              <a:t>1990.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P</a:t>
            </a:r>
            <a:r>
              <a:rPr lang="en-US" sz="900" dirty="0" smtClean="0"/>
              <a:t>. W. Anderson, Limits on the Energy of the </a:t>
            </a:r>
            <a:r>
              <a:rPr lang="en-US" sz="900" dirty="0" err="1" smtClean="0"/>
              <a:t>Antiferromagnetic</a:t>
            </a:r>
            <a:r>
              <a:rPr lang="en-US" sz="900" dirty="0" smtClean="0"/>
              <a:t> Ground State, Letters to the editor </a:t>
            </a:r>
            <a:r>
              <a:rPr lang="en-US" sz="900" dirty="0" smtClean="0"/>
              <a:t>1951</a:t>
            </a:r>
          </a:p>
          <a:p>
            <a:pPr marL="228600" lvl="0" indent="-228600">
              <a:buAutoNum type="arabicPeriod"/>
            </a:pPr>
            <a:r>
              <a:rPr lang="en-US" sz="900" dirty="0" err="1" smtClean="0"/>
              <a:t>Tillmann</a:t>
            </a:r>
            <a:r>
              <a:rPr lang="en-US" sz="900" dirty="0" smtClean="0"/>
              <a:t> </a:t>
            </a:r>
            <a:r>
              <a:rPr lang="en-US" sz="900" dirty="0" smtClean="0"/>
              <a:t>Baumgratz1 and Martin B </a:t>
            </a:r>
            <a:r>
              <a:rPr lang="en-US" sz="900" dirty="0" err="1" smtClean="0"/>
              <a:t>Plenio</a:t>
            </a:r>
            <a:r>
              <a:rPr lang="en-US" sz="900" dirty="0" smtClean="0"/>
              <a:t>, Lower bounds for ground states of condensed matter systems.	New Journal of Physics 14 (2012) 023027 (</a:t>
            </a:r>
            <a:r>
              <a:rPr lang="en-US" sz="900" dirty="0" smtClean="0"/>
              <a:t>21pp)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David </a:t>
            </a:r>
            <a:r>
              <a:rPr lang="en-US" sz="900" dirty="0" smtClean="0"/>
              <a:t>A. </a:t>
            </a:r>
            <a:r>
              <a:rPr lang="en-US" sz="900" dirty="0" err="1" smtClean="0"/>
              <a:t>Mazziotti</a:t>
            </a:r>
            <a:r>
              <a:rPr lang="en-US" sz="900" dirty="0" smtClean="0"/>
              <a:t>, Variational minimization of atomic and molecular ground-state energies via the two-particle reduced density matrix, </a:t>
            </a:r>
            <a:r>
              <a:rPr lang="en-US" sz="900" dirty="0" smtClean="0"/>
              <a:t> PHYSICAL </a:t>
            </a:r>
            <a:r>
              <a:rPr lang="en-US" sz="900" dirty="0" smtClean="0"/>
              <a:t>REVIEW A, VOLUME 65, (2002) </a:t>
            </a:r>
            <a:r>
              <a:rPr lang="en-US" sz="900" dirty="0" smtClean="0"/>
              <a:t>062511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K.S.D</a:t>
            </a:r>
            <a:r>
              <a:rPr lang="en-US" sz="900" dirty="0" smtClean="0"/>
              <a:t>. Beach, A.W. </a:t>
            </a:r>
            <a:r>
              <a:rPr lang="en-US" sz="900" dirty="0" err="1" smtClean="0"/>
              <a:t>Sandvik</a:t>
            </a:r>
            <a:r>
              <a:rPr lang="en-US" sz="900" dirty="0" smtClean="0"/>
              <a:t>  Some formal results for the valence bond basis Nuclear Physics B 750 [FS] (2006) </a:t>
            </a:r>
            <a:r>
              <a:rPr lang="en-US" sz="900" dirty="0" smtClean="0"/>
              <a:t>142–178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Daniel </a:t>
            </a:r>
            <a:r>
              <a:rPr lang="en-US" sz="900" dirty="0" smtClean="0"/>
              <a:t>C. </a:t>
            </a:r>
            <a:r>
              <a:rPr lang="en-US" sz="900" dirty="0" err="1" smtClean="0"/>
              <a:t>Mattis</a:t>
            </a:r>
            <a:r>
              <a:rPr lang="en-US" sz="900" dirty="0" smtClean="0"/>
              <a:t>, C. Y. Pan, Ground-State Energy of Heisenberg </a:t>
            </a:r>
            <a:r>
              <a:rPr lang="en-US" sz="900" dirty="0" err="1" smtClean="0"/>
              <a:t>antiferromagnet</a:t>
            </a:r>
            <a:r>
              <a:rPr lang="en-US" sz="900" dirty="0" smtClean="0"/>
              <a:t> for Spins s=1/2 and s=1 in d=1 and 2 Dimensions. PHYSICAL REVIEW LETTERS, VOLUME 61, (</a:t>
            </a:r>
            <a:r>
              <a:rPr lang="en-US" sz="900" dirty="0" smtClean="0"/>
              <a:t>1988)</a:t>
            </a:r>
          </a:p>
          <a:p>
            <a:pPr marL="228600" lvl="0" indent="-228600">
              <a:buAutoNum type="arabicPeriod"/>
            </a:pPr>
            <a:r>
              <a:rPr lang="ru-RU" sz="900" dirty="0" err="1" smtClean="0"/>
              <a:t>Маттис</a:t>
            </a:r>
            <a:r>
              <a:rPr lang="ru-RU" sz="900" dirty="0" smtClean="0"/>
              <a:t>. Теория магнетизма. Москва, Мир, </a:t>
            </a:r>
            <a:r>
              <a:rPr lang="ru-RU" sz="900" dirty="0" smtClean="0"/>
              <a:t>1967</a:t>
            </a:r>
            <a:endParaRPr lang="ru-RU" sz="9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872608" y="5968752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Schrödinger equation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2608" y="6256784"/>
            <a:ext cx="4392488" cy="2554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We </a:t>
            </a:r>
            <a:r>
              <a:rPr lang="en-US" sz="1000" dirty="0" smtClean="0"/>
              <a:t>take into account the symmetries </a:t>
            </a:r>
            <a:r>
              <a:rPr lang="en-US" sz="1000" dirty="0" smtClean="0"/>
              <a:t>of commutation of spins in cluster.</a:t>
            </a:r>
          </a:p>
          <a:p>
            <a:r>
              <a:rPr lang="en-US" sz="1000" dirty="0" smtClean="0"/>
              <a:t>Example: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ru-RU" sz="1000" dirty="0"/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5520680" y="6256784"/>
          <a:ext cx="3162300" cy="419100"/>
        </p:xfrm>
        <a:graphic>
          <a:graphicData uri="http://schemas.openxmlformats.org/presentationml/2006/ole">
            <p:oleObj spid="_x0000_s11291" name="Equation" r:id="rId21" imgW="3162240" imgH="419040" progId="Equation.DSMT4">
              <p:embed/>
            </p:oleObj>
          </a:graphicData>
        </a:graphic>
      </p:graphicFrame>
      <p:pic>
        <p:nvPicPr>
          <p:cNvPr id="54" name="Рисунок 53" descr="cluster-crest.png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944616" y="7912968"/>
            <a:ext cx="792088" cy="720080"/>
          </a:xfrm>
          <a:prstGeom prst="rect">
            <a:avLst/>
          </a:prstGeom>
        </p:spPr>
      </p:pic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5736704" y="7696944"/>
          <a:ext cx="1916112" cy="1050925"/>
        </p:xfrm>
        <a:graphic>
          <a:graphicData uri="http://schemas.openxmlformats.org/presentationml/2006/ole">
            <p:oleObj spid="_x0000_s11292" name="Equation" r:id="rId23" imgW="3377880" imgH="1854000" progId="Equation.DSMT4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5283200" y="6761064"/>
          <a:ext cx="2400300" cy="241300"/>
        </p:xfrm>
        <a:graphic>
          <a:graphicData uri="http://schemas.openxmlformats.org/presentationml/2006/ole">
            <p:oleObj spid="_x0000_s11293" name="Equation" r:id="rId24" imgW="2400120" imgH="241200" progId="Equation.DSMT4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7896944" y="6688832"/>
          <a:ext cx="774700" cy="482600"/>
        </p:xfrm>
        <a:graphic>
          <a:graphicData uri="http://schemas.openxmlformats.org/presentationml/2006/ole">
            <p:oleObj spid="_x0000_s11294" name="Equation" r:id="rId25" imgW="774360" imgH="482400" progId="Equation.DSMT4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7824936" y="7624936"/>
          <a:ext cx="1080268" cy="1150202"/>
        </p:xfrm>
        <a:graphic>
          <a:graphicData uri="http://schemas.openxmlformats.org/presentationml/2006/ole">
            <p:oleObj spid="_x0000_s11295" name="Equation" r:id="rId26" imgW="1574640" imgH="1676160" progId="Equation.DSMT4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872608" y="8921080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Variational method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72608" y="9209112"/>
            <a:ext cx="4392488" cy="20928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Numeric method: 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Lagrange method:</a:t>
            </a:r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If we don’t take </a:t>
            </a:r>
            <a:r>
              <a:rPr lang="en-US" sz="1000" dirty="0" smtClean="0"/>
              <a:t>into account the symmetries of commutation of spins</a:t>
            </a:r>
          </a:p>
          <a:p>
            <a:r>
              <a:rPr lang="en-US" sz="1000" dirty="0" smtClean="0"/>
              <a:t>Variational method is identical to Schrodinger equation</a:t>
            </a:r>
            <a:endParaRPr lang="en-US" sz="1000" dirty="0" smtClean="0"/>
          </a:p>
          <a:p>
            <a:endParaRPr lang="ru-RU" sz="1000" dirty="0"/>
          </a:p>
        </p:txBody>
      </p:sp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7104856" y="7192888"/>
          <a:ext cx="711200" cy="254000"/>
        </p:xfrm>
        <a:graphic>
          <a:graphicData uri="http://schemas.openxmlformats.org/presentationml/2006/ole">
            <p:oleObj spid="_x0000_s11296" name="Equation" r:id="rId27" imgW="711000" imgH="253800" progId="Equation.DSMT4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6024736" y="7048872"/>
          <a:ext cx="990600" cy="482600"/>
        </p:xfrm>
        <a:graphic>
          <a:graphicData uri="http://schemas.openxmlformats.org/presentationml/2006/ole">
            <p:oleObj spid="_x0000_s11297" name="Equation" r:id="rId28" imgW="990360" imgH="482400" progId="Equation.DSMT4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5952728" y="9209112"/>
          <a:ext cx="1612900" cy="457200"/>
        </p:xfrm>
        <a:graphic>
          <a:graphicData uri="http://schemas.openxmlformats.org/presentationml/2006/ole">
            <p:oleObj spid="_x0000_s11298" name="Equation" r:id="rId29" imgW="1612800" imgH="457200" progId="Equation.DSMT4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4944616" y="9857184"/>
          <a:ext cx="1663700" cy="533400"/>
        </p:xfrm>
        <a:graphic>
          <a:graphicData uri="http://schemas.openxmlformats.org/presentationml/2006/ole">
            <p:oleObj spid="_x0000_s11299" name="Equation" r:id="rId30" imgW="1663560" imgH="533160" progId="Equation.DSMT4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6960840" y="9713168"/>
          <a:ext cx="1930400" cy="1041400"/>
        </p:xfrm>
        <a:graphic>
          <a:graphicData uri="http://schemas.openxmlformats.org/presentationml/2006/ole">
            <p:oleObj spid="_x0000_s11300" name="Equation" r:id="rId31" imgW="1930320" imgH="1041120" progId="Equation.DSMT4">
              <p:embed/>
            </p:oleObj>
          </a:graphicData>
        </a:graphic>
      </p:graphicFrame>
      <p:graphicFrame>
        <p:nvGraphicFramePr>
          <p:cNvPr id="67" name="Таблица 66"/>
          <p:cNvGraphicFramePr>
            <a:graphicFrameLocks noGrp="1"/>
          </p:cNvGraphicFramePr>
          <p:nvPr/>
        </p:nvGraphicFramePr>
        <p:xfrm>
          <a:off x="3288432" y="10073208"/>
          <a:ext cx="140020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00"/>
                <a:gridCol w="700100"/>
              </a:tblGrid>
              <a:tr h="12961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cluster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E</a:t>
                      </a:r>
                      <a:r>
                        <a:rPr lang="en-US" sz="800" baseline="-25000" dirty="0" err="1" smtClean="0"/>
                        <a:t>gs</a:t>
                      </a:r>
                      <a:r>
                        <a:rPr lang="en-US" sz="800" baseline="0" dirty="0" smtClean="0"/>
                        <a:t>/N &gt;</a:t>
                      </a:r>
                      <a:endParaRPr lang="ru-RU" sz="800" baseline="-250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-2.1547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-1.92789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-1.99486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-1.89083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-1.92853</a:t>
                      </a:r>
                      <a:endParaRPr lang="ru-RU" sz="7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8" name="Рисунок 67" descr="line4.png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288432" y="10361240"/>
            <a:ext cx="648072" cy="106684"/>
          </a:xfrm>
          <a:prstGeom prst="rect">
            <a:avLst/>
          </a:prstGeom>
        </p:spPr>
      </p:pic>
      <p:pic>
        <p:nvPicPr>
          <p:cNvPr id="69" name="Рисунок 68" descr="line5.png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288432" y="10577264"/>
            <a:ext cx="648072" cy="89346"/>
          </a:xfrm>
          <a:prstGeom prst="rect">
            <a:avLst/>
          </a:prstGeom>
        </p:spPr>
      </p:pic>
      <p:pic>
        <p:nvPicPr>
          <p:cNvPr id="70" name="Рисунок 69" descr="line6.png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288432" y="10721280"/>
            <a:ext cx="648072" cy="106684"/>
          </a:xfrm>
          <a:prstGeom prst="rect">
            <a:avLst/>
          </a:prstGeom>
        </p:spPr>
      </p:pic>
      <p:pic>
        <p:nvPicPr>
          <p:cNvPr id="71" name="Рисунок 70" descr="line7.png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288432" y="10937304"/>
            <a:ext cx="648072" cy="89346"/>
          </a:xfrm>
          <a:prstGeom prst="rect">
            <a:avLst/>
          </a:prstGeom>
        </p:spPr>
      </p:pic>
      <p:pic>
        <p:nvPicPr>
          <p:cNvPr id="72" name="Рисунок 71" descr="line8.png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288432" y="11153328"/>
            <a:ext cx="648072" cy="89346"/>
          </a:xfrm>
          <a:prstGeom prst="rect">
            <a:avLst/>
          </a:prstGeom>
        </p:spPr>
      </p:pic>
      <p:pic>
        <p:nvPicPr>
          <p:cNvPr id="73" name="Рисунок 72" descr="lattice-crest.png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24136" y="10361240"/>
            <a:ext cx="720080" cy="288032"/>
          </a:xfrm>
          <a:prstGeom prst="rect">
            <a:avLst/>
          </a:prstGeom>
        </p:spPr>
      </p:pic>
      <p:pic>
        <p:nvPicPr>
          <p:cNvPr id="74" name="Рисунок 73" descr="lattice-double-crest.png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24136" y="10721280"/>
            <a:ext cx="720080" cy="360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361</Words>
  <Application>Microsoft Office PowerPoint</Application>
  <PresentationFormat>A3 (297x420 мм)</PresentationFormat>
  <Paragraphs>127</Paragraphs>
  <Slides>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Тема Office</vt:lpstr>
      <vt:lpstr>Equation</vt:lpstr>
      <vt:lpstr>MathType 6.0 Equation</vt:lpstr>
      <vt:lpstr>Слайд 1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feelus</dc:creator>
  <cp:lastModifiedBy>feelus</cp:lastModifiedBy>
  <cp:revision>82</cp:revision>
  <dcterms:created xsi:type="dcterms:W3CDTF">2018-08-18T05:49:04Z</dcterms:created>
  <dcterms:modified xsi:type="dcterms:W3CDTF">2018-08-18T17:53:25Z</dcterms:modified>
</cp:coreProperties>
</file>