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601200" cy="12801600" type="A3"/>
  <p:notesSz cx="6858000" cy="9144000"/>
  <p:defaultTextStyle>
    <a:defPPr>
      <a:defRPr lang="ru-RU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78" y="2766"/>
      </p:cViewPr>
      <p:guideLst>
        <p:guide orient="horz" pos="4032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3" Type="http://schemas.openxmlformats.org/officeDocument/2006/relationships/image" Target="../media/image3.wmf"/><Relationship Id="rId21" Type="http://schemas.openxmlformats.org/officeDocument/2006/relationships/image" Target="../media/image21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20" Type="http://schemas.openxmlformats.org/officeDocument/2006/relationships/image" Target="../media/image20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24" Type="http://schemas.openxmlformats.org/officeDocument/2006/relationships/image" Target="../media/image24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23" Type="http://schemas.openxmlformats.org/officeDocument/2006/relationships/image" Target="../media/image23.wmf"/><Relationship Id="rId10" Type="http://schemas.openxmlformats.org/officeDocument/2006/relationships/image" Target="../media/image10.wmf"/><Relationship Id="rId19" Type="http://schemas.openxmlformats.org/officeDocument/2006/relationships/image" Target="../media/image19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Relationship Id="rId22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0090" y="3976795"/>
            <a:ext cx="8161020" cy="274404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19.08.2018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19.08.2018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60870" y="512659"/>
            <a:ext cx="2160270" cy="1092284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80060" y="512659"/>
            <a:ext cx="6320790" cy="1092284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19.08.2018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19.08.2018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428" y="8226215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8428" y="5425866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19.08.2018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80060" y="2987041"/>
            <a:ext cx="4240530" cy="844846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80610" y="2987041"/>
            <a:ext cx="4240530" cy="844846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19.08.2018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80061" y="2865545"/>
            <a:ext cx="4242197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0061" y="4059768"/>
            <a:ext cx="4242197" cy="737573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877277" y="2865545"/>
            <a:ext cx="4243864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877277" y="4059768"/>
            <a:ext cx="4243864" cy="737573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19.08.2018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19.08.2018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19.08.2018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0060" y="509693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753802" y="509695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80060" y="2678854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19.08.2018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81902" y="8961121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81902" y="10019032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5DD6-F431-40D1-A114-89A2FE7B9B8E}" type="datetimeFigureOut">
              <a:rPr lang="ru-RU" smtClean="0"/>
              <a:pPr/>
              <a:t>19.08.2018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80060" y="11865189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25DD6-F431-40D1-A114-89A2FE7B9B8E}" type="datetimeFigureOut">
              <a:rPr lang="ru-RU" smtClean="0"/>
              <a:pPr/>
              <a:t>19.08.2018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280410" y="11865189"/>
            <a:ext cx="30403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880860" y="11865189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C93A9-0B32-4858-8676-CDFBC8DD75D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oleObject" Target="../embeddings/oleObject7.bin"/><Relationship Id="rId18" Type="http://schemas.openxmlformats.org/officeDocument/2006/relationships/oleObject" Target="../embeddings/oleObject12.bin"/><Relationship Id="rId26" Type="http://schemas.openxmlformats.org/officeDocument/2006/relationships/oleObject" Target="../embeddings/oleObject18.bin"/><Relationship Id="rId39" Type="http://schemas.openxmlformats.org/officeDocument/2006/relationships/oleObject" Target="../embeddings/oleObject24.bin"/><Relationship Id="rId3" Type="http://schemas.openxmlformats.org/officeDocument/2006/relationships/image" Target="../media/image25.png"/><Relationship Id="rId21" Type="http://schemas.openxmlformats.org/officeDocument/2006/relationships/oleObject" Target="../embeddings/oleObject14.bin"/><Relationship Id="rId34" Type="http://schemas.openxmlformats.org/officeDocument/2006/relationships/image" Target="../media/image33.png"/><Relationship Id="rId7" Type="http://schemas.openxmlformats.org/officeDocument/2006/relationships/oleObject" Target="../embeddings/oleObject1.bin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11.bin"/><Relationship Id="rId25" Type="http://schemas.openxmlformats.org/officeDocument/2006/relationships/oleObject" Target="../embeddings/oleObject17.bin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3.bin"/><Relationship Id="rId29" Type="http://schemas.openxmlformats.org/officeDocument/2006/relationships/oleObject" Target="../embeddings/oleObject21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8.png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6.bin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27.png"/><Relationship Id="rId15" Type="http://schemas.openxmlformats.org/officeDocument/2006/relationships/oleObject" Target="../embeddings/oleObject9.bin"/><Relationship Id="rId23" Type="http://schemas.openxmlformats.org/officeDocument/2006/relationships/oleObject" Target="../embeddings/oleObject15.bin"/><Relationship Id="rId28" Type="http://schemas.openxmlformats.org/officeDocument/2006/relationships/oleObject" Target="../embeddings/oleObject20.bin"/><Relationship Id="rId36" Type="http://schemas.openxmlformats.org/officeDocument/2006/relationships/image" Target="../media/image35.png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29.png"/><Relationship Id="rId31" Type="http://schemas.openxmlformats.org/officeDocument/2006/relationships/oleObject" Target="../embeddings/oleObject23.bin"/><Relationship Id="rId4" Type="http://schemas.openxmlformats.org/officeDocument/2006/relationships/image" Target="../media/image26.png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8.bin"/><Relationship Id="rId22" Type="http://schemas.openxmlformats.org/officeDocument/2006/relationships/image" Target="../media/image30.png"/><Relationship Id="rId27" Type="http://schemas.openxmlformats.org/officeDocument/2006/relationships/oleObject" Target="../embeddings/oleObject19.bin"/><Relationship Id="rId30" Type="http://schemas.openxmlformats.org/officeDocument/2006/relationships/oleObject" Target="../embeddings/oleObject22.bin"/><Relationship Id="rId35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76264" y="208112"/>
            <a:ext cx="640871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System of spins ½ with isotropic Heisenberg interaction:</a:t>
            </a:r>
          </a:p>
          <a:p>
            <a:pPr algn="ctr"/>
            <a:r>
              <a:rPr lang="en-US" sz="1600" dirty="0" smtClean="0"/>
              <a:t>parameterization density matrix, </a:t>
            </a:r>
            <a:r>
              <a:rPr lang="en-US" sz="1600" dirty="0" err="1" smtClean="0"/>
              <a:t>variational</a:t>
            </a:r>
            <a:r>
              <a:rPr lang="en-US" sz="1600" dirty="0" smtClean="0"/>
              <a:t> method, exact diagonalization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Filipp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Uskov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Skoltech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,      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oscow  State  University</a:t>
            </a:r>
          </a:p>
          <a:p>
            <a:pPr algn="ctr"/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in collaboration with Oleg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Lychkovsky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and Elena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Shpagina</a:t>
            </a:r>
            <a:endParaRPr lang="ru-RU" sz="1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 descr="msu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89032" y="208112"/>
            <a:ext cx="780087" cy="936104"/>
          </a:xfrm>
          <a:prstGeom prst="rect">
            <a:avLst/>
          </a:prstGeom>
        </p:spPr>
      </p:pic>
      <p:pic>
        <p:nvPicPr>
          <p:cNvPr id="9" name="Рисунок 8" descr="skoltech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2089" y="424136"/>
            <a:ext cx="1388832" cy="4320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6104" y="1792288"/>
            <a:ext cx="4392488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Model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6104" y="2080320"/>
            <a:ext cx="4392488" cy="175432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ru-RU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872608" y="1792288"/>
            <a:ext cx="4392488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Challenge and main ideas</a:t>
            </a:r>
            <a:endParaRPr lang="ru-RU" sz="1200" dirty="0">
              <a:solidFill>
                <a:schemeClr val="bg1"/>
              </a:solidFill>
            </a:endParaRPr>
          </a:p>
        </p:txBody>
      </p:sp>
      <p:pic>
        <p:nvPicPr>
          <p:cNvPr id="15" name="Рисунок 14" descr="lattic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0120" y="2152328"/>
            <a:ext cx="720080" cy="432048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0120" y="2656384"/>
            <a:ext cx="648072" cy="43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1416224" y="2152328"/>
            <a:ext cx="302839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Typical Hamiltonian:</a:t>
            </a:r>
          </a:p>
          <a:p>
            <a:endParaRPr lang="en-US" sz="1000" dirty="0"/>
          </a:p>
          <a:p>
            <a:r>
              <a:rPr lang="en-US" sz="1000" dirty="0" smtClean="0"/>
              <a:t>where &lt;</a:t>
            </a:r>
            <a:r>
              <a:rPr lang="en-US" sz="1000" dirty="0" err="1" smtClean="0"/>
              <a:t>i</a:t>
            </a:r>
            <a:r>
              <a:rPr lang="en-US" sz="1000" dirty="0" smtClean="0"/>
              <a:t>, j&gt; denotes neighboring sites</a:t>
            </a:r>
          </a:p>
          <a:p>
            <a:endParaRPr lang="en-US" sz="1000" dirty="0"/>
          </a:p>
          <a:p>
            <a:r>
              <a:rPr lang="en-US" sz="1000" dirty="0" smtClean="0"/>
              <a:t>Scalar and mixed products of vectors of Pauli matrices:</a:t>
            </a:r>
            <a:endParaRPr lang="ru-RU" sz="1000" dirty="0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/>
        </p:nvGraphicFramePr>
        <p:xfrm>
          <a:off x="2856384" y="2152328"/>
          <a:ext cx="1079500" cy="368300"/>
        </p:xfrm>
        <a:graphic>
          <a:graphicData uri="http://schemas.openxmlformats.org/presentationml/2006/ole">
            <p:oleObj spid="_x0000_s11275" name="Equation" r:id="rId7" imgW="1079280" imgH="368280" progId="Equation.DSMT4">
              <p:embed/>
            </p:oleObj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/>
        </p:nvGraphicFramePr>
        <p:xfrm>
          <a:off x="1488232" y="3016424"/>
          <a:ext cx="2451100" cy="711200"/>
        </p:xfrm>
        <a:graphic>
          <a:graphicData uri="http://schemas.openxmlformats.org/presentationml/2006/ole">
            <p:oleObj spid="_x0000_s11276" name="Equation" r:id="rId8" imgW="2450880" imgH="711000" progId="Equation.DSMT4">
              <p:embed/>
            </p:oleObj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872608" y="2080320"/>
            <a:ext cx="4392488" cy="378565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  <a:p>
            <a:endParaRPr lang="en-US" sz="1000" dirty="0" smtClean="0"/>
          </a:p>
          <a:p>
            <a:r>
              <a:rPr lang="en-US" sz="1000" dirty="0" smtClean="0"/>
              <a:t>                              Our challenge                    well known </a:t>
            </a:r>
            <a:r>
              <a:rPr lang="en-US" sz="1000" dirty="0" err="1" smtClean="0"/>
              <a:t>variational</a:t>
            </a:r>
            <a:r>
              <a:rPr lang="en-US" sz="1000" dirty="0" smtClean="0"/>
              <a:t> method</a:t>
            </a:r>
          </a:p>
          <a:p>
            <a:endParaRPr lang="en-US" sz="1000" dirty="0" smtClean="0"/>
          </a:p>
          <a:p>
            <a:r>
              <a:rPr lang="en-US" sz="1000" dirty="0" smtClean="0"/>
              <a:t>Divide </a:t>
            </a:r>
            <a:r>
              <a:rPr lang="en-US" sz="1000" b="1" i="1" dirty="0" smtClean="0"/>
              <a:t>full</a:t>
            </a:r>
            <a:r>
              <a:rPr lang="en-US" sz="1000" dirty="0" smtClean="0"/>
              <a:t> crystal to </a:t>
            </a:r>
            <a:r>
              <a:rPr lang="en-US" sz="1000" b="1" i="1" dirty="0" smtClean="0"/>
              <a:t>cl</a:t>
            </a:r>
            <a:r>
              <a:rPr lang="en-US" sz="1000" dirty="0" smtClean="0"/>
              <a:t>usters:</a:t>
            </a:r>
          </a:p>
          <a:p>
            <a:r>
              <a:rPr lang="ru-RU" sz="1000" dirty="0" smtClean="0"/>
              <a:t>N – </a:t>
            </a:r>
            <a:r>
              <a:rPr lang="en-US" sz="1000" dirty="0" smtClean="0"/>
              <a:t>number of spins in crystal</a:t>
            </a:r>
          </a:p>
          <a:p>
            <a:r>
              <a:rPr lang="ru-RU" sz="1000" dirty="0" smtClean="0"/>
              <a:t>M – </a:t>
            </a:r>
            <a:r>
              <a:rPr lang="en-US" sz="1000" dirty="0" smtClean="0"/>
              <a:t>number of clusters</a:t>
            </a:r>
          </a:p>
          <a:p>
            <a:r>
              <a:rPr lang="ru-RU" sz="1000" dirty="0" err="1" smtClean="0"/>
              <a:t>d</a:t>
            </a:r>
            <a:r>
              <a:rPr lang="ru-RU" sz="1000" dirty="0" smtClean="0"/>
              <a:t> - </a:t>
            </a:r>
            <a:r>
              <a:rPr lang="en-US" sz="1000" dirty="0" smtClean="0"/>
              <a:t>number of bonds by 1 spin</a:t>
            </a:r>
            <a:endParaRPr lang="ru-RU" sz="1000" dirty="0" smtClean="0"/>
          </a:p>
          <a:p>
            <a:r>
              <a:rPr lang="ru-RU" sz="1000" dirty="0" err="1" smtClean="0"/>
              <a:t>m</a:t>
            </a:r>
            <a:r>
              <a:rPr lang="ru-RU" sz="1000" dirty="0" smtClean="0"/>
              <a:t> –</a:t>
            </a:r>
            <a:r>
              <a:rPr lang="en-US" sz="1000" dirty="0" smtClean="0"/>
              <a:t> number of bonds in cluster</a:t>
            </a:r>
            <a:endParaRPr lang="ru-RU" sz="1000" dirty="0" smtClean="0"/>
          </a:p>
          <a:p>
            <a:endParaRPr lang="en-US" sz="1000" dirty="0" smtClean="0"/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Schrödinger equation:</a:t>
            </a:r>
          </a:p>
          <a:p>
            <a:pPr>
              <a:buFont typeface="Arial" pitchFamily="34" charset="0"/>
              <a:buChar char="•"/>
            </a:pPr>
            <a:endParaRPr lang="en-US" sz="1000" dirty="0"/>
          </a:p>
          <a:p>
            <a:r>
              <a:rPr lang="en-US" sz="1000" dirty="0"/>
              <a:t> </a:t>
            </a:r>
            <a:endParaRPr lang="en-US" sz="1000" dirty="0" smtClean="0"/>
          </a:p>
          <a:p>
            <a:endParaRPr lang="en-US" sz="1000" dirty="0" smtClean="0"/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Variational method: </a:t>
            </a:r>
          </a:p>
          <a:p>
            <a:pPr>
              <a:buFont typeface="Arial" pitchFamily="34" charset="0"/>
              <a:buChar char="•"/>
            </a:pPr>
            <a:endParaRPr lang="en-US" sz="1000" dirty="0"/>
          </a:p>
          <a:p>
            <a:pPr>
              <a:buFont typeface="Arial" pitchFamily="34" charset="0"/>
              <a:buChar char="•"/>
            </a:pPr>
            <a:endParaRPr lang="en-US" sz="1000" dirty="0" smtClean="0"/>
          </a:p>
          <a:p>
            <a:pPr>
              <a:buFont typeface="Arial" pitchFamily="34" charset="0"/>
              <a:buChar char="•"/>
            </a:pPr>
            <a:endParaRPr lang="en-US" sz="1000" dirty="0"/>
          </a:p>
          <a:p>
            <a:pPr>
              <a:buFont typeface="Arial" pitchFamily="34" charset="0"/>
              <a:buChar char="•"/>
            </a:pPr>
            <a:endParaRPr lang="en-US" sz="1000" dirty="0" smtClean="0"/>
          </a:p>
          <a:p>
            <a:pPr>
              <a:buFont typeface="Arial" pitchFamily="34" charset="0"/>
              <a:buChar char="•"/>
            </a:pPr>
            <a:endParaRPr lang="en-US" sz="1000" dirty="0"/>
          </a:p>
          <a:p>
            <a:pPr>
              <a:buFont typeface="Arial" pitchFamily="34" charset="0"/>
              <a:buChar char="•"/>
            </a:pPr>
            <a:endParaRPr lang="en-US" sz="1000" dirty="0" smtClean="0"/>
          </a:p>
          <a:p>
            <a:pPr>
              <a:buFont typeface="Arial" pitchFamily="34" charset="0"/>
              <a:buChar char="•"/>
            </a:pPr>
            <a:endParaRPr lang="en-US" sz="1000" dirty="0"/>
          </a:p>
          <a:p>
            <a:pPr>
              <a:buFont typeface="Arial" pitchFamily="34" charset="0"/>
              <a:buChar char="•"/>
            </a:pPr>
            <a:endParaRPr lang="en-US" sz="1000" dirty="0" smtClean="0"/>
          </a:p>
          <a:p>
            <a:pPr>
              <a:buFont typeface="Arial" pitchFamily="34" charset="0"/>
              <a:buChar char="•"/>
            </a:pPr>
            <a:endParaRPr lang="en-US" sz="1000" dirty="0" smtClean="0"/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/>
        </p:nvGraphicFramePr>
        <p:xfrm>
          <a:off x="6312768" y="2152328"/>
          <a:ext cx="1384300" cy="241300"/>
        </p:xfrm>
        <a:graphic>
          <a:graphicData uri="http://schemas.openxmlformats.org/presentationml/2006/ole">
            <p:oleObj spid="_x0000_s11277" name="Equation" r:id="rId9" imgW="1384200" imgH="241200" progId="Equation.DSMT4">
              <p:embed/>
            </p:oleObj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/>
        </p:nvGraphicFramePr>
        <p:xfrm>
          <a:off x="6240760" y="3520480"/>
          <a:ext cx="2463800" cy="431800"/>
        </p:xfrm>
        <a:graphic>
          <a:graphicData uri="http://schemas.openxmlformats.org/presentationml/2006/ole">
            <p:oleObj spid="_x0000_s11278" name="Equation" r:id="rId10" imgW="2463480" imgH="431640" progId="Equation.DSMT4">
              <p:embed/>
            </p:oleObj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/>
        </p:nvGraphicFramePr>
        <p:xfrm>
          <a:off x="6240760" y="3880520"/>
          <a:ext cx="1206500" cy="393700"/>
        </p:xfrm>
        <a:graphic>
          <a:graphicData uri="http://schemas.openxmlformats.org/presentationml/2006/ole">
            <p:oleObj spid="_x0000_s11279" name="Equation" r:id="rId11" imgW="1206360" imgH="393480" progId="Equation.DSMT4">
              <p:embed/>
            </p:oleObj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/>
        </p:nvGraphicFramePr>
        <p:xfrm>
          <a:off x="4872608" y="4456584"/>
          <a:ext cx="4330700" cy="1371600"/>
        </p:xfrm>
        <a:graphic>
          <a:graphicData uri="http://schemas.openxmlformats.org/presentationml/2006/ole">
            <p:oleObj spid="_x0000_s11280" name="Equation" r:id="rId12" imgW="4330440" imgH="1371600" progId="Equation.DSMT4">
              <p:embed/>
            </p:oleObj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/>
        </p:nvGraphicFramePr>
        <p:xfrm>
          <a:off x="8112968" y="2944416"/>
          <a:ext cx="609600" cy="393700"/>
        </p:xfrm>
        <a:graphic>
          <a:graphicData uri="http://schemas.openxmlformats.org/presentationml/2006/ole">
            <p:oleObj spid="_x0000_s11281" name="Equation" r:id="rId13" imgW="609480" imgH="393480" progId="Equation.DSMT4">
              <p:embed/>
            </p:oleObj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36104" y="3880520"/>
            <a:ext cx="4392488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Squaring parameterization of density matrix [1]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6104" y="4168552"/>
            <a:ext cx="4392488" cy="163121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r>
              <a:rPr lang="en-US" sz="1000" dirty="0" smtClean="0"/>
              <a:t>Basis:</a:t>
            </a:r>
          </a:p>
          <a:p>
            <a:endParaRPr lang="en-US" sz="1000" dirty="0" smtClean="0"/>
          </a:p>
          <a:p>
            <a:r>
              <a:rPr lang="en-US" sz="1000" dirty="0" smtClean="0"/>
              <a:t>Basis overflow:</a:t>
            </a:r>
          </a:p>
          <a:p>
            <a:endParaRPr lang="en-US" sz="1000" dirty="0" smtClean="0"/>
          </a:p>
        </p:txBody>
      </p:sp>
      <p:graphicFrame>
        <p:nvGraphicFramePr>
          <p:cNvPr id="38" name="Объект 37"/>
          <p:cNvGraphicFramePr>
            <a:graphicFrameLocks noChangeAspect="1"/>
          </p:cNvGraphicFramePr>
          <p:nvPr/>
        </p:nvGraphicFramePr>
        <p:xfrm>
          <a:off x="408112" y="4168552"/>
          <a:ext cx="3302000" cy="228600"/>
        </p:xfrm>
        <a:graphic>
          <a:graphicData uri="http://schemas.openxmlformats.org/presentationml/2006/ole">
            <p:oleObj spid="_x0000_s11282" name="Equation" r:id="rId14" imgW="3301920" imgH="228600" progId="Equation.DSMT4">
              <p:embed/>
            </p:oleObj>
          </a:graphicData>
        </a:graphic>
      </p:graphicFrame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0" y="0"/>
            <a:ext cx="96012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1" name="Объект 40"/>
          <p:cNvGraphicFramePr>
            <a:graphicFrameLocks noChangeAspect="1"/>
          </p:cNvGraphicFramePr>
          <p:nvPr/>
        </p:nvGraphicFramePr>
        <p:xfrm>
          <a:off x="408112" y="4384576"/>
          <a:ext cx="3924300" cy="419100"/>
        </p:xfrm>
        <a:graphic>
          <a:graphicData uri="http://schemas.openxmlformats.org/presentationml/2006/ole">
            <p:oleObj spid="_x0000_s11285" name="Equation" r:id="rId15" imgW="3924000" imgH="419040" progId="Equation.DSMT4">
              <p:embed/>
            </p:oleObj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/>
        </p:nvGraphicFramePr>
        <p:xfrm>
          <a:off x="1272208" y="4816624"/>
          <a:ext cx="2235200" cy="635000"/>
        </p:xfrm>
        <a:graphic>
          <a:graphicData uri="http://schemas.openxmlformats.org/presentationml/2006/ole">
            <p:oleObj spid="_x0000_s11286" name="Equation" r:id="rId16" imgW="2234880" imgH="634680" progId="Equation.DSMT4">
              <p:embed/>
            </p:oleObj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36104" y="5896744"/>
            <a:ext cx="4392488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Symbolic  relations and simplifications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6104" y="6184776"/>
            <a:ext cx="4392488" cy="378565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000" dirty="0" smtClean="0"/>
              <a:t>Algorithm which based on identity of Pauli (                                                  )</a:t>
            </a:r>
          </a:p>
          <a:p>
            <a:r>
              <a:rPr lang="en-US" sz="1000" dirty="0" smtClean="0"/>
              <a:t>was implemented in Wolfram Mathematica</a:t>
            </a:r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Scalar product of matrices also was implemented in Wolfram Mathematica: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                                                                                                         Illustration </a:t>
            </a:r>
            <a:r>
              <a:rPr lang="en-US" sz="1000" dirty="0" smtClean="0"/>
              <a:t>from </a:t>
            </a:r>
            <a:r>
              <a:rPr lang="en-US" sz="1000" dirty="0" smtClean="0"/>
              <a:t>[6</a:t>
            </a:r>
            <a:r>
              <a:rPr lang="en-US" sz="1000" dirty="0" smtClean="0"/>
              <a:t>]</a:t>
            </a:r>
          </a:p>
        </p:txBody>
      </p:sp>
      <p:graphicFrame>
        <p:nvGraphicFramePr>
          <p:cNvPr id="45" name="Объект 44"/>
          <p:cNvGraphicFramePr>
            <a:graphicFrameLocks noChangeAspect="1"/>
          </p:cNvGraphicFramePr>
          <p:nvPr/>
        </p:nvGraphicFramePr>
        <p:xfrm>
          <a:off x="2712368" y="6184776"/>
          <a:ext cx="1371600" cy="203200"/>
        </p:xfrm>
        <a:graphic>
          <a:graphicData uri="http://schemas.openxmlformats.org/presentationml/2006/ole">
            <p:oleObj spid="_x0000_s11287" name="Equation" r:id="rId17" imgW="1371600" imgH="203040" progId="Equation.DSMT4">
              <p:embed/>
            </p:oleObj>
          </a:graphicData>
        </a:graphic>
      </p:graphicFrame>
      <p:graphicFrame>
        <p:nvGraphicFramePr>
          <p:cNvPr id="46" name="Объект 45"/>
          <p:cNvGraphicFramePr>
            <a:graphicFrameLocks noChangeAspect="1"/>
          </p:cNvGraphicFramePr>
          <p:nvPr/>
        </p:nvGraphicFramePr>
        <p:xfrm>
          <a:off x="480120" y="6544816"/>
          <a:ext cx="3600400" cy="1461282"/>
        </p:xfrm>
        <a:graphic>
          <a:graphicData uri="http://schemas.openxmlformats.org/presentationml/2006/ole">
            <p:oleObj spid="_x0000_s11288" name="Equation" r:id="rId18" imgW="5244840" imgH="2133360" progId="Equation.DSMT4">
              <p:embed/>
            </p:oleObj>
          </a:graphicData>
        </a:graphic>
      </p:graphicFrame>
      <p:pic>
        <p:nvPicPr>
          <p:cNvPr id="47" name="Рисунок 46" descr="2018-04-22_12-15-43.png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360440" y="8345016"/>
            <a:ext cx="1152128" cy="1384375"/>
          </a:xfrm>
          <a:prstGeom prst="rect">
            <a:avLst/>
          </a:prstGeom>
        </p:spPr>
      </p:pic>
      <p:graphicFrame>
        <p:nvGraphicFramePr>
          <p:cNvPr id="40" name="Объект 39"/>
          <p:cNvGraphicFramePr>
            <a:graphicFrameLocks noChangeAspect="1"/>
          </p:cNvGraphicFramePr>
          <p:nvPr/>
        </p:nvGraphicFramePr>
        <p:xfrm>
          <a:off x="408112" y="8273008"/>
          <a:ext cx="2882900" cy="1498600"/>
        </p:xfrm>
        <a:graphic>
          <a:graphicData uri="http://schemas.openxmlformats.org/presentationml/2006/ole">
            <p:oleObj spid="_x0000_s11290" name="Equation" r:id="rId20" imgW="2882880" imgH="1498320" progId="Equation.DSMT4">
              <p:embed/>
            </p:oleObj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336104" y="10001200"/>
            <a:ext cx="4392488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Results                                                              1d: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6104" y="10289232"/>
            <a:ext cx="4392488" cy="101566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2d:</a:t>
            </a:r>
          </a:p>
          <a:p>
            <a:r>
              <a:rPr lang="en-US" sz="1000" dirty="0" smtClean="0"/>
              <a:t>                                 </a:t>
            </a:r>
            <a:r>
              <a:rPr lang="en-US" sz="1000" dirty="0" err="1" smtClean="0"/>
              <a:t>E</a:t>
            </a:r>
            <a:r>
              <a:rPr lang="en-US" sz="1000" baseline="-25000" dirty="0" err="1" smtClean="0"/>
              <a:t>gs</a:t>
            </a:r>
            <a:r>
              <a:rPr lang="en-US" sz="1000" dirty="0" smtClean="0"/>
              <a:t>/N &gt; 3</a:t>
            </a:r>
          </a:p>
          <a:p>
            <a:endParaRPr lang="en-US" sz="1000" dirty="0" smtClean="0"/>
          </a:p>
          <a:p>
            <a:r>
              <a:rPr lang="en-US" sz="1000" dirty="0" smtClean="0"/>
              <a:t>                                 </a:t>
            </a:r>
            <a:r>
              <a:rPr lang="en-US" sz="1000" dirty="0" err="1" smtClean="0"/>
              <a:t>E</a:t>
            </a:r>
            <a:r>
              <a:rPr lang="en-US" sz="1000" baseline="-25000" dirty="0" err="1" smtClean="0"/>
              <a:t>gs</a:t>
            </a:r>
            <a:r>
              <a:rPr lang="en-US" sz="1000" dirty="0" smtClean="0"/>
              <a:t>/N &gt; </a:t>
            </a:r>
            <a:r>
              <a:rPr lang="ru-RU" sz="1000" dirty="0" smtClean="0"/>
              <a:t>-2,9685</a:t>
            </a:r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1d </a:t>
            </a:r>
            <a:r>
              <a:rPr lang="en-US" sz="1000" smtClean="0"/>
              <a:t>exact theoretical [</a:t>
            </a:r>
            <a:r>
              <a:rPr lang="en-US" sz="1000" dirty="0" smtClean="0"/>
              <a:t>7]:  </a:t>
            </a:r>
            <a:r>
              <a:rPr lang="en-US" sz="1000" dirty="0" err="1" smtClean="0"/>
              <a:t>E</a:t>
            </a:r>
            <a:r>
              <a:rPr lang="en-US" sz="1000" baseline="-25000" dirty="0" err="1" smtClean="0"/>
              <a:t>gs</a:t>
            </a:r>
            <a:r>
              <a:rPr lang="en-US" sz="1000" dirty="0" smtClean="0"/>
              <a:t>/N = 1 – 4 </a:t>
            </a:r>
            <a:r>
              <a:rPr lang="en-US" sz="1000" dirty="0" err="1" smtClean="0"/>
              <a:t>ln</a:t>
            </a:r>
            <a:r>
              <a:rPr lang="en-US" sz="1000" dirty="0" smtClean="0"/>
              <a:t> 2 = – 1.7725</a:t>
            </a:r>
            <a:endParaRPr lang="ru-RU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336104" y="11369352"/>
            <a:ext cx="8928992" cy="13388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28600" lvl="0" indent="-228600">
              <a:buAutoNum type="arabicPeriod"/>
            </a:pPr>
            <a:r>
              <a:rPr lang="en-US" sz="900" dirty="0" smtClean="0"/>
              <a:t>N. </a:t>
            </a:r>
            <a:r>
              <a:rPr lang="en-US" sz="900" dirty="0" err="1" smtClean="0"/>
              <a:t>Il'in</a:t>
            </a:r>
            <a:r>
              <a:rPr lang="en-US" sz="900" dirty="0" smtClean="0"/>
              <a:t>, E. </a:t>
            </a:r>
            <a:r>
              <a:rPr lang="en-US" sz="900" dirty="0" err="1" smtClean="0"/>
              <a:t>Shpagina</a:t>
            </a:r>
            <a:r>
              <a:rPr lang="en-US" sz="900" dirty="0" smtClean="0"/>
              <a:t>, F. </a:t>
            </a:r>
            <a:r>
              <a:rPr lang="en-US" sz="900" dirty="0" err="1" smtClean="0"/>
              <a:t>Uskov</a:t>
            </a:r>
            <a:r>
              <a:rPr lang="en-US" sz="900" dirty="0" smtClean="0"/>
              <a:t>, O. </a:t>
            </a:r>
            <a:r>
              <a:rPr lang="en-US" sz="900" dirty="0" err="1" smtClean="0"/>
              <a:t>Lychkovskiy</a:t>
            </a:r>
            <a:r>
              <a:rPr lang="en-US" sz="900" dirty="0" smtClean="0"/>
              <a:t>, Squaring </a:t>
            </a:r>
            <a:r>
              <a:rPr lang="en-US" sz="900" dirty="0" err="1" smtClean="0"/>
              <a:t>parametrization</a:t>
            </a:r>
            <a:r>
              <a:rPr lang="en-US" sz="900" dirty="0" smtClean="0"/>
              <a:t> of constrained and unconstrained sets of quantum states. J. Phys. A: Math. </a:t>
            </a:r>
            <a:r>
              <a:rPr lang="en-US" sz="900" dirty="0" err="1" smtClean="0"/>
              <a:t>Theor</a:t>
            </a:r>
            <a:r>
              <a:rPr lang="en-US" sz="900" dirty="0" smtClean="0"/>
              <a:t>. 51 (2018) 085301</a:t>
            </a:r>
          </a:p>
          <a:p>
            <a:pPr marL="228600" lvl="0" indent="-228600">
              <a:buAutoNum type="arabicPeriod"/>
            </a:pPr>
            <a:r>
              <a:rPr lang="en-US" sz="900" dirty="0" smtClean="0"/>
              <a:t>R. </a:t>
            </a:r>
            <a:r>
              <a:rPr lang="en-US" sz="900" dirty="0" err="1" smtClean="0"/>
              <a:t>Tarrah</a:t>
            </a:r>
            <a:r>
              <a:rPr lang="en-US" sz="900" dirty="0" smtClean="0"/>
              <a:t>, R. </a:t>
            </a:r>
            <a:r>
              <a:rPr lang="en-US" sz="900" dirty="0" err="1" smtClean="0"/>
              <a:t>Valenti</a:t>
            </a:r>
            <a:r>
              <a:rPr lang="en-US" sz="900" dirty="0" smtClean="0"/>
              <a:t> (1990)    Exact lover bounds to the ground state of spin systems: The two-dimensional S = 1/2 </a:t>
            </a:r>
            <a:r>
              <a:rPr lang="en-US" sz="900" dirty="0" err="1" smtClean="0"/>
              <a:t>antiferromagnetic</a:t>
            </a:r>
            <a:r>
              <a:rPr lang="en-US" sz="900" dirty="0" smtClean="0"/>
              <a:t> Heisenberg model Physical review B , 1990.</a:t>
            </a:r>
          </a:p>
          <a:p>
            <a:pPr marL="228600" lvl="0" indent="-228600">
              <a:buAutoNum type="arabicPeriod"/>
            </a:pPr>
            <a:r>
              <a:rPr lang="en-US" sz="900" dirty="0" smtClean="0"/>
              <a:t>P. W. Anderson, Limits on the Energy of the </a:t>
            </a:r>
            <a:r>
              <a:rPr lang="en-US" sz="900" dirty="0" err="1" smtClean="0"/>
              <a:t>Antiferromagnetic</a:t>
            </a:r>
            <a:r>
              <a:rPr lang="en-US" sz="900" dirty="0" smtClean="0"/>
              <a:t> Ground State, Letters to the editor 1951</a:t>
            </a:r>
          </a:p>
          <a:p>
            <a:pPr marL="228600" lvl="0" indent="-228600">
              <a:buAutoNum type="arabicPeriod"/>
            </a:pPr>
            <a:r>
              <a:rPr lang="en-US" sz="900" dirty="0" err="1" smtClean="0"/>
              <a:t>Tillmann</a:t>
            </a:r>
            <a:r>
              <a:rPr lang="en-US" sz="900" dirty="0" smtClean="0"/>
              <a:t> Baumgratz1 and Martin B </a:t>
            </a:r>
            <a:r>
              <a:rPr lang="en-US" sz="900" dirty="0" err="1" smtClean="0"/>
              <a:t>Plenio</a:t>
            </a:r>
            <a:r>
              <a:rPr lang="en-US" sz="900" dirty="0" smtClean="0"/>
              <a:t>, Lower bounds for ground states of condensed matter systems.	New Journal of Physics 14 (2012) 023027 (21pp)</a:t>
            </a:r>
          </a:p>
          <a:p>
            <a:pPr marL="228600" lvl="0" indent="-228600">
              <a:buAutoNum type="arabicPeriod"/>
            </a:pPr>
            <a:r>
              <a:rPr lang="en-US" sz="900" dirty="0" smtClean="0"/>
              <a:t>David A. </a:t>
            </a:r>
            <a:r>
              <a:rPr lang="en-US" sz="900" dirty="0" err="1" smtClean="0"/>
              <a:t>Mazziotti</a:t>
            </a:r>
            <a:r>
              <a:rPr lang="en-US" sz="900" dirty="0" smtClean="0"/>
              <a:t>, Variational minimization of atomic and molecular ground-state energies via the two-particle reduced density matrix,  PHYSICAL REVIEW A, VOLUME 65, (2002) 062511</a:t>
            </a:r>
          </a:p>
          <a:p>
            <a:pPr marL="228600" lvl="0" indent="-228600">
              <a:buAutoNum type="arabicPeriod"/>
            </a:pPr>
            <a:r>
              <a:rPr lang="en-US" sz="900" dirty="0" smtClean="0"/>
              <a:t>K.S.D. Beach, A.W. </a:t>
            </a:r>
            <a:r>
              <a:rPr lang="en-US" sz="900" dirty="0" err="1" smtClean="0"/>
              <a:t>Sandvik</a:t>
            </a:r>
            <a:r>
              <a:rPr lang="en-US" sz="900" dirty="0" smtClean="0"/>
              <a:t>  Some formal results for the valence bond basis Nuclear Physics B 750 [FS] (2006) 142–178</a:t>
            </a:r>
          </a:p>
          <a:p>
            <a:pPr marL="228600" lvl="0" indent="-228600">
              <a:buAutoNum type="arabicPeriod"/>
            </a:pPr>
            <a:r>
              <a:rPr lang="en-US" sz="900" dirty="0" smtClean="0"/>
              <a:t>Daniel C. </a:t>
            </a:r>
            <a:r>
              <a:rPr lang="en-US" sz="900" dirty="0" err="1" smtClean="0"/>
              <a:t>Mattis</a:t>
            </a:r>
            <a:r>
              <a:rPr lang="en-US" sz="900" dirty="0" smtClean="0"/>
              <a:t>, C. Y. Pan, Ground-State Energy of Heisenberg </a:t>
            </a:r>
            <a:r>
              <a:rPr lang="en-US" sz="900" dirty="0" err="1" smtClean="0"/>
              <a:t>antiferromagnet</a:t>
            </a:r>
            <a:r>
              <a:rPr lang="en-US" sz="900" dirty="0" smtClean="0"/>
              <a:t> for Spins s=1/2 and s=1 in d=1 and 2 Dimensions. PHYSICAL REVIEW LETTERS, VOLUME 61, (1988)</a:t>
            </a:r>
          </a:p>
          <a:p>
            <a:pPr marL="228600" lvl="0" indent="-228600">
              <a:buAutoNum type="arabicPeriod"/>
            </a:pPr>
            <a:r>
              <a:rPr lang="ru-RU" sz="900" dirty="0" err="1" smtClean="0"/>
              <a:t>Маттис</a:t>
            </a:r>
            <a:r>
              <a:rPr lang="ru-RU" sz="900" dirty="0" smtClean="0"/>
              <a:t>. Теория магнетизма. Москва, Мир, 1967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72608" y="5968752"/>
            <a:ext cx="4392488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Schrödinger equation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72608" y="6256784"/>
            <a:ext cx="4392488" cy="25545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We take into account the symmetries of commutation of spins in cluster.</a:t>
            </a:r>
          </a:p>
          <a:p>
            <a:r>
              <a:rPr lang="en-US" sz="1000" dirty="0" smtClean="0"/>
              <a:t>Example: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ru-RU" sz="1000" dirty="0"/>
          </a:p>
        </p:txBody>
      </p:sp>
      <p:graphicFrame>
        <p:nvGraphicFramePr>
          <p:cNvPr id="53" name="Объект 52"/>
          <p:cNvGraphicFramePr>
            <a:graphicFrameLocks noChangeAspect="1"/>
          </p:cNvGraphicFramePr>
          <p:nvPr/>
        </p:nvGraphicFramePr>
        <p:xfrm>
          <a:off x="5520680" y="6256784"/>
          <a:ext cx="3162300" cy="419100"/>
        </p:xfrm>
        <a:graphic>
          <a:graphicData uri="http://schemas.openxmlformats.org/presentationml/2006/ole">
            <p:oleObj spid="_x0000_s11291" name="Equation" r:id="rId21" imgW="3162240" imgH="419040" progId="Equation.DSMT4">
              <p:embed/>
            </p:oleObj>
          </a:graphicData>
        </a:graphic>
      </p:graphicFrame>
      <p:pic>
        <p:nvPicPr>
          <p:cNvPr id="54" name="Рисунок 53" descr="cluster-crest.png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944616" y="7912968"/>
            <a:ext cx="792088" cy="720080"/>
          </a:xfrm>
          <a:prstGeom prst="rect">
            <a:avLst/>
          </a:prstGeom>
        </p:spPr>
      </p:pic>
      <p:graphicFrame>
        <p:nvGraphicFramePr>
          <p:cNvPr id="55" name="Объект 54"/>
          <p:cNvGraphicFramePr>
            <a:graphicFrameLocks noChangeAspect="1"/>
          </p:cNvGraphicFramePr>
          <p:nvPr/>
        </p:nvGraphicFramePr>
        <p:xfrm>
          <a:off x="5736704" y="7696944"/>
          <a:ext cx="1916112" cy="1050925"/>
        </p:xfrm>
        <a:graphic>
          <a:graphicData uri="http://schemas.openxmlformats.org/presentationml/2006/ole">
            <p:oleObj spid="_x0000_s11292" name="Equation" r:id="rId23" imgW="3377880" imgH="1854000" progId="Equation.DSMT4">
              <p:embed/>
            </p:oleObj>
          </a:graphicData>
        </a:graphic>
      </p:graphicFrame>
      <p:graphicFrame>
        <p:nvGraphicFramePr>
          <p:cNvPr id="56" name="Объект 55"/>
          <p:cNvGraphicFramePr>
            <a:graphicFrameLocks noChangeAspect="1"/>
          </p:cNvGraphicFramePr>
          <p:nvPr/>
        </p:nvGraphicFramePr>
        <p:xfrm>
          <a:off x="5283200" y="6761064"/>
          <a:ext cx="2400300" cy="241300"/>
        </p:xfrm>
        <a:graphic>
          <a:graphicData uri="http://schemas.openxmlformats.org/presentationml/2006/ole">
            <p:oleObj spid="_x0000_s11293" name="Equation" r:id="rId24" imgW="2400120" imgH="241200" progId="Equation.DSMT4">
              <p:embed/>
            </p:oleObj>
          </a:graphicData>
        </a:graphic>
      </p:graphicFrame>
      <p:graphicFrame>
        <p:nvGraphicFramePr>
          <p:cNvPr id="57" name="Объект 56"/>
          <p:cNvGraphicFramePr>
            <a:graphicFrameLocks noChangeAspect="1"/>
          </p:cNvGraphicFramePr>
          <p:nvPr/>
        </p:nvGraphicFramePr>
        <p:xfrm>
          <a:off x="7896944" y="6688832"/>
          <a:ext cx="774700" cy="482600"/>
        </p:xfrm>
        <a:graphic>
          <a:graphicData uri="http://schemas.openxmlformats.org/presentationml/2006/ole">
            <p:oleObj spid="_x0000_s11294" name="Equation" r:id="rId25" imgW="774360" imgH="482400" progId="Equation.DSMT4">
              <p:embed/>
            </p:oleObj>
          </a:graphicData>
        </a:graphic>
      </p:graphicFrame>
      <p:graphicFrame>
        <p:nvGraphicFramePr>
          <p:cNvPr id="58" name="Объект 57"/>
          <p:cNvGraphicFramePr>
            <a:graphicFrameLocks noChangeAspect="1"/>
          </p:cNvGraphicFramePr>
          <p:nvPr/>
        </p:nvGraphicFramePr>
        <p:xfrm>
          <a:off x="7824936" y="7624936"/>
          <a:ext cx="1080268" cy="1150202"/>
        </p:xfrm>
        <a:graphic>
          <a:graphicData uri="http://schemas.openxmlformats.org/presentationml/2006/ole">
            <p:oleObj spid="_x0000_s11295" name="Equation" r:id="rId26" imgW="1574640" imgH="1676160" progId="Equation.DSMT4">
              <p:embed/>
            </p:oleObj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4872608" y="8921080"/>
            <a:ext cx="4392488" cy="27699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Variational method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72608" y="9209112"/>
            <a:ext cx="4392488" cy="209288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Numeric method: 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Lagrange method: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If we don’t take into account the symmetries of commutation of spins</a:t>
            </a:r>
          </a:p>
          <a:p>
            <a:r>
              <a:rPr lang="en-US" sz="1000" dirty="0" smtClean="0"/>
              <a:t>Variational method is identical to Schrodinger equation</a:t>
            </a:r>
          </a:p>
          <a:p>
            <a:endParaRPr lang="ru-RU" sz="1000" dirty="0"/>
          </a:p>
        </p:txBody>
      </p:sp>
      <p:graphicFrame>
        <p:nvGraphicFramePr>
          <p:cNvPr id="61" name="Объект 60"/>
          <p:cNvGraphicFramePr>
            <a:graphicFrameLocks noChangeAspect="1"/>
          </p:cNvGraphicFramePr>
          <p:nvPr/>
        </p:nvGraphicFramePr>
        <p:xfrm>
          <a:off x="7104856" y="7192888"/>
          <a:ext cx="711200" cy="254000"/>
        </p:xfrm>
        <a:graphic>
          <a:graphicData uri="http://schemas.openxmlformats.org/presentationml/2006/ole">
            <p:oleObj spid="_x0000_s11296" name="Equation" r:id="rId27" imgW="711000" imgH="253800" progId="Equation.DSMT4">
              <p:embed/>
            </p:oleObj>
          </a:graphicData>
        </a:graphic>
      </p:graphicFrame>
      <p:graphicFrame>
        <p:nvGraphicFramePr>
          <p:cNvPr id="62" name="Объект 61"/>
          <p:cNvGraphicFramePr>
            <a:graphicFrameLocks noChangeAspect="1"/>
          </p:cNvGraphicFramePr>
          <p:nvPr/>
        </p:nvGraphicFramePr>
        <p:xfrm>
          <a:off x="6024736" y="7048872"/>
          <a:ext cx="990600" cy="482600"/>
        </p:xfrm>
        <a:graphic>
          <a:graphicData uri="http://schemas.openxmlformats.org/presentationml/2006/ole">
            <p:oleObj spid="_x0000_s11297" name="Equation" r:id="rId28" imgW="990360" imgH="482400" progId="Equation.DSMT4">
              <p:embed/>
            </p:oleObj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/>
        </p:nvGraphicFramePr>
        <p:xfrm>
          <a:off x="5952728" y="9209112"/>
          <a:ext cx="1612900" cy="457200"/>
        </p:xfrm>
        <a:graphic>
          <a:graphicData uri="http://schemas.openxmlformats.org/presentationml/2006/ole">
            <p:oleObj spid="_x0000_s11298" name="Equation" r:id="rId29" imgW="1612800" imgH="457200" progId="Equation.DSMT4">
              <p:embed/>
            </p:oleObj>
          </a:graphicData>
        </a:graphic>
      </p:graphicFrame>
      <p:graphicFrame>
        <p:nvGraphicFramePr>
          <p:cNvPr id="64" name="Объект 63"/>
          <p:cNvGraphicFramePr>
            <a:graphicFrameLocks noChangeAspect="1"/>
          </p:cNvGraphicFramePr>
          <p:nvPr/>
        </p:nvGraphicFramePr>
        <p:xfrm>
          <a:off x="4944616" y="9857184"/>
          <a:ext cx="1663700" cy="533400"/>
        </p:xfrm>
        <a:graphic>
          <a:graphicData uri="http://schemas.openxmlformats.org/presentationml/2006/ole">
            <p:oleObj spid="_x0000_s11299" name="Equation" r:id="rId30" imgW="1663560" imgH="533160" progId="Equation.DSMT4">
              <p:embed/>
            </p:oleObj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/>
        </p:nvGraphicFramePr>
        <p:xfrm>
          <a:off x="6960840" y="9713168"/>
          <a:ext cx="1930400" cy="1041400"/>
        </p:xfrm>
        <a:graphic>
          <a:graphicData uri="http://schemas.openxmlformats.org/presentationml/2006/ole">
            <p:oleObj spid="_x0000_s11300" name="Equation" r:id="rId31" imgW="1930320" imgH="1041120" progId="Equation.DSMT4">
              <p:embed/>
            </p:oleObj>
          </a:graphicData>
        </a:graphic>
      </p:graphicFrame>
      <p:graphicFrame>
        <p:nvGraphicFramePr>
          <p:cNvPr id="67" name="Таблица 66"/>
          <p:cNvGraphicFramePr>
            <a:graphicFrameLocks noGrp="1"/>
          </p:cNvGraphicFramePr>
          <p:nvPr/>
        </p:nvGraphicFramePr>
        <p:xfrm>
          <a:off x="3288432" y="10073208"/>
          <a:ext cx="1400200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100"/>
                <a:gridCol w="700100"/>
              </a:tblGrid>
              <a:tr h="129614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cluster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E</a:t>
                      </a:r>
                      <a:r>
                        <a:rPr lang="en-US" sz="800" baseline="-25000" dirty="0" err="1" smtClean="0"/>
                        <a:t>gs</a:t>
                      </a:r>
                      <a:r>
                        <a:rPr lang="en-US" sz="800" baseline="0" dirty="0" smtClean="0"/>
                        <a:t>/N &gt;</a:t>
                      </a:r>
                      <a:endParaRPr lang="ru-RU" sz="800" baseline="-25000" dirty="0"/>
                    </a:p>
                  </a:txBody>
                  <a:tcPr/>
                </a:tc>
              </a:tr>
              <a:tr h="129614">
                <a:tc>
                  <a:txBody>
                    <a:bodyPr/>
                    <a:lstStyle/>
                    <a:p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dirty="0" smtClean="0"/>
                        <a:t>-2.1547</a:t>
                      </a:r>
                      <a:endParaRPr lang="ru-RU" sz="700" dirty="0"/>
                    </a:p>
                  </a:txBody>
                  <a:tcPr/>
                </a:tc>
              </a:tr>
              <a:tr h="129614">
                <a:tc>
                  <a:txBody>
                    <a:bodyPr/>
                    <a:lstStyle/>
                    <a:p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dirty="0" smtClean="0"/>
                        <a:t>-1.92789</a:t>
                      </a:r>
                      <a:endParaRPr lang="ru-RU" sz="700" dirty="0"/>
                    </a:p>
                  </a:txBody>
                  <a:tcPr/>
                </a:tc>
              </a:tr>
              <a:tr h="129614">
                <a:tc>
                  <a:txBody>
                    <a:bodyPr/>
                    <a:lstStyle/>
                    <a:p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dirty="0" smtClean="0"/>
                        <a:t>-1.99486</a:t>
                      </a:r>
                      <a:endParaRPr lang="ru-RU" sz="700" dirty="0"/>
                    </a:p>
                  </a:txBody>
                  <a:tcPr/>
                </a:tc>
              </a:tr>
              <a:tr h="129614">
                <a:tc>
                  <a:txBody>
                    <a:bodyPr/>
                    <a:lstStyle/>
                    <a:p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dirty="0" smtClean="0"/>
                        <a:t>-1.89083</a:t>
                      </a:r>
                      <a:endParaRPr lang="ru-RU" sz="700" dirty="0"/>
                    </a:p>
                  </a:txBody>
                  <a:tcPr/>
                </a:tc>
              </a:tr>
              <a:tr h="129614">
                <a:tc>
                  <a:txBody>
                    <a:bodyPr/>
                    <a:lstStyle/>
                    <a:p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dirty="0" smtClean="0"/>
                        <a:t>-1.92853</a:t>
                      </a:r>
                      <a:endParaRPr lang="ru-RU" sz="7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8" name="Рисунок 67" descr="line4.png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3288432" y="10361240"/>
            <a:ext cx="648072" cy="106684"/>
          </a:xfrm>
          <a:prstGeom prst="rect">
            <a:avLst/>
          </a:prstGeom>
        </p:spPr>
      </p:pic>
      <p:pic>
        <p:nvPicPr>
          <p:cNvPr id="69" name="Рисунок 68" descr="line5.png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3288432" y="10577264"/>
            <a:ext cx="648072" cy="89346"/>
          </a:xfrm>
          <a:prstGeom prst="rect">
            <a:avLst/>
          </a:prstGeom>
        </p:spPr>
      </p:pic>
      <p:pic>
        <p:nvPicPr>
          <p:cNvPr id="70" name="Рисунок 69" descr="line6.png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288432" y="10721280"/>
            <a:ext cx="648072" cy="106684"/>
          </a:xfrm>
          <a:prstGeom prst="rect">
            <a:avLst/>
          </a:prstGeom>
        </p:spPr>
      </p:pic>
      <p:pic>
        <p:nvPicPr>
          <p:cNvPr id="71" name="Рисунок 70" descr="line7.png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3288432" y="10937304"/>
            <a:ext cx="648072" cy="89346"/>
          </a:xfrm>
          <a:prstGeom prst="rect">
            <a:avLst/>
          </a:prstGeom>
        </p:spPr>
      </p:pic>
      <p:pic>
        <p:nvPicPr>
          <p:cNvPr id="72" name="Рисунок 71" descr="line8.png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3288432" y="11153328"/>
            <a:ext cx="648072" cy="89346"/>
          </a:xfrm>
          <a:prstGeom prst="rect">
            <a:avLst/>
          </a:prstGeom>
        </p:spPr>
      </p:pic>
      <p:pic>
        <p:nvPicPr>
          <p:cNvPr id="73" name="Рисунок 72" descr="lattice-crest.png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624136" y="10361240"/>
            <a:ext cx="720080" cy="288032"/>
          </a:xfrm>
          <a:prstGeom prst="rect">
            <a:avLst/>
          </a:prstGeom>
        </p:spPr>
      </p:pic>
      <p:pic>
        <p:nvPicPr>
          <p:cNvPr id="74" name="Рисунок 73" descr="lattice-double-crest.png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624136" y="10721280"/>
            <a:ext cx="720080" cy="360040"/>
          </a:xfrm>
          <a:prstGeom prst="rect">
            <a:avLst/>
          </a:prstGeom>
        </p:spPr>
      </p:pic>
      <p:graphicFrame>
        <p:nvGraphicFramePr>
          <p:cNvPr id="66" name="Объект 65"/>
          <p:cNvGraphicFramePr>
            <a:graphicFrameLocks noChangeAspect="1"/>
          </p:cNvGraphicFramePr>
          <p:nvPr/>
        </p:nvGraphicFramePr>
        <p:xfrm>
          <a:off x="408112" y="5536704"/>
          <a:ext cx="4216400" cy="228600"/>
        </p:xfrm>
        <a:graphic>
          <a:graphicData uri="http://schemas.openxmlformats.org/presentationml/2006/ole">
            <p:oleObj spid="_x0000_s11301" name="Equation" r:id="rId39" imgW="4216320" imgH="228600" progId="Equation.DSMT4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357</Words>
  <Application>Microsoft Office PowerPoint</Application>
  <PresentationFormat>A3 (297x420 мм)</PresentationFormat>
  <Paragraphs>127</Paragraphs>
  <Slides>1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Тема Office</vt:lpstr>
      <vt:lpstr>Equation</vt:lpstr>
      <vt:lpstr>MathType 6.0 Equation</vt:lpstr>
      <vt:lpstr>Слайд 1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feelus</dc:creator>
  <cp:lastModifiedBy>feelus</cp:lastModifiedBy>
  <cp:revision>84</cp:revision>
  <dcterms:created xsi:type="dcterms:W3CDTF">2018-08-18T05:49:04Z</dcterms:created>
  <dcterms:modified xsi:type="dcterms:W3CDTF">2018-08-19T09:53:01Z</dcterms:modified>
</cp:coreProperties>
</file>