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612" autoAdjust="0"/>
  </p:normalViewPr>
  <p:slideViewPr>
    <p:cSldViewPr>
      <p:cViewPr varScale="1">
        <p:scale>
          <a:sx n="71" d="100"/>
          <a:sy n="71" d="100"/>
        </p:scale>
        <p:origin x="-4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22.04.2018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22.04.2018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22.04.2018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22.04.2018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22.04.2018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39C-C208-4F5C-8B29-8EDD222516F3}" type="datetimeFigureOut">
              <a:rPr lang="ru-RU" smtClean="0"/>
              <a:pPr/>
              <a:t>22.04.2018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1739C-C208-4F5C-8B29-8EDD222516F3}" type="datetimeFigureOut">
              <a:rPr lang="ru-RU" smtClean="0"/>
              <a:pPr/>
              <a:t>22.04.2018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E4C4E-D2C7-4D63-848B-CB8D40F4370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3123778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Системы спинов 1/2 с изотропным </a:t>
            </a:r>
            <a:r>
              <a:rPr lang="ru-RU" sz="4000" dirty="0" smtClean="0"/>
              <a:t>Г</a:t>
            </a:r>
            <a:r>
              <a:rPr lang="en-US" sz="4000" dirty="0" smtClean="0"/>
              <a:t>a</a:t>
            </a:r>
            <a:r>
              <a:rPr lang="ru-RU" sz="4000" dirty="0" err="1" smtClean="0"/>
              <a:t>йзенберговским</a:t>
            </a:r>
            <a:r>
              <a:rPr lang="ru-RU" sz="4000" dirty="0" smtClean="0"/>
              <a:t> </a:t>
            </a:r>
            <a:r>
              <a:rPr lang="ru-RU" sz="4000" dirty="0"/>
              <a:t>взаимодействием: параметризация матрицы плотности, вариационный </a:t>
            </a:r>
            <a:r>
              <a:rPr lang="ru-RU" sz="4000" dirty="0" smtClean="0"/>
              <a:t>метод,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4000" dirty="0" smtClean="0"/>
              <a:t>точная </a:t>
            </a:r>
            <a:r>
              <a:rPr lang="ru-RU" sz="4000" dirty="0"/>
              <a:t>диагонализация</a:t>
            </a:r>
            <a:r>
              <a:rPr lang="ru-RU" dirty="0"/>
              <a:t>. </a:t>
            </a:r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5111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Филипп </a:t>
            </a:r>
            <a:r>
              <a:rPr lang="ru-RU" dirty="0" err="1" smtClean="0">
                <a:solidFill>
                  <a:schemeClr val="tx1"/>
                </a:solidFill>
              </a:rPr>
              <a:t>Усков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sz="3100" dirty="0" smtClean="0">
                <a:solidFill>
                  <a:schemeClr val="accent3"/>
                </a:solidFill>
              </a:rPr>
              <a:t>(</a:t>
            </a:r>
            <a:r>
              <a:rPr lang="en-US" sz="3100" dirty="0" smtClean="0">
                <a:solidFill>
                  <a:schemeClr val="accent3"/>
                </a:solidFill>
              </a:rPr>
              <a:t>fel1992@mail.ru</a:t>
            </a:r>
            <a:r>
              <a:rPr lang="ru-RU" sz="3100" dirty="0" smtClean="0">
                <a:solidFill>
                  <a:schemeClr val="accent3"/>
                </a:solidFill>
              </a:rPr>
              <a:t>)</a:t>
            </a:r>
            <a:endParaRPr lang="ru-RU" sz="3100" dirty="0" smtClean="0">
              <a:solidFill>
                <a:schemeClr val="accent3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МГУ им. Ломоносова, </a:t>
            </a:r>
            <a:r>
              <a:rPr lang="ru-RU" dirty="0" err="1" smtClean="0">
                <a:solidFill>
                  <a:schemeClr val="tx1"/>
                </a:solidFill>
              </a:rPr>
              <a:t>Сколтех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23.04.2018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Научные руководители: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Гердт Владимир Петрович</a:t>
            </a:r>
          </a:p>
          <a:p>
            <a:r>
              <a:rPr lang="ru-RU" dirty="0" err="1" smtClean="0">
                <a:solidFill>
                  <a:schemeClr val="tx1"/>
                </a:solidFill>
              </a:rPr>
              <a:t>Лычковский</a:t>
            </a:r>
            <a:r>
              <a:rPr lang="ru-RU" dirty="0" smtClean="0">
                <a:solidFill>
                  <a:schemeClr val="tx1"/>
                </a:solidFill>
              </a:rPr>
              <a:t> Олег </a:t>
            </a:r>
            <a:r>
              <a:rPr lang="ru-RU" dirty="0">
                <a:solidFill>
                  <a:schemeClr val="tx1"/>
                </a:solidFill>
              </a:rPr>
              <a:t>Валентинович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3528" y="4581128"/>
            <a:ext cx="2376264" cy="22768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Уравнение </a:t>
            </a:r>
            <a:r>
              <a:rPr lang="ru-RU" dirty="0" smtClean="0"/>
              <a:t>Шредингера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23528" y="1268760"/>
          <a:ext cx="6403975" cy="3170238"/>
        </p:xfrm>
        <a:graphic>
          <a:graphicData uri="http://schemas.openxmlformats.org/presentationml/2006/ole">
            <p:oleObj spid="_x0000_s23554" name="Equation" r:id="rId3" imgW="3898800" imgH="193032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83685" y="2636912"/>
            <a:ext cx="4660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Алгоритм раскладывания векторов по базису</a:t>
            </a:r>
          </a:p>
          <a:p>
            <a:r>
              <a:rPr lang="ru-RU" dirty="0" smtClean="0"/>
              <a:t>р</a:t>
            </a:r>
            <a:r>
              <a:rPr lang="ru-RU" dirty="0" smtClean="0"/>
              <a:t>еализован в </a:t>
            </a:r>
            <a:r>
              <a:rPr lang="en-US" dirty="0" smtClean="0">
                <a:solidFill>
                  <a:srgbClr val="FF0000"/>
                </a:solidFill>
              </a:rPr>
              <a:t>Wolfram </a:t>
            </a:r>
            <a:r>
              <a:rPr lang="en-US" dirty="0" err="1" smtClean="0">
                <a:solidFill>
                  <a:srgbClr val="FF0000"/>
                </a:solidFill>
              </a:rPr>
              <a:t>Mathematica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95536" y="4581128"/>
          <a:ext cx="1571919" cy="1944216"/>
        </p:xfrm>
        <a:graphic>
          <a:graphicData uri="http://schemas.openxmlformats.org/presentationml/2006/ole">
            <p:oleObj spid="_x0000_s23555" name="Equation" r:id="rId4" imgW="965160" imgH="119376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44208" y="4293096"/>
            <a:ext cx="22422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Пример:</a:t>
            </a:r>
            <a:endParaRPr lang="en-US" dirty="0" smtClean="0"/>
          </a:p>
          <a:p>
            <a:r>
              <a:rPr lang="en-US" dirty="0" smtClean="0"/>
              <a:t>H – </a:t>
            </a:r>
            <a:r>
              <a:rPr lang="ru-RU" dirty="0" smtClean="0"/>
              <a:t>матрица 512х512</a:t>
            </a:r>
          </a:p>
          <a:p>
            <a:r>
              <a:rPr lang="en-US" dirty="0" smtClean="0"/>
              <a:t>113 </a:t>
            </a:r>
            <a:r>
              <a:rPr lang="ru-RU" dirty="0" smtClean="0"/>
              <a:t>векторов </a:t>
            </a:r>
            <a:r>
              <a:rPr lang="en-US" dirty="0" smtClean="0"/>
              <a:t>A</a:t>
            </a:r>
          </a:p>
          <a:p>
            <a:r>
              <a:rPr lang="ru-RU" dirty="0" smtClean="0"/>
              <a:t>62 уравнения от </a:t>
            </a:r>
            <a:r>
              <a:rPr lang="en-US" dirty="0" smtClean="0"/>
              <a:t>B</a:t>
            </a:r>
          </a:p>
          <a:p>
            <a:r>
              <a:rPr lang="ru-RU" dirty="0" smtClean="0"/>
              <a:t>Итого ищем СЗ </a:t>
            </a:r>
            <a:endParaRPr lang="ru-RU" dirty="0" smtClean="0"/>
          </a:p>
          <a:p>
            <a:r>
              <a:rPr lang="ru-RU" dirty="0" smtClean="0"/>
              <a:t>     у матрицы 51х51</a:t>
            </a:r>
            <a:endParaRPr lang="ru-RU" dirty="0"/>
          </a:p>
        </p:txBody>
      </p:sp>
      <p:pic>
        <p:nvPicPr>
          <p:cNvPr id="9" name="Рисунок 8" descr="lattice-double-cres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15816" y="4221088"/>
            <a:ext cx="3312368" cy="19874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3528" y="6453336"/>
            <a:ext cx="2432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Сравни с вар. методом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УШ: генерация </a:t>
            </a:r>
            <a:r>
              <a:rPr lang="ru-RU" dirty="0" err="1" smtClean="0"/>
              <a:t>Ро</a:t>
            </a:r>
            <a:endParaRPr lang="ru-RU" dirty="0"/>
          </a:p>
        </p:txBody>
      </p:sp>
      <p:pic>
        <p:nvPicPr>
          <p:cNvPr id="5" name="Рисунок 4" descr="cluster-cre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556792"/>
            <a:ext cx="1438095" cy="14285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3808" y="1772816"/>
            <a:ext cx="42244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Реализован </a:t>
            </a:r>
            <a:r>
              <a:rPr lang="ru-RU" dirty="0" err="1" smtClean="0"/>
              <a:t>лгоритм</a:t>
            </a:r>
            <a:r>
              <a:rPr lang="ru-RU" dirty="0" smtClean="0"/>
              <a:t> генерации базиса </a:t>
            </a:r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endParaRPr lang="ru-RU" dirty="0" smtClean="0"/>
          </a:p>
          <a:p>
            <a:r>
              <a:rPr lang="ru-RU" dirty="0" smtClean="0"/>
              <a:t>на </a:t>
            </a:r>
            <a:r>
              <a:rPr lang="en-US" dirty="0" smtClean="0">
                <a:solidFill>
                  <a:srgbClr val="FF0000"/>
                </a:solidFill>
              </a:rPr>
              <a:t>Wolfram </a:t>
            </a:r>
            <a:r>
              <a:rPr lang="en-US" dirty="0" err="1" smtClean="0">
                <a:solidFill>
                  <a:srgbClr val="FF0000"/>
                </a:solidFill>
              </a:rPr>
              <a:t>Mathematica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r>
              <a:rPr lang="ru-RU" dirty="0" smtClean="0"/>
              <a:t> подчиняются симметриям кластера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8" name="Содержимое 7" descr="2018-04-22_23-21-46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9552" y="2996952"/>
            <a:ext cx="8081723" cy="35444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Вариационный </a:t>
            </a:r>
            <a:r>
              <a:rPr lang="ru-RU" dirty="0" smtClean="0"/>
              <a:t>метод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539750" y="2298700"/>
          <a:ext cx="2663825" cy="3551238"/>
        </p:xfrm>
        <a:graphic>
          <a:graphicData uri="http://schemas.openxmlformats.org/presentationml/2006/ole">
            <p:oleObj spid="_x0000_s24578" name="Equation" r:id="rId3" imgW="1562040" imgH="208260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899592" y="1412776"/>
          <a:ext cx="7577979" cy="900922"/>
        </p:xfrm>
        <a:graphic>
          <a:graphicData uri="http://schemas.openxmlformats.org/presentationml/2006/ole">
            <p:oleObj spid="_x0000_s24579" name="Equation" r:id="rId4" imgW="3848040" imgH="45720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851920" y="2708920"/>
          <a:ext cx="4752975" cy="2713037"/>
        </p:xfrm>
        <a:graphic>
          <a:graphicData uri="http://schemas.openxmlformats.org/presentationml/2006/ole">
            <p:oleObj spid="_x0000_s24580" name="Equation" r:id="rId5" imgW="2628720" imgH="1498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Вар. метод: генерация </a:t>
            </a:r>
            <a:r>
              <a:rPr lang="ru-RU" dirty="0" err="1" smtClean="0"/>
              <a:t>Ро</a:t>
            </a:r>
            <a:endParaRPr lang="ru-RU" dirty="0"/>
          </a:p>
        </p:txBody>
      </p:sp>
      <p:pic>
        <p:nvPicPr>
          <p:cNvPr id="4" name="Содержимое 3" descr="2018-04-22_23-22-0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2852936"/>
            <a:ext cx="7898856" cy="3635499"/>
          </a:xfrm>
        </p:spPr>
      </p:pic>
      <p:pic>
        <p:nvPicPr>
          <p:cNvPr id="5" name="Рисунок 4" descr="cluster-cres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340768"/>
            <a:ext cx="1438095" cy="14285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43808" y="1484784"/>
            <a:ext cx="5135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Реализован </a:t>
            </a:r>
            <a:r>
              <a:rPr lang="ru-RU" dirty="0" err="1" smtClean="0"/>
              <a:t>лгоритм</a:t>
            </a:r>
            <a:r>
              <a:rPr lang="ru-RU" dirty="0" smtClean="0"/>
              <a:t> генерации базиса </a:t>
            </a:r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endParaRPr lang="ru-RU" dirty="0" smtClean="0"/>
          </a:p>
          <a:p>
            <a:r>
              <a:rPr lang="ru-RU" dirty="0" smtClean="0"/>
              <a:t>на </a:t>
            </a:r>
            <a:r>
              <a:rPr lang="en-US" dirty="0" smtClean="0">
                <a:solidFill>
                  <a:srgbClr val="FF0000"/>
                </a:solidFill>
              </a:rPr>
              <a:t>Wolfram </a:t>
            </a:r>
            <a:r>
              <a:rPr lang="en-US" dirty="0" err="1" smtClean="0">
                <a:solidFill>
                  <a:srgbClr val="FF0000"/>
                </a:solidFill>
              </a:rPr>
              <a:t>Mathematica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r>
              <a:rPr lang="ru-RU" dirty="0" smtClean="0"/>
              <a:t> подчиняются симметриям всей сетки кристалла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</a:t>
            </a:r>
            <a:r>
              <a:rPr lang="ru-RU" dirty="0" smtClean="0"/>
              <a:t>результатов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7544" y="2564904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6688"/>
                <a:gridCol w="2664296"/>
                <a:gridCol w="245861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</a:t>
                      </a:r>
                      <a:r>
                        <a:rPr lang="ru-RU" baseline="0" dirty="0" smtClean="0"/>
                        <a:t> спинов в линии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Уравнение Шредингера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Вариационный метод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-2.1547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-2.09548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-1.92789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-1.91063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-1.99486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-1.94983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-1.89083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-1.87265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-1.92853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-1.8388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275856" y="1412776"/>
          <a:ext cx="1962483" cy="835099"/>
        </p:xfrm>
        <a:graphic>
          <a:graphicData uri="http://schemas.openxmlformats.org/presentationml/2006/ole">
            <p:oleObj spid="_x0000_s25602" name="Equation" r:id="rId3" imgW="596880" imgH="253800" progId="Equation.DSMT4">
              <p:embed/>
            </p:oleObj>
          </a:graphicData>
        </a:graphic>
      </p:graphicFrame>
      <p:pic>
        <p:nvPicPr>
          <p:cNvPr id="6" name="Рисунок 5" descr="lattice-cres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4941168"/>
            <a:ext cx="1368152" cy="820891"/>
          </a:xfrm>
          <a:prstGeom prst="rect">
            <a:avLst/>
          </a:prstGeom>
        </p:spPr>
      </p:pic>
      <p:pic>
        <p:nvPicPr>
          <p:cNvPr id="7" name="Рисунок 6" descr="lattice-double-cres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552" y="5805264"/>
            <a:ext cx="1368152" cy="820891"/>
          </a:xfrm>
          <a:prstGeom prst="rect">
            <a:avLst/>
          </a:prstGeom>
        </p:spPr>
      </p:pic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491880" y="5373216"/>
          <a:ext cx="52319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952"/>
                <a:gridCol w="261595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Уравнение Шредингера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Вариационный метод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-2,9685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-2.9657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35896" y="2204864"/>
            <a:ext cx="22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Одномерный случай: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635896" y="4941168"/>
            <a:ext cx="212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Двумерный случай: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1844824"/>
            <a:ext cx="406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 квантового компьютера еще далеко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Мотивация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</a:p>
          <a:p>
            <a:r>
              <a:rPr lang="ru-RU" dirty="0" smtClean="0"/>
              <a:t>Новизна</a:t>
            </a:r>
          </a:p>
          <a:p>
            <a:r>
              <a:rPr lang="ru-RU" dirty="0" smtClean="0"/>
              <a:t>Квантовый компьютер, все дела…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Описание модели, задача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23082" y="982662"/>
          <a:ext cx="3552825" cy="1976438"/>
        </p:xfrm>
        <a:graphic>
          <a:graphicData uri="http://schemas.openxmlformats.org/presentationml/2006/ole">
            <p:oleObj spid="_x0000_s2050" name="Equation" r:id="rId3" imgW="1866600" imgH="1041120" progId="Equation.DSMT4">
              <p:embed/>
            </p:oleObj>
          </a:graphicData>
        </a:graphic>
      </p:graphicFrame>
      <p:pic>
        <p:nvPicPr>
          <p:cNvPr id="7" name="Рисунок 6" descr="latt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6302" y="1138138"/>
            <a:ext cx="3120348" cy="1872208"/>
          </a:xfrm>
          <a:prstGeom prst="rect">
            <a:avLst/>
          </a:prstGeom>
        </p:spPr>
      </p:pic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323528" y="3284984"/>
          <a:ext cx="4781550" cy="2233613"/>
        </p:xfrm>
        <a:graphic>
          <a:graphicData uri="http://schemas.openxmlformats.org/presentationml/2006/ole">
            <p:oleObj spid="_x0000_s2051" name="Equation" r:id="rId5" imgW="2501640" imgH="11682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20072" y="3212976"/>
            <a:ext cx="36724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Антиферромагнетики: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J &gt; 0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Пример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1d: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????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Пример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2d: “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Гербертсмитит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Пример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d: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????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Ф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ерромагнетики: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 &lt; 0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Пример: ????</a:t>
            </a: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385192" y="5719862"/>
          <a:ext cx="6511304" cy="691772"/>
        </p:xfrm>
        <a:graphic>
          <a:graphicData uri="http://schemas.openxmlformats.org/presentationml/2006/ole">
            <p:oleObj spid="_x0000_s2053" name="Equation" r:id="rId6" imgW="227304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u-RU" dirty="0" smtClean="0"/>
              <a:t>Методы решения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19675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*) 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468313" y="1052513"/>
          <a:ext cx="4579937" cy="1633537"/>
        </p:xfrm>
        <a:graphic>
          <a:graphicData uri="http://schemas.openxmlformats.org/presentationml/2006/ole">
            <p:oleObj spid="_x0000_s3074" name="Equation" r:id="rId3" imgW="2349360" imgH="83808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7544" y="2722314"/>
            <a:ext cx="8073813" cy="92333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fi-FI" dirty="0"/>
              <a:t>R. Tarrah, R. Valenti (1990</a:t>
            </a:r>
            <a:r>
              <a:rPr lang="fi-FI" dirty="0" smtClean="0"/>
              <a:t>)</a:t>
            </a:r>
            <a:r>
              <a:rPr lang="ru-RU" dirty="0" smtClean="0"/>
              <a:t> </a:t>
            </a:r>
          </a:p>
          <a:p>
            <a:r>
              <a:rPr lang="en-US" dirty="0" smtClean="0"/>
              <a:t>Exact </a:t>
            </a:r>
            <a:r>
              <a:rPr lang="en-US" dirty="0"/>
              <a:t>lover bounds to the ground state of spin systems: The two-dimensional</a:t>
            </a:r>
          </a:p>
          <a:p>
            <a:r>
              <a:rPr lang="en-US" dirty="0"/>
              <a:t>S = </a:t>
            </a:r>
            <a:r>
              <a:rPr lang="en-US" dirty="0" smtClean="0"/>
              <a:t>1</a:t>
            </a:r>
            <a:r>
              <a:rPr lang="en-US" dirty="0"/>
              <a:t>/</a:t>
            </a:r>
            <a:r>
              <a:rPr lang="en-US" dirty="0" smtClean="0"/>
              <a:t>2 </a:t>
            </a:r>
            <a:r>
              <a:rPr lang="en-US" dirty="0" err="1"/>
              <a:t>antiferromagnetic</a:t>
            </a:r>
            <a:r>
              <a:rPr lang="en-US" dirty="0"/>
              <a:t> </a:t>
            </a:r>
            <a:r>
              <a:rPr lang="en-US" dirty="0" err="1"/>
              <a:t>Geisenberg</a:t>
            </a:r>
            <a:r>
              <a:rPr lang="en-US" dirty="0"/>
              <a:t> </a:t>
            </a:r>
            <a:r>
              <a:rPr lang="en-US" dirty="0" smtClean="0"/>
              <a:t>model		</a:t>
            </a:r>
            <a:r>
              <a:rPr lang="en-US" dirty="0"/>
              <a:t>Physical </a:t>
            </a:r>
            <a:r>
              <a:rPr lang="en-US" dirty="0" smtClean="0"/>
              <a:t>review </a:t>
            </a:r>
            <a:r>
              <a:rPr lang="en-US" dirty="0"/>
              <a:t>B , 1990</a:t>
            </a:r>
            <a:r>
              <a:rPr lang="en-US" dirty="0" smtClean="0"/>
              <a:t>.</a:t>
            </a:r>
          </a:p>
        </p:txBody>
      </p:sp>
      <p:pic>
        <p:nvPicPr>
          <p:cNvPr id="6" name="Рисунок 5" descr="lattice-cres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1124744"/>
            <a:ext cx="3120347" cy="18722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365841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*)</a:t>
            </a:r>
            <a:endParaRPr lang="ru-RU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395536" y="3717032"/>
          <a:ext cx="7339012" cy="1820862"/>
        </p:xfrm>
        <a:graphic>
          <a:graphicData uri="http://schemas.openxmlformats.org/presentationml/2006/ole">
            <p:oleObj spid="_x0000_s3076" name="Equation" r:id="rId5" imgW="4190760" imgH="1041120" progId="Equation.DSMT4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395536" y="5568172"/>
          <a:ext cx="3024336" cy="1289828"/>
        </p:xfrm>
        <a:graphic>
          <a:graphicData uri="http://schemas.openxmlformats.org/presentationml/2006/ole">
            <p:oleObj spid="_x0000_s3078" name="Equation" r:id="rId6" imgW="2082600" imgH="88884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032151" y="5657671"/>
            <a:ext cx="5111849" cy="1200329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??? Ссылка на вариационный метод                          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2018-04-22_11-16-3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3933056"/>
            <a:ext cx="4750870" cy="292494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Параметризация матрицы плотности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60848"/>
            <a:ext cx="8002062" cy="92333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N. </a:t>
            </a:r>
            <a:r>
              <a:rPr lang="en-US" dirty="0" err="1" smtClean="0"/>
              <a:t>Il'in</a:t>
            </a:r>
            <a:r>
              <a:rPr lang="en-US" dirty="0" smtClean="0"/>
              <a:t>, E. </a:t>
            </a:r>
            <a:r>
              <a:rPr lang="en-US" dirty="0" err="1" smtClean="0"/>
              <a:t>Shpagina</a:t>
            </a:r>
            <a:r>
              <a:rPr lang="en-US" dirty="0" smtClean="0"/>
              <a:t>, F. </a:t>
            </a:r>
            <a:r>
              <a:rPr lang="en-US" dirty="0" err="1" smtClean="0"/>
              <a:t>Uskov</a:t>
            </a:r>
            <a:r>
              <a:rPr lang="en-US" dirty="0" smtClean="0"/>
              <a:t>, O. </a:t>
            </a:r>
            <a:r>
              <a:rPr lang="en-US" dirty="0" err="1" smtClean="0"/>
              <a:t>Lychkovskiy</a:t>
            </a:r>
            <a:endParaRPr lang="ru-RU" dirty="0" smtClean="0"/>
          </a:p>
          <a:p>
            <a:r>
              <a:rPr lang="en-US" dirty="0" smtClean="0"/>
              <a:t>Squaring </a:t>
            </a:r>
            <a:r>
              <a:rPr lang="en-US" dirty="0" err="1" smtClean="0"/>
              <a:t>parametrization</a:t>
            </a:r>
            <a:r>
              <a:rPr lang="en-US" dirty="0" smtClean="0"/>
              <a:t> of constrained and unconstrained sets of quantum states.</a:t>
            </a:r>
            <a:endParaRPr lang="ru-RU" dirty="0" smtClean="0"/>
          </a:p>
          <a:p>
            <a:r>
              <a:rPr lang="ru-RU" dirty="0" smtClean="0"/>
              <a:t>Ссылка на </a:t>
            </a:r>
            <a:r>
              <a:rPr lang="en-US" dirty="0" smtClean="0"/>
              <a:t>??? J Phys A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467544" y="1268760"/>
          <a:ext cx="6986588" cy="774700"/>
        </p:xfrm>
        <a:graphic>
          <a:graphicData uri="http://schemas.openxmlformats.org/presentationml/2006/ole">
            <p:oleObj spid="_x0000_s19457" name="Equation" r:id="rId4" imgW="3784320" imgH="41904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467544" y="2996952"/>
          <a:ext cx="2965450" cy="922337"/>
        </p:xfrm>
        <a:graphic>
          <a:graphicData uri="http://schemas.openxmlformats.org/presentationml/2006/ole">
            <p:oleObj spid="_x0000_s19458" name="Equation" r:id="rId5" imgW="2234880" imgH="63468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676650" y="1838325"/>
          <a:ext cx="114300" cy="177800"/>
        </p:xfrm>
        <a:graphic>
          <a:graphicData uri="http://schemas.openxmlformats.org/presentationml/2006/ole">
            <p:oleObj spid="_x0000_s19459" name="Equation" r:id="rId6" imgW="114120" imgH="177480" progId="Equation.DSMT4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4572001" y="2996952"/>
          <a:ext cx="4327872" cy="3797548"/>
        </p:xfrm>
        <a:graphic>
          <a:graphicData uri="http://schemas.openxmlformats.org/presentationml/2006/ole">
            <p:oleObj spid="_x0000_s19460" name="Equation" r:id="rId7" imgW="3124080" imgH="2743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Символьное умножение матриц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4644008" y="1556792"/>
          <a:ext cx="4251325" cy="5172075"/>
        </p:xfrm>
        <a:graphic>
          <a:graphicData uri="http://schemas.openxmlformats.org/presentationml/2006/ole">
            <p:oleObj spid="_x0000_s4098" name="Equation" r:id="rId3" imgW="3085920" imgH="375912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124744"/>
            <a:ext cx="489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Алгоритм реализован на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wolfram </a:t>
            </a:r>
            <a:r>
              <a:rPr lang="en-US" dirty="0" err="1" smtClean="0">
                <a:solidFill>
                  <a:srgbClr val="FF0000"/>
                </a:solidFill>
              </a:rPr>
              <a:t>mathematica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79512" y="1484784"/>
          <a:ext cx="4291012" cy="5210175"/>
        </p:xfrm>
        <a:graphic>
          <a:graphicData uri="http://schemas.openxmlformats.org/presentationml/2006/ole">
            <p:oleObj spid="_x0000_s4099" name="Equation" r:id="rId4" imgW="3213000" imgH="3898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Скалярное произведение матриц</a:t>
            </a:r>
            <a:endParaRPr lang="ru-RU" dirty="0"/>
          </a:p>
        </p:txBody>
      </p:sp>
      <p:pic>
        <p:nvPicPr>
          <p:cNvPr id="4" name="Рисунок 3" descr="2018-04-22_12-15-4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1628800"/>
            <a:ext cx="3495675" cy="4352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124744"/>
            <a:ext cx="489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Алгоритм реализован на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wolfram </a:t>
            </a:r>
            <a:r>
              <a:rPr lang="en-US" dirty="0" err="1" smtClean="0">
                <a:solidFill>
                  <a:srgbClr val="FF0000"/>
                </a:solidFill>
              </a:rPr>
              <a:t>mathematica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79512" y="1772816"/>
          <a:ext cx="5105400" cy="2232025"/>
        </p:xfrm>
        <a:graphic>
          <a:graphicData uri="http://schemas.openxmlformats.org/presentationml/2006/ole">
            <p:oleObj spid="_x0000_s21506" name="Equation" r:id="rId4" imgW="3429000" imgH="149832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4581128"/>
            <a:ext cx="4570354" cy="92333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K.S.D. Beach, A.W. </a:t>
            </a:r>
            <a:r>
              <a:rPr lang="en-US" i="1" dirty="0" err="1" smtClean="0"/>
              <a:t>Sandvik</a:t>
            </a:r>
            <a:r>
              <a:rPr lang="en-US" i="1" dirty="0" smtClean="0"/>
              <a:t> </a:t>
            </a:r>
            <a:endParaRPr lang="ru-RU" i="1" dirty="0" smtClean="0"/>
          </a:p>
          <a:p>
            <a:r>
              <a:rPr lang="en-US" dirty="0" smtClean="0"/>
              <a:t>Some formal results for the valence bond basis</a:t>
            </a:r>
            <a:endParaRPr lang="ru-RU" i="1" dirty="0" smtClean="0"/>
          </a:p>
          <a:p>
            <a:r>
              <a:rPr lang="en-US" i="1" dirty="0" smtClean="0"/>
              <a:t>Nuclear </a:t>
            </a:r>
            <a:r>
              <a:rPr lang="en-US" i="1" dirty="0" smtClean="0"/>
              <a:t>Physics B 750 [FS] (2006) 142–178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Переполненность базиса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611560" y="1340768"/>
          <a:ext cx="1656184" cy="1132075"/>
        </p:xfrm>
        <a:graphic>
          <a:graphicData uri="http://schemas.openxmlformats.org/presentationml/2006/ole">
            <p:oleObj spid="_x0000_s22530" name="Equation" r:id="rId3" imgW="1002960" imgH="68580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347865" y="1340768"/>
          <a:ext cx="4392488" cy="1176935"/>
        </p:xfrm>
        <a:graphic>
          <a:graphicData uri="http://schemas.openxmlformats.org/presentationml/2006/ole">
            <p:oleObj spid="_x0000_s22531" name="Equation" r:id="rId4" imgW="2654280" imgH="71100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436563" y="2760663"/>
          <a:ext cx="7981950" cy="3209925"/>
        </p:xfrm>
        <a:graphic>
          <a:graphicData uri="http://schemas.openxmlformats.org/presentationml/2006/ole">
            <p:oleObj spid="_x0000_s22532" name="Equation" r:id="rId5" imgW="4673520" imgH="187956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1560" y="5949280"/>
            <a:ext cx="6152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Было проверено </a:t>
            </a:r>
            <a:r>
              <a:rPr lang="ru-RU" dirty="0" smtClean="0"/>
              <a:t>в плоть до 10 спинов, </a:t>
            </a:r>
          </a:p>
          <a:p>
            <a:r>
              <a:rPr lang="ru-RU" dirty="0" smtClean="0"/>
              <a:t>что из уравнений (1 и 2) следуют все линейные зависимости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1623</TotalTime>
  <Words>351</Words>
  <Application>Microsoft Office PowerPoint</Application>
  <PresentationFormat>Экран (4:3)</PresentationFormat>
  <Paragraphs>92</Paragraphs>
  <Slides>16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Тема Office</vt:lpstr>
      <vt:lpstr>Equation</vt:lpstr>
      <vt:lpstr>MathType 6.0 Equation</vt:lpstr>
      <vt:lpstr>Системы спинов 1/2 с изотропным Гaйзенберговским взаимодействием: параметризация матрицы плотности, вариационный метод,  точная диагонализация. </vt:lpstr>
      <vt:lpstr>Содержание</vt:lpstr>
      <vt:lpstr>Мотивация</vt:lpstr>
      <vt:lpstr>Описание модели, задача</vt:lpstr>
      <vt:lpstr>Методы решения</vt:lpstr>
      <vt:lpstr>Параметризация матрицы плотности</vt:lpstr>
      <vt:lpstr>Символьное умножение матриц</vt:lpstr>
      <vt:lpstr>Скалярное произведение матриц</vt:lpstr>
      <vt:lpstr>Переполненность базиса</vt:lpstr>
      <vt:lpstr>Уравнение Шредингера</vt:lpstr>
      <vt:lpstr>УШ: генерация Ро</vt:lpstr>
      <vt:lpstr>Вариационный метод</vt:lpstr>
      <vt:lpstr>Вар. метод: генерация Ро</vt:lpstr>
      <vt:lpstr>Сравнение результатов</vt:lpstr>
      <vt:lpstr>Вывод</vt:lpstr>
      <vt:lpstr>Слайд 16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feelus</dc:creator>
  <cp:lastModifiedBy>feelus</cp:lastModifiedBy>
  <cp:revision>148</cp:revision>
  <dcterms:created xsi:type="dcterms:W3CDTF">2018-04-21T08:39:10Z</dcterms:created>
  <dcterms:modified xsi:type="dcterms:W3CDTF">2018-04-22T20:49:32Z</dcterms:modified>
</cp:coreProperties>
</file>