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12" autoAdjust="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E3516-E495-44C0-B309-469C16998D46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D9256-B3EA-42D4-AE1F-866490FBEDD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C3FFA-A56C-4EDA-BC81-A40063DE4661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F9E9-9FC8-4C9E-A8E3-81161DD4E2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F9E9-9FC8-4C9E-A8E3-81161DD4E26B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739C-C208-4F5C-8B29-8EDD222516F3}" type="datetimeFigureOut">
              <a:rPr lang="ru-RU" smtClean="0"/>
              <a:pPr/>
              <a:t>23.04.2018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312377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Системы спинов 1/2 с изотропным </a:t>
            </a:r>
            <a:r>
              <a:rPr lang="ru-RU" sz="4000" dirty="0" smtClean="0"/>
              <a:t>Г</a:t>
            </a:r>
            <a:r>
              <a:rPr lang="en-US" sz="4000" dirty="0" smtClean="0"/>
              <a:t>a</a:t>
            </a:r>
            <a:r>
              <a:rPr lang="ru-RU" sz="4000" dirty="0" err="1" smtClean="0"/>
              <a:t>йзенберговским</a:t>
            </a:r>
            <a:r>
              <a:rPr lang="ru-RU" sz="4000" dirty="0" smtClean="0"/>
              <a:t> </a:t>
            </a:r>
            <a:r>
              <a:rPr lang="ru-RU" sz="4000" dirty="0"/>
              <a:t>взаимодействием: параметризация матрицы плотности, вариационный </a:t>
            </a:r>
            <a:r>
              <a:rPr lang="ru-RU" sz="4000" dirty="0" smtClean="0"/>
              <a:t>метод,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точная </a:t>
            </a:r>
            <a:r>
              <a:rPr lang="ru-RU" sz="4000" dirty="0"/>
              <a:t>диагонализация</a:t>
            </a:r>
            <a:r>
              <a:rPr lang="ru-RU" dirty="0"/>
              <a:t>. 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Филипп </a:t>
            </a:r>
            <a:r>
              <a:rPr lang="ru-RU" dirty="0" err="1" smtClean="0">
                <a:solidFill>
                  <a:schemeClr val="tx1"/>
                </a:solidFill>
              </a:rPr>
              <a:t>Усков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sz="3100" dirty="0" smtClean="0">
                <a:solidFill>
                  <a:schemeClr val="accent3"/>
                </a:solidFill>
              </a:rPr>
              <a:t>(</a:t>
            </a:r>
            <a:r>
              <a:rPr lang="en-US" sz="3100" dirty="0" smtClean="0">
                <a:solidFill>
                  <a:schemeClr val="accent3"/>
                </a:solidFill>
              </a:rPr>
              <a:t>fel1992@mail.ru</a:t>
            </a:r>
            <a:r>
              <a:rPr lang="ru-RU" sz="31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МГУ им. Ломоносова, </a:t>
            </a:r>
            <a:r>
              <a:rPr lang="ru-RU" dirty="0" err="1" smtClean="0">
                <a:solidFill>
                  <a:schemeClr val="tx1"/>
                </a:solidFill>
              </a:rPr>
              <a:t>Сколтех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23.04.2018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Научные руководители: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Гердт Владимир Петрович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Лычковский</a:t>
            </a:r>
            <a:r>
              <a:rPr lang="ru-RU" dirty="0" smtClean="0">
                <a:solidFill>
                  <a:schemeClr val="tx1"/>
                </a:solidFill>
              </a:rPr>
              <a:t> Олег </a:t>
            </a:r>
            <a:r>
              <a:rPr lang="ru-RU" dirty="0">
                <a:solidFill>
                  <a:schemeClr val="tx1"/>
                </a:solidFill>
              </a:rPr>
              <a:t>Валентинович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3528" y="4581128"/>
            <a:ext cx="2376264" cy="2276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Шредингера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3528" y="1268760"/>
          <a:ext cx="6403975" cy="3170238"/>
        </p:xfrm>
        <a:graphic>
          <a:graphicData uri="http://schemas.openxmlformats.org/presentationml/2006/ole">
            <p:oleObj spid="_x0000_s23554" name="Equation" r:id="rId3" imgW="3898800" imgH="19303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3685" y="2636912"/>
            <a:ext cx="466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раскладывания векторов по базису</a:t>
            </a:r>
          </a:p>
          <a:p>
            <a:r>
              <a:rPr lang="ru-RU" dirty="0" smtClean="0"/>
              <a:t>реализован в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95536" y="4581128"/>
          <a:ext cx="1571919" cy="1944216"/>
        </p:xfrm>
        <a:graphic>
          <a:graphicData uri="http://schemas.openxmlformats.org/presentationml/2006/ole">
            <p:oleObj spid="_x0000_s23555" name="Equation" r:id="rId4" imgW="965160" imgH="11937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08" y="4293096"/>
            <a:ext cx="2242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en-US" dirty="0" smtClean="0"/>
          </a:p>
          <a:p>
            <a:r>
              <a:rPr lang="en-US" dirty="0" smtClean="0"/>
              <a:t>H – </a:t>
            </a:r>
            <a:r>
              <a:rPr lang="ru-RU" dirty="0" smtClean="0"/>
              <a:t>матрица 512х512</a:t>
            </a:r>
          </a:p>
          <a:p>
            <a:r>
              <a:rPr lang="en-US" dirty="0" smtClean="0"/>
              <a:t>113 </a:t>
            </a:r>
            <a:r>
              <a:rPr lang="ru-RU" dirty="0" smtClean="0"/>
              <a:t>векторов </a:t>
            </a:r>
            <a:r>
              <a:rPr lang="en-US" dirty="0" smtClean="0"/>
              <a:t>A</a:t>
            </a:r>
          </a:p>
          <a:p>
            <a:r>
              <a:rPr lang="ru-RU" dirty="0" smtClean="0"/>
              <a:t>62 уравнения от </a:t>
            </a:r>
            <a:r>
              <a:rPr lang="en-US" dirty="0" smtClean="0"/>
              <a:t>B</a:t>
            </a:r>
          </a:p>
          <a:p>
            <a:r>
              <a:rPr lang="ru-RU" dirty="0" smtClean="0"/>
              <a:t>Итого ищем СЗ </a:t>
            </a:r>
          </a:p>
          <a:p>
            <a:r>
              <a:rPr lang="ru-RU" dirty="0" smtClean="0"/>
              <a:t>     у матрицы 51х51</a:t>
            </a:r>
            <a:endParaRPr lang="ru-RU" dirty="0"/>
          </a:p>
        </p:txBody>
      </p:sp>
      <p:pic>
        <p:nvPicPr>
          <p:cNvPr id="9" name="Рисунок 8" descr="lattice-double-cr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4221088"/>
            <a:ext cx="3312368" cy="1987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6453336"/>
            <a:ext cx="24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Сравни с вар. методом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УШ: генерация </a:t>
            </a:r>
            <a:r>
              <a:rPr lang="ru-RU" dirty="0" err="1" smtClean="0"/>
              <a:t>Ро</a:t>
            </a:r>
            <a:endParaRPr lang="ru-RU" dirty="0"/>
          </a:p>
        </p:txBody>
      </p:sp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1438095" cy="142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1772816"/>
            <a:ext cx="4224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</a:t>
            </a:r>
            <a:r>
              <a:rPr lang="ru-RU" dirty="0" err="1" smtClean="0"/>
              <a:t>лгоритм</a:t>
            </a:r>
            <a:r>
              <a:rPr lang="ru-RU" dirty="0" smtClean="0"/>
              <a:t> 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кластера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8" name="Содержимое 7" descr="2018-04-22_23-21-4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2996952"/>
            <a:ext cx="8081723" cy="3544441"/>
          </a:xfrm>
        </p:spPr>
      </p:pic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Вариационный метод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9750" y="2298700"/>
          <a:ext cx="2663825" cy="3551238"/>
        </p:xfrm>
        <a:graphic>
          <a:graphicData uri="http://schemas.openxmlformats.org/presentationml/2006/ole">
            <p:oleObj spid="_x0000_s24578" name="Equation" r:id="rId3" imgW="1562040" imgH="20826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99592" y="1412776"/>
          <a:ext cx="7577979" cy="900922"/>
        </p:xfrm>
        <a:graphic>
          <a:graphicData uri="http://schemas.openxmlformats.org/presentationml/2006/ole">
            <p:oleObj spid="_x0000_s24579" name="Equation" r:id="rId4" imgW="3848040" imgH="4572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21175" y="2501900"/>
          <a:ext cx="3811588" cy="3127375"/>
        </p:xfrm>
        <a:graphic>
          <a:graphicData uri="http://schemas.openxmlformats.org/presentationml/2006/ole">
            <p:oleObj spid="_x0000_s24580" name="Equation" r:id="rId5" imgW="2108160" imgH="172692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Вар. метод: генерация </a:t>
            </a:r>
            <a:r>
              <a:rPr lang="ru-RU" dirty="0" err="1" smtClean="0"/>
              <a:t>Ро</a:t>
            </a:r>
            <a:endParaRPr lang="ru-RU" dirty="0"/>
          </a:p>
        </p:txBody>
      </p:sp>
      <p:pic>
        <p:nvPicPr>
          <p:cNvPr id="4" name="Содержимое 3" descr="2018-04-22_23-22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852936"/>
            <a:ext cx="7898856" cy="3635499"/>
          </a:xfrm>
        </p:spPr>
      </p:pic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340768"/>
            <a:ext cx="1438095" cy="1428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3808" y="1484784"/>
            <a:ext cx="5135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</a:t>
            </a:r>
            <a:r>
              <a:rPr lang="ru-RU" dirty="0" err="1" smtClean="0"/>
              <a:t>лгоритм</a:t>
            </a:r>
            <a:r>
              <a:rPr lang="ru-RU" dirty="0" smtClean="0"/>
              <a:t> 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всей сетки кристалла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491880" y="2564904"/>
          <a:ext cx="5122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4586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Уравнение Шредингера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Вариационный метод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-2.1547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-2.09548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-1.92789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-1.91063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-1.99486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-1.94983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-1.89083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-1.87265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-1.92853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-1.8388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06725" y="1433513"/>
          <a:ext cx="2505075" cy="792162"/>
        </p:xfrm>
        <a:graphic>
          <a:graphicData uri="http://schemas.openxmlformats.org/presentationml/2006/ole">
            <p:oleObj spid="_x0000_s25602" name="Equation" r:id="rId3" imgW="761760" imgH="241200" progId="Equation.DSMT4">
              <p:embed/>
            </p:oleObj>
          </a:graphicData>
        </a:graphic>
      </p:graphicFrame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4971392"/>
            <a:ext cx="1656184" cy="993710"/>
          </a:xfrm>
          <a:prstGeom prst="rect">
            <a:avLst/>
          </a:prstGeom>
        </p:spPr>
      </p:pic>
      <p:pic>
        <p:nvPicPr>
          <p:cNvPr id="7" name="Рисунок 6" descr="lattice-double-cr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5864290"/>
            <a:ext cx="1656184" cy="99371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491880" y="5373216"/>
          <a:ext cx="5231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  <a:gridCol w="2615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Уравнение Шредингера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Вариационный метод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-2,9685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-2.9657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35896" y="2204864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Одномерный случай: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4941168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Двумерный случай: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5" name="Рисунок 14" descr="line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2996952"/>
            <a:ext cx="2933711" cy="322708"/>
          </a:xfrm>
          <a:prstGeom prst="rect">
            <a:avLst/>
          </a:prstGeom>
        </p:spPr>
      </p:pic>
      <p:pic>
        <p:nvPicPr>
          <p:cNvPr id="16" name="Рисунок 15" descr="line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544" y="3356992"/>
            <a:ext cx="2933711" cy="322708"/>
          </a:xfrm>
          <a:prstGeom prst="rect">
            <a:avLst/>
          </a:prstGeom>
        </p:spPr>
      </p:pic>
      <p:pic>
        <p:nvPicPr>
          <p:cNvPr id="17" name="Рисунок 16" descr="line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544" y="3717032"/>
            <a:ext cx="2933711" cy="322708"/>
          </a:xfrm>
          <a:prstGeom prst="rect">
            <a:avLst/>
          </a:prstGeom>
        </p:spPr>
      </p:pic>
      <p:pic>
        <p:nvPicPr>
          <p:cNvPr id="18" name="Рисунок 17" descr="line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544" y="4077072"/>
            <a:ext cx="2933711" cy="322708"/>
          </a:xfrm>
          <a:prstGeom prst="rect">
            <a:avLst/>
          </a:prstGeom>
        </p:spPr>
      </p:pic>
      <p:pic>
        <p:nvPicPr>
          <p:cNvPr id="19" name="Рисунок 18" descr="line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544" y="4437112"/>
            <a:ext cx="2933711" cy="322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r>
              <a:rPr lang="ru-RU" dirty="0" smtClean="0"/>
              <a:t>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6165304"/>
            <a:ext cx="1920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До квантового компьютера еще далеко</a:t>
            </a:r>
            <a:endParaRPr lang="ru-RU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работе исследованы спиновые системы с явным учетом пространственных симметрий и инвариантности относительно обращения времени.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Рассчитаны точные спектры энергий для кластеров из небольшого числа частиц.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Проведена оценка энергии основного состояния системы большого числа спинов методом ее разбиения на кластеры, спектры которых возможно эффективно рассчитать.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Исследуемый метод не предполагает конкуренции с наиболее эффективными алгоритмами, вместо этого он описывает систему с точки зрения симметрий, которые могут не коммутировать друг с другом, что исключает возможные появления спонтанного нарушения симметрии.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r>
              <a:rPr lang="fi-FI" sz="2000" dirty="0" smtClean="0"/>
              <a:t>R</a:t>
            </a:r>
            <a:r>
              <a:rPr lang="fi-FI" sz="2000" dirty="0" smtClean="0"/>
              <a:t>. Tarrah, R. Valenti (1990)</a:t>
            </a:r>
            <a:r>
              <a:rPr lang="ru-RU" sz="2000" dirty="0" smtClean="0"/>
              <a:t> </a:t>
            </a:r>
            <a:r>
              <a:rPr lang="en-US" sz="2000" dirty="0" smtClean="0"/>
              <a:t>Exact </a:t>
            </a:r>
            <a:r>
              <a:rPr lang="en-US" sz="2000" dirty="0" smtClean="0"/>
              <a:t>lover bounds to the ground state of spin systems: The </a:t>
            </a:r>
            <a:r>
              <a:rPr lang="en-US" sz="2000" dirty="0" smtClean="0"/>
              <a:t>two-dimensional</a:t>
            </a:r>
            <a:r>
              <a:rPr lang="ru-RU" sz="2000" dirty="0" smtClean="0"/>
              <a:t> </a:t>
            </a:r>
            <a:r>
              <a:rPr lang="en-US" sz="2000" dirty="0" smtClean="0"/>
              <a:t>S </a:t>
            </a:r>
            <a:r>
              <a:rPr lang="en-US" sz="2000" dirty="0" smtClean="0"/>
              <a:t>= 1/2 </a:t>
            </a:r>
            <a:r>
              <a:rPr lang="en-US" sz="2000" dirty="0" err="1" smtClean="0"/>
              <a:t>antiferromagnetic</a:t>
            </a:r>
            <a:r>
              <a:rPr lang="en-US" sz="2000" dirty="0" smtClean="0"/>
              <a:t> </a:t>
            </a:r>
            <a:r>
              <a:rPr lang="en-US" sz="2000" dirty="0" err="1" smtClean="0"/>
              <a:t>Geisenberg</a:t>
            </a:r>
            <a:r>
              <a:rPr lang="en-US" sz="2000" dirty="0" smtClean="0"/>
              <a:t> model	</a:t>
            </a:r>
            <a:r>
              <a:rPr lang="en-US" sz="2000" dirty="0" smtClean="0"/>
              <a:t>Physical </a:t>
            </a:r>
            <a:r>
              <a:rPr lang="en-US" sz="2000" dirty="0" smtClean="0"/>
              <a:t>review B , 1990.</a:t>
            </a:r>
          </a:p>
          <a:p>
            <a:r>
              <a:rPr lang="ru-RU" sz="2000" dirty="0" smtClean="0"/>
              <a:t>??? Ссылка на вариационный метод                          </a:t>
            </a:r>
          </a:p>
          <a:p>
            <a:r>
              <a:rPr lang="en-US" sz="2000" dirty="0" smtClean="0"/>
              <a:t>N. </a:t>
            </a:r>
            <a:r>
              <a:rPr lang="en-US" sz="2000" dirty="0" err="1" smtClean="0"/>
              <a:t>Il'in</a:t>
            </a:r>
            <a:r>
              <a:rPr lang="en-US" sz="2000" dirty="0" smtClean="0"/>
              <a:t>, E. </a:t>
            </a:r>
            <a:r>
              <a:rPr lang="en-US" sz="2000" dirty="0" err="1" smtClean="0"/>
              <a:t>Shpagina</a:t>
            </a:r>
            <a:r>
              <a:rPr lang="en-US" sz="2000" dirty="0" smtClean="0"/>
              <a:t>, F. </a:t>
            </a:r>
            <a:r>
              <a:rPr lang="en-US" sz="2000" dirty="0" err="1" smtClean="0"/>
              <a:t>Uskov</a:t>
            </a:r>
            <a:r>
              <a:rPr lang="en-US" sz="2000" dirty="0" smtClean="0"/>
              <a:t>, O. </a:t>
            </a:r>
            <a:r>
              <a:rPr lang="en-US" sz="2000" dirty="0" err="1" smtClean="0"/>
              <a:t>Lychkovskiy</a:t>
            </a:r>
            <a:r>
              <a:rPr lang="ru-RU" sz="2000" dirty="0" smtClean="0"/>
              <a:t>, </a:t>
            </a:r>
            <a:r>
              <a:rPr lang="en-US" sz="2000" dirty="0" smtClean="0"/>
              <a:t>Squaring </a:t>
            </a:r>
            <a:r>
              <a:rPr lang="en-US" sz="2000" dirty="0" err="1" smtClean="0"/>
              <a:t>parametrization</a:t>
            </a:r>
            <a:r>
              <a:rPr lang="en-US" sz="2000" dirty="0" smtClean="0"/>
              <a:t> of constrained and unconstrained sets of quantum </a:t>
            </a:r>
            <a:r>
              <a:rPr lang="en-US" sz="2000" dirty="0" smtClean="0"/>
              <a:t>states.</a:t>
            </a:r>
            <a:r>
              <a:rPr lang="ru-RU" sz="2000" dirty="0" smtClean="0"/>
              <a:t> Ссылка </a:t>
            </a:r>
            <a:r>
              <a:rPr lang="ru-RU" sz="2000" dirty="0" smtClean="0"/>
              <a:t>на </a:t>
            </a:r>
            <a:r>
              <a:rPr lang="en-US" sz="2000" dirty="0" smtClean="0"/>
              <a:t>??? J Phys A</a:t>
            </a:r>
            <a:endParaRPr lang="ru-RU" sz="2000" dirty="0" smtClean="0"/>
          </a:p>
          <a:p>
            <a:r>
              <a:rPr lang="en-US" sz="2000" i="1" dirty="0" smtClean="0"/>
              <a:t>K.S.D. Beach, A.W. </a:t>
            </a:r>
            <a:r>
              <a:rPr lang="en-US" sz="2000" i="1" dirty="0" err="1" smtClean="0"/>
              <a:t>Sandvik</a:t>
            </a:r>
            <a:r>
              <a:rPr lang="en-US" sz="2000" i="1" dirty="0" smtClean="0"/>
              <a:t> </a:t>
            </a:r>
            <a:r>
              <a:rPr lang="ru-RU" sz="2000" i="1" dirty="0" smtClean="0"/>
              <a:t> </a:t>
            </a:r>
            <a:r>
              <a:rPr lang="en-US" sz="2000" dirty="0" smtClean="0"/>
              <a:t>Some </a:t>
            </a:r>
            <a:r>
              <a:rPr lang="en-US" sz="2000" dirty="0" smtClean="0"/>
              <a:t>formal results for the valence bond </a:t>
            </a:r>
            <a:r>
              <a:rPr lang="en-US" sz="2000" dirty="0" smtClean="0"/>
              <a:t>basis</a:t>
            </a:r>
            <a:r>
              <a:rPr lang="ru-RU" sz="2000" dirty="0" smtClean="0"/>
              <a:t> </a:t>
            </a:r>
            <a:r>
              <a:rPr lang="en-US" sz="2000" i="1" dirty="0" smtClean="0"/>
              <a:t>Nuclear </a:t>
            </a:r>
            <a:r>
              <a:rPr lang="en-US" sz="2000" i="1" dirty="0" smtClean="0"/>
              <a:t>Physics B 750 [FS] (2006) </a:t>
            </a:r>
            <a:r>
              <a:rPr lang="en-US" sz="2000" i="1" dirty="0" smtClean="0"/>
              <a:t>142–178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772816"/>
            <a:ext cx="199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Литература</a:t>
            </a:r>
            <a:r>
              <a:rPr lang="ru-RU" dirty="0" smtClean="0"/>
              <a:t>: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Мотивация</a:t>
            </a:r>
          </a:p>
          <a:p>
            <a:r>
              <a:rPr lang="ru-RU" dirty="0" smtClean="0"/>
              <a:t>Описание модели, задача</a:t>
            </a:r>
          </a:p>
          <a:p>
            <a:r>
              <a:rPr lang="ru-RU" dirty="0" smtClean="0"/>
              <a:t>Методы решения</a:t>
            </a:r>
          </a:p>
          <a:p>
            <a:r>
              <a:rPr lang="ru-RU" dirty="0" smtClean="0"/>
              <a:t>Параметризация матрицы плотности</a:t>
            </a:r>
          </a:p>
          <a:p>
            <a:r>
              <a:rPr lang="ru-RU" dirty="0" smtClean="0"/>
              <a:t>Символьное умножение матриц</a:t>
            </a:r>
          </a:p>
          <a:p>
            <a:r>
              <a:rPr lang="ru-RU" dirty="0" smtClean="0"/>
              <a:t>Скалярное произведение матриц</a:t>
            </a:r>
          </a:p>
          <a:p>
            <a:r>
              <a:rPr lang="ru-RU" dirty="0" smtClean="0"/>
              <a:t>Переполненность базиса</a:t>
            </a:r>
          </a:p>
          <a:p>
            <a:r>
              <a:rPr lang="ru-RU" dirty="0" smtClean="0"/>
              <a:t>Уравнение Шредингера</a:t>
            </a:r>
          </a:p>
          <a:p>
            <a:r>
              <a:rPr lang="ru-RU" dirty="0" smtClean="0"/>
              <a:t>УШ: генерация </a:t>
            </a:r>
            <a:r>
              <a:rPr lang="ru-RU" dirty="0" err="1" smtClean="0"/>
              <a:t>Ро</a:t>
            </a:r>
            <a:endParaRPr lang="ru-RU" dirty="0" smtClean="0"/>
          </a:p>
          <a:p>
            <a:r>
              <a:rPr lang="ru-RU" dirty="0" smtClean="0"/>
              <a:t>Вариационный метод</a:t>
            </a:r>
          </a:p>
          <a:p>
            <a:r>
              <a:rPr lang="ru-RU" dirty="0" smtClean="0"/>
              <a:t>Вар. метод: генерация </a:t>
            </a:r>
            <a:r>
              <a:rPr lang="ru-RU" dirty="0" err="1" smtClean="0"/>
              <a:t>Ро</a:t>
            </a:r>
            <a:endParaRPr lang="ru-RU" dirty="0" smtClean="0"/>
          </a:p>
          <a:p>
            <a:r>
              <a:rPr lang="ru-RU" dirty="0" smtClean="0"/>
              <a:t>Сравнение результатов</a:t>
            </a:r>
          </a:p>
          <a:p>
            <a:r>
              <a:rPr lang="ru-RU" dirty="0" smtClean="0"/>
              <a:t>Выводы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Квантовый компьютер</a:t>
            </a:r>
          </a:p>
          <a:p>
            <a:r>
              <a:rPr lang="ru-RU" dirty="0" err="1" smtClean="0"/>
              <a:t>Кубиты</a:t>
            </a:r>
            <a:endParaRPr lang="en-US" dirty="0" smtClean="0"/>
          </a:p>
          <a:p>
            <a:r>
              <a:rPr lang="ru-RU" dirty="0" err="1" smtClean="0"/>
              <a:t>Джозефсоновские</a:t>
            </a:r>
            <a:r>
              <a:rPr lang="ru-RU" dirty="0" smtClean="0"/>
              <a:t> контакты</a:t>
            </a:r>
            <a:endParaRPr lang="ru-RU" dirty="0" smtClean="0"/>
          </a:p>
          <a:p>
            <a:r>
              <a:rPr lang="ru-RU" dirty="0" smtClean="0"/>
              <a:t>Высокотемпературные сверхпроводники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модели, задача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47663" y="1052513"/>
          <a:ext cx="4395787" cy="1976437"/>
        </p:xfrm>
        <a:graphic>
          <a:graphicData uri="http://schemas.openxmlformats.org/presentationml/2006/ole">
            <p:oleObj spid="_x0000_s2050" name="Equation" r:id="rId3" imgW="2311200" imgH="1041120" progId="Equation.DSMT4">
              <p:embed/>
            </p:oleObj>
          </a:graphicData>
        </a:graphic>
      </p:graphicFrame>
      <p:pic>
        <p:nvPicPr>
          <p:cNvPr id="7" name="Рисунок 6" descr="latt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302" y="1138138"/>
            <a:ext cx="3120348" cy="1872208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71475" y="3284538"/>
          <a:ext cx="4684713" cy="2233612"/>
        </p:xfrm>
        <a:graphic>
          <a:graphicData uri="http://schemas.openxmlformats.org/presentationml/2006/ole">
            <p:oleObj spid="_x0000_s2051" name="Equation" r:id="rId5" imgW="2450880" imgH="1168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3212976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Антиферромагнетики: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 &gt; 0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1d: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2d: “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Гербертсмитит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La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CuO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????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ерромагнетики: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 &lt; 0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Пример: ????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85192" y="5719862"/>
          <a:ext cx="6511304" cy="691772"/>
        </p:xfrm>
        <a:graphic>
          <a:graphicData uri="http://schemas.openxmlformats.org/presentationml/2006/ole">
            <p:oleObj spid="_x0000_s2053" name="Equation" r:id="rId6" imgW="2273040" imgH="2412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Методы решения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967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*)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69888" y="1052513"/>
          <a:ext cx="4778375" cy="1633537"/>
        </p:xfrm>
        <a:graphic>
          <a:graphicData uri="http://schemas.openxmlformats.org/presentationml/2006/ole">
            <p:oleObj spid="_x0000_s3074" name="Equation" r:id="rId3" imgW="2450880" imgH="8380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2722314"/>
            <a:ext cx="8073813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i-FI" dirty="0"/>
              <a:t>R. Tarrah, R. Valenti (1990</a:t>
            </a:r>
            <a:r>
              <a:rPr lang="fi-FI" dirty="0" smtClean="0"/>
              <a:t>)</a:t>
            </a:r>
            <a:r>
              <a:rPr lang="ru-RU" dirty="0" smtClean="0"/>
              <a:t> </a:t>
            </a:r>
          </a:p>
          <a:p>
            <a:r>
              <a:rPr lang="en-US" dirty="0" smtClean="0"/>
              <a:t>Exact </a:t>
            </a:r>
            <a:r>
              <a:rPr lang="en-US" dirty="0"/>
              <a:t>lover bounds to the ground state of spin systems: The two-dimensional</a:t>
            </a:r>
          </a:p>
          <a:p>
            <a:r>
              <a:rPr lang="en-US" dirty="0"/>
              <a:t>S = 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smtClean="0"/>
              <a:t>2 </a:t>
            </a:r>
            <a:r>
              <a:rPr lang="en-US" dirty="0" err="1"/>
              <a:t>antiferromagnetic</a:t>
            </a:r>
            <a:r>
              <a:rPr lang="en-US" dirty="0"/>
              <a:t> </a:t>
            </a:r>
            <a:r>
              <a:rPr lang="en-US" dirty="0" err="1"/>
              <a:t>Geisenberg</a:t>
            </a:r>
            <a:r>
              <a:rPr lang="en-US" dirty="0"/>
              <a:t> </a:t>
            </a:r>
            <a:r>
              <a:rPr lang="en-US" dirty="0" smtClean="0"/>
              <a:t>model		</a:t>
            </a:r>
            <a:r>
              <a:rPr lang="en-US" dirty="0"/>
              <a:t>Physical </a:t>
            </a:r>
            <a:r>
              <a:rPr lang="en-US" dirty="0" smtClean="0"/>
              <a:t>review </a:t>
            </a:r>
            <a:r>
              <a:rPr lang="en-US" dirty="0"/>
              <a:t>B , 1990</a:t>
            </a:r>
            <a:r>
              <a:rPr lang="en-US" dirty="0" smtClean="0"/>
              <a:t>.</a:t>
            </a:r>
          </a:p>
        </p:txBody>
      </p:sp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124744"/>
            <a:ext cx="3120347" cy="1872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6584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*)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61950" y="3716338"/>
          <a:ext cx="7405688" cy="1820862"/>
        </p:xfrm>
        <a:graphic>
          <a:graphicData uri="http://schemas.openxmlformats.org/presentationml/2006/ole">
            <p:oleObj spid="_x0000_s3076" name="Equation" r:id="rId5" imgW="4228920" imgH="1041120" progId="Equation.DSMT4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5536" y="5568172"/>
          <a:ext cx="3024336" cy="1289828"/>
        </p:xfrm>
        <a:graphic>
          <a:graphicData uri="http://schemas.openxmlformats.org/presentationml/2006/ole">
            <p:oleObj spid="_x0000_s3078" name="Equation" r:id="rId6" imgW="2082600" imgH="8888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32151" y="5657671"/>
            <a:ext cx="51118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??? Ссылка на вариационный метод                         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2018-04-22_11-16-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933056"/>
            <a:ext cx="4750870" cy="29249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Параметризация матрицы плотности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8002062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N. </a:t>
            </a:r>
            <a:r>
              <a:rPr lang="en-US" dirty="0" err="1" smtClean="0"/>
              <a:t>Il'in</a:t>
            </a:r>
            <a:r>
              <a:rPr lang="en-US" dirty="0" smtClean="0"/>
              <a:t>, E. </a:t>
            </a:r>
            <a:r>
              <a:rPr lang="en-US" dirty="0" err="1" smtClean="0"/>
              <a:t>Shpagina</a:t>
            </a:r>
            <a:r>
              <a:rPr lang="en-US" dirty="0" smtClean="0"/>
              <a:t>, F. </a:t>
            </a:r>
            <a:r>
              <a:rPr lang="en-US" dirty="0" err="1" smtClean="0"/>
              <a:t>Uskov</a:t>
            </a:r>
            <a:r>
              <a:rPr lang="en-US" dirty="0" smtClean="0"/>
              <a:t>, O. </a:t>
            </a:r>
            <a:r>
              <a:rPr lang="en-US" dirty="0" err="1" smtClean="0"/>
              <a:t>Lychkovskiy</a:t>
            </a:r>
            <a:endParaRPr lang="ru-RU" dirty="0" smtClean="0"/>
          </a:p>
          <a:p>
            <a:r>
              <a:rPr lang="en-US" dirty="0" smtClean="0"/>
              <a:t>Squaring </a:t>
            </a:r>
            <a:r>
              <a:rPr lang="en-US" dirty="0" err="1" smtClean="0"/>
              <a:t>parametrization</a:t>
            </a:r>
            <a:r>
              <a:rPr lang="en-US" dirty="0" smtClean="0"/>
              <a:t> of constrained and unconstrained sets of quantum states.</a:t>
            </a:r>
            <a:endParaRPr lang="ru-RU" dirty="0" smtClean="0"/>
          </a:p>
          <a:p>
            <a:r>
              <a:rPr lang="en-US" dirty="0" smtClean="0"/>
              <a:t>J</a:t>
            </a:r>
            <a:r>
              <a:rPr lang="ru-RU" dirty="0" smtClean="0"/>
              <a:t>.</a:t>
            </a:r>
            <a:r>
              <a:rPr lang="en-US" dirty="0" smtClean="0"/>
              <a:t> Phys</a:t>
            </a:r>
            <a:r>
              <a:rPr lang="ru-RU" dirty="0" smtClean="0"/>
              <a:t>.</a:t>
            </a:r>
            <a:r>
              <a:rPr lang="en-US" dirty="0" smtClean="0"/>
              <a:t> A</a:t>
            </a:r>
            <a:r>
              <a:rPr lang="ru-RU" dirty="0" smtClean="0"/>
              <a:t>:</a:t>
            </a:r>
            <a:r>
              <a:rPr lang="en-US" dirty="0" smtClean="0"/>
              <a:t>Math. </a:t>
            </a:r>
            <a:r>
              <a:rPr lang="en-US" dirty="0" err="1" smtClean="0"/>
              <a:t>Theor</a:t>
            </a:r>
            <a:r>
              <a:rPr lang="en-US" dirty="0" smtClean="0"/>
              <a:t>. 51 (2018) 085301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67544" y="1268760"/>
          <a:ext cx="6986588" cy="774700"/>
        </p:xfrm>
        <a:graphic>
          <a:graphicData uri="http://schemas.openxmlformats.org/presentationml/2006/ole">
            <p:oleObj spid="_x0000_s19457" name="Equation" r:id="rId4" imgW="378432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67544" y="2996952"/>
          <a:ext cx="2965450" cy="922337"/>
        </p:xfrm>
        <a:graphic>
          <a:graphicData uri="http://schemas.openxmlformats.org/presentationml/2006/ole">
            <p:oleObj spid="_x0000_s19458" name="Equation" r:id="rId5" imgW="2234880" imgH="6346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676650" y="1838325"/>
          <a:ext cx="114300" cy="177800"/>
        </p:xfrm>
        <a:graphic>
          <a:graphicData uri="http://schemas.openxmlformats.org/presentationml/2006/ole">
            <p:oleObj spid="_x0000_s19459" name="Equation" r:id="rId6" imgW="114120" imgH="17748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816128" y="3060452"/>
          <a:ext cx="4327872" cy="3797548"/>
        </p:xfrm>
        <a:graphic>
          <a:graphicData uri="http://schemas.openxmlformats.org/presentationml/2006/ole">
            <p:oleObj spid="_x0000_s19460" name="Equation" r:id="rId7" imgW="3124080" imgH="27432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Символьное умножение матриц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644008" y="1556792"/>
          <a:ext cx="4251325" cy="5172075"/>
        </p:xfrm>
        <a:graphic>
          <a:graphicData uri="http://schemas.openxmlformats.org/presentationml/2006/ole">
            <p:oleObj spid="_x0000_s4098" name="Equation" r:id="rId3" imgW="3085920" imgH="37591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9512" y="1484784"/>
          <a:ext cx="4291012" cy="5210175"/>
        </p:xfrm>
        <a:graphic>
          <a:graphicData uri="http://schemas.openxmlformats.org/presentationml/2006/ole">
            <p:oleObj spid="_x0000_s4099" name="Equation" r:id="rId4" imgW="3213000" imgH="3898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Скалярное произведение матриц</a:t>
            </a:r>
            <a:endParaRPr lang="ru-RU" dirty="0"/>
          </a:p>
        </p:txBody>
      </p:sp>
      <p:pic>
        <p:nvPicPr>
          <p:cNvPr id="4" name="Рисунок 3" descr="2018-04-22_12-15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628800"/>
            <a:ext cx="3495675" cy="435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9512" y="1772816"/>
          <a:ext cx="5105400" cy="2232025"/>
        </p:xfrm>
        <a:graphic>
          <a:graphicData uri="http://schemas.openxmlformats.org/presentationml/2006/ole">
            <p:oleObj spid="_x0000_s21506" name="Equation" r:id="rId4" imgW="3429000" imgH="14983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581128"/>
            <a:ext cx="4570354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K.S.D. Beach, A.W. </a:t>
            </a:r>
            <a:r>
              <a:rPr lang="en-US" i="1" dirty="0" err="1" smtClean="0"/>
              <a:t>Sandvik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en-US" dirty="0" smtClean="0"/>
              <a:t>Some formal results for the valence bond basis</a:t>
            </a:r>
            <a:endParaRPr lang="ru-RU" i="1" dirty="0" smtClean="0"/>
          </a:p>
          <a:p>
            <a:r>
              <a:rPr lang="en-US" i="1" dirty="0" smtClean="0"/>
              <a:t>Nuclear Physics B 750 [FS] (2006) 142–178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Переполненность базиса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11560" y="1340768"/>
          <a:ext cx="1656184" cy="1132075"/>
        </p:xfrm>
        <a:graphic>
          <a:graphicData uri="http://schemas.openxmlformats.org/presentationml/2006/ole">
            <p:oleObj spid="_x0000_s22530" name="Equation" r:id="rId3" imgW="1002960" imgH="6858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347865" y="1340768"/>
          <a:ext cx="4392488" cy="1176935"/>
        </p:xfrm>
        <a:graphic>
          <a:graphicData uri="http://schemas.openxmlformats.org/presentationml/2006/ole">
            <p:oleObj spid="_x0000_s22531" name="Equation" r:id="rId4" imgW="2654280" imgH="7110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6563" y="2760663"/>
          <a:ext cx="7981950" cy="3209925"/>
        </p:xfrm>
        <a:graphic>
          <a:graphicData uri="http://schemas.openxmlformats.org/presentationml/2006/ole">
            <p:oleObj spid="_x0000_s22532" name="Equation" r:id="rId5" imgW="4673520" imgH="18795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5949280"/>
            <a:ext cx="615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Было проверено </a:t>
            </a:r>
            <a:r>
              <a:rPr lang="ru-RU" dirty="0" smtClean="0"/>
              <a:t>в плоть до 10 спинов, </a:t>
            </a:r>
          </a:p>
          <a:p>
            <a:r>
              <a:rPr lang="ru-RU" dirty="0" smtClean="0"/>
              <a:t>что из уравнений (1 и 2) следуют все линейные зависимости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477</Words>
  <Application>Microsoft Office PowerPoint</Application>
  <PresentationFormat>Экран (4:3)</PresentationFormat>
  <Paragraphs>128</Paragraphs>
  <Slides>16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Тема Office</vt:lpstr>
      <vt:lpstr>MathType 6.0 Equation</vt:lpstr>
      <vt:lpstr>Equation</vt:lpstr>
      <vt:lpstr>Системы спинов 1/2 с изотропным Гaйзенберговским взаимодействием: параметризация матрицы плотности, вариационный метод,  точная диагонализация. </vt:lpstr>
      <vt:lpstr>Содержание</vt:lpstr>
      <vt:lpstr>Мотивация</vt:lpstr>
      <vt:lpstr>Описание модели, задача</vt:lpstr>
      <vt:lpstr>Методы решения</vt:lpstr>
      <vt:lpstr>Параметризация матрицы плотности</vt:lpstr>
      <vt:lpstr>Символьное умножение матриц</vt:lpstr>
      <vt:lpstr>Скалярное произведение матриц</vt:lpstr>
      <vt:lpstr>Переполненность базиса</vt:lpstr>
      <vt:lpstr>Уравнение Шредингера</vt:lpstr>
      <vt:lpstr>УШ: генерация Ро</vt:lpstr>
      <vt:lpstr>Вариационный метод</vt:lpstr>
      <vt:lpstr>Вар. метод: генерация Ро</vt:lpstr>
      <vt:lpstr>Сравнение результатов</vt:lpstr>
      <vt:lpstr>Выводы</vt:lpstr>
      <vt:lpstr>Спасибо за внимание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178</cp:revision>
  <dcterms:created xsi:type="dcterms:W3CDTF">2018-04-21T08:39:10Z</dcterms:created>
  <dcterms:modified xsi:type="dcterms:W3CDTF">2018-04-23T21:08:19Z</dcterms:modified>
</cp:coreProperties>
</file>