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sldIdLst>
    <p:sldId id="256" r:id="rId5"/>
    <p:sldId id="287" r:id="rId6"/>
    <p:sldId id="318" r:id="rId7"/>
    <p:sldId id="319" r:id="rId8"/>
    <p:sldId id="320" r:id="rId9"/>
    <p:sldId id="313" r:id="rId10"/>
    <p:sldId id="314" r:id="rId11"/>
    <p:sldId id="315" r:id="rId12"/>
    <p:sldId id="317" r:id="rId13"/>
    <p:sldId id="321" r:id="rId14"/>
    <p:sldId id="316" r:id="rId15"/>
    <p:sldId id="257" r:id="rId16"/>
    <p:sldId id="258" r:id="rId17"/>
    <p:sldId id="261" r:id="rId18"/>
    <p:sldId id="267" r:id="rId19"/>
    <p:sldId id="262" r:id="rId20"/>
    <p:sldId id="263" r:id="rId21"/>
    <p:sldId id="264" r:id="rId22"/>
    <p:sldId id="265" r:id="rId23"/>
    <p:sldId id="266" r:id="rId24"/>
    <p:sldId id="269" r:id="rId25"/>
    <p:sldId id="270" r:id="rId26"/>
    <p:sldId id="271" r:id="rId27"/>
    <p:sldId id="272" r:id="rId28"/>
    <p:sldId id="273" r:id="rId29"/>
    <p:sldId id="274" r:id="rId30"/>
    <p:sldId id="275" r:id="rId31"/>
    <p:sldId id="276" r:id="rId32"/>
    <p:sldId id="277" r:id="rId33"/>
    <p:sldId id="279" r:id="rId34"/>
    <p:sldId id="278" r:id="rId35"/>
    <p:sldId id="280" r:id="rId36"/>
    <p:sldId id="281" r:id="rId37"/>
    <p:sldId id="282" r:id="rId38"/>
    <p:sldId id="283" r:id="rId39"/>
    <p:sldId id="284" r:id="rId40"/>
    <p:sldId id="285" r:id="rId41"/>
    <p:sldId id="286" r:id="rId42"/>
    <p:sldId id="259" r:id="rId43"/>
    <p:sldId id="260"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6F1CB-BB95-D811-5293-57678B631675}" v="1074" dt="2024-05-07T19:13:52.871"/>
    <p1510:client id="{3AAC7049-18B0-4BC8-8323-31A54F065F8D}" v="40" dt="2024-05-06T14:22:51.133"/>
    <p1510:client id="{56802D8D-A87E-CE70-9623-F310481D54D7}" v="75" dt="2024-05-07T19:24:26.564"/>
    <p1510:client id="{8C84BD50-9F6D-1A3B-9ACF-1D113C13A180}" v="128" dt="2024-05-07T20:11:13.397"/>
    <p1510:client id="{A75638F4-828B-A0D0-DBA2-CC8F5748D143}" v="405" dt="2024-05-07T20:03:07.261"/>
    <p1510:client id="{C0E0F80C-C788-B233-4625-82CA0FDA8667}" v="8" dt="2024-05-07T20:07:18.697"/>
    <p1510:client id="{CA35BA04-153B-4B3A-7756-3A8D95DBAF2C}" v="771" dt="2024-05-07T20:03:32.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58F62-D120-48B9-BED3-0448776AD330}"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929D3-15F6-4789-AA02-F363CCDE894E}" type="slidenum">
              <a:rPr lang="en-US" smtClean="0"/>
              <a:t>‹#›</a:t>
            </a:fld>
            <a:endParaRPr lang="en-US"/>
          </a:p>
        </p:txBody>
      </p:sp>
    </p:spTree>
    <p:extLst>
      <p:ext uri="{BB962C8B-B14F-4D97-AF65-F5344CB8AC3E}">
        <p14:creationId xmlns:p14="http://schemas.microsoft.com/office/powerpoint/2010/main" val="422549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40</a:t>
            </a:fld>
            <a:endParaRPr lang="en-US"/>
          </a:p>
        </p:txBody>
      </p:sp>
    </p:spTree>
    <p:extLst>
      <p:ext uri="{BB962C8B-B14F-4D97-AF65-F5344CB8AC3E}">
        <p14:creationId xmlns:p14="http://schemas.microsoft.com/office/powerpoint/2010/main" val="1380124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49</a:t>
            </a:fld>
            <a:endParaRPr lang="en-US"/>
          </a:p>
        </p:txBody>
      </p:sp>
    </p:spTree>
    <p:extLst>
      <p:ext uri="{BB962C8B-B14F-4D97-AF65-F5344CB8AC3E}">
        <p14:creationId xmlns:p14="http://schemas.microsoft.com/office/powerpoint/2010/main" val="1096077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50</a:t>
            </a:fld>
            <a:endParaRPr lang="en-US"/>
          </a:p>
        </p:txBody>
      </p:sp>
    </p:spTree>
    <p:extLst>
      <p:ext uri="{BB962C8B-B14F-4D97-AF65-F5344CB8AC3E}">
        <p14:creationId xmlns:p14="http://schemas.microsoft.com/office/powerpoint/2010/main" val="272635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51</a:t>
            </a:fld>
            <a:endParaRPr lang="en-US"/>
          </a:p>
        </p:txBody>
      </p:sp>
    </p:spTree>
    <p:extLst>
      <p:ext uri="{BB962C8B-B14F-4D97-AF65-F5344CB8AC3E}">
        <p14:creationId xmlns:p14="http://schemas.microsoft.com/office/powerpoint/2010/main" val="695210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52</a:t>
            </a:fld>
            <a:endParaRPr lang="en-US"/>
          </a:p>
        </p:txBody>
      </p:sp>
    </p:spTree>
    <p:extLst>
      <p:ext uri="{BB962C8B-B14F-4D97-AF65-F5344CB8AC3E}">
        <p14:creationId xmlns:p14="http://schemas.microsoft.com/office/powerpoint/2010/main" val="1933653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53</a:t>
            </a:fld>
            <a:endParaRPr lang="en-US"/>
          </a:p>
        </p:txBody>
      </p:sp>
    </p:spTree>
    <p:extLst>
      <p:ext uri="{BB962C8B-B14F-4D97-AF65-F5344CB8AC3E}">
        <p14:creationId xmlns:p14="http://schemas.microsoft.com/office/powerpoint/2010/main" val="1587516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54</a:t>
            </a:fld>
            <a:endParaRPr lang="en-US"/>
          </a:p>
        </p:txBody>
      </p:sp>
    </p:spTree>
    <p:extLst>
      <p:ext uri="{BB962C8B-B14F-4D97-AF65-F5344CB8AC3E}">
        <p14:creationId xmlns:p14="http://schemas.microsoft.com/office/powerpoint/2010/main" val="429145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55</a:t>
            </a:fld>
            <a:endParaRPr lang="en-US"/>
          </a:p>
        </p:txBody>
      </p:sp>
    </p:spTree>
    <p:extLst>
      <p:ext uri="{BB962C8B-B14F-4D97-AF65-F5344CB8AC3E}">
        <p14:creationId xmlns:p14="http://schemas.microsoft.com/office/powerpoint/2010/main" val="2402319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56</a:t>
            </a:fld>
            <a:endParaRPr lang="en-US"/>
          </a:p>
        </p:txBody>
      </p:sp>
    </p:spTree>
    <p:extLst>
      <p:ext uri="{BB962C8B-B14F-4D97-AF65-F5344CB8AC3E}">
        <p14:creationId xmlns:p14="http://schemas.microsoft.com/office/powerpoint/2010/main" val="2981013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57</a:t>
            </a:fld>
            <a:endParaRPr lang="en-US"/>
          </a:p>
        </p:txBody>
      </p:sp>
    </p:spTree>
    <p:extLst>
      <p:ext uri="{BB962C8B-B14F-4D97-AF65-F5344CB8AC3E}">
        <p14:creationId xmlns:p14="http://schemas.microsoft.com/office/powerpoint/2010/main" val="3742688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58</a:t>
            </a:fld>
            <a:endParaRPr lang="en-US"/>
          </a:p>
        </p:txBody>
      </p:sp>
    </p:spTree>
    <p:extLst>
      <p:ext uri="{BB962C8B-B14F-4D97-AF65-F5344CB8AC3E}">
        <p14:creationId xmlns:p14="http://schemas.microsoft.com/office/powerpoint/2010/main" val="99835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41</a:t>
            </a:fld>
            <a:endParaRPr lang="en-US"/>
          </a:p>
        </p:txBody>
      </p:sp>
    </p:spTree>
    <p:extLst>
      <p:ext uri="{BB962C8B-B14F-4D97-AF65-F5344CB8AC3E}">
        <p14:creationId xmlns:p14="http://schemas.microsoft.com/office/powerpoint/2010/main" val="3545038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59</a:t>
            </a:fld>
            <a:endParaRPr lang="en-US"/>
          </a:p>
        </p:txBody>
      </p:sp>
    </p:spTree>
    <p:extLst>
      <p:ext uri="{BB962C8B-B14F-4D97-AF65-F5344CB8AC3E}">
        <p14:creationId xmlns:p14="http://schemas.microsoft.com/office/powerpoint/2010/main" val="3772370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60</a:t>
            </a:fld>
            <a:endParaRPr lang="en-US"/>
          </a:p>
        </p:txBody>
      </p:sp>
    </p:spTree>
    <p:extLst>
      <p:ext uri="{BB962C8B-B14F-4D97-AF65-F5344CB8AC3E}">
        <p14:creationId xmlns:p14="http://schemas.microsoft.com/office/powerpoint/2010/main" val="568190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61</a:t>
            </a:fld>
            <a:endParaRPr lang="en-US"/>
          </a:p>
        </p:txBody>
      </p:sp>
    </p:spTree>
    <p:extLst>
      <p:ext uri="{BB962C8B-B14F-4D97-AF65-F5344CB8AC3E}">
        <p14:creationId xmlns:p14="http://schemas.microsoft.com/office/powerpoint/2010/main" val="2982806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62</a:t>
            </a:fld>
            <a:endParaRPr lang="en-US"/>
          </a:p>
        </p:txBody>
      </p:sp>
    </p:spTree>
    <p:extLst>
      <p:ext uri="{BB962C8B-B14F-4D97-AF65-F5344CB8AC3E}">
        <p14:creationId xmlns:p14="http://schemas.microsoft.com/office/powerpoint/2010/main" val="291049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63</a:t>
            </a:fld>
            <a:endParaRPr lang="en-US"/>
          </a:p>
        </p:txBody>
      </p:sp>
    </p:spTree>
    <p:extLst>
      <p:ext uri="{BB962C8B-B14F-4D97-AF65-F5344CB8AC3E}">
        <p14:creationId xmlns:p14="http://schemas.microsoft.com/office/powerpoint/2010/main" val="1228485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64</a:t>
            </a:fld>
            <a:endParaRPr lang="en-US"/>
          </a:p>
        </p:txBody>
      </p:sp>
    </p:spTree>
    <p:extLst>
      <p:ext uri="{BB962C8B-B14F-4D97-AF65-F5344CB8AC3E}">
        <p14:creationId xmlns:p14="http://schemas.microsoft.com/office/powerpoint/2010/main" val="237488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42</a:t>
            </a:fld>
            <a:endParaRPr lang="en-US"/>
          </a:p>
        </p:txBody>
      </p:sp>
    </p:spTree>
    <p:extLst>
      <p:ext uri="{BB962C8B-B14F-4D97-AF65-F5344CB8AC3E}">
        <p14:creationId xmlns:p14="http://schemas.microsoft.com/office/powerpoint/2010/main" val="238875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43</a:t>
            </a:fld>
            <a:endParaRPr lang="en-US"/>
          </a:p>
        </p:txBody>
      </p:sp>
    </p:spTree>
    <p:extLst>
      <p:ext uri="{BB962C8B-B14F-4D97-AF65-F5344CB8AC3E}">
        <p14:creationId xmlns:p14="http://schemas.microsoft.com/office/powerpoint/2010/main" val="2157479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44</a:t>
            </a:fld>
            <a:endParaRPr lang="en-US"/>
          </a:p>
        </p:txBody>
      </p:sp>
    </p:spTree>
    <p:extLst>
      <p:ext uri="{BB962C8B-B14F-4D97-AF65-F5344CB8AC3E}">
        <p14:creationId xmlns:p14="http://schemas.microsoft.com/office/powerpoint/2010/main" val="264247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45</a:t>
            </a:fld>
            <a:endParaRPr lang="en-US"/>
          </a:p>
        </p:txBody>
      </p:sp>
    </p:spTree>
    <p:extLst>
      <p:ext uri="{BB962C8B-B14F-4D97-AF65-F5344CB8AC3E}">
        <p14:creationId xmlns:p14="http://schemas.microsoft.com/office/powerpoint/2010/main" val="372809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46</a:t>
            </a:fld>
            <a:endParaRPr lang="en-US"/>
          </a:p>
        </p:txBody>
      </p:sp>
    </p:spTree>
    <p:extLst>
      <p:ext uri="{BB962C8B-B14F-4D97-AF65-F5344CB8AC3E}">
        <p14:creationId xmlns:p14="http://schemas.microsoft.com/office/powerpoint/2010/main" val="5268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47</a:t>
            </a:fld>
            <a:endParaRPr lang="en-US"/>
          </a:p>
        </p:txBody>
      </p:sp>
    </p:spTree>
    <p:extLst>
      <p:ext uri="{BB962C8B-B14F-4D97-AF65-F5344CB8AC3E}">
        <p14:creationId xmlns:p14="http://schemas.microsoft.com/office/powerpoint/2010/main" val="228941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929D3-15F6-4789-AA02-F363CCDE894E}" type="slidenum">
              <a:rPr lang="en-US" smtClean="0"/>
              <a:t>48</a:t>
            </a:fld>
            <a:endParaRPr lang="en-US"/>
          </a:p>
        </p:txBody>
      </p:sp>
    </p:spTree>
    <p:extLst>
      <p:ext uri="{BB962C8B-B14F-4D97-AF65-F5344CB8AC3E}">
        <p14:creationId xmlns:p14="http://schemas.microsoft.com/office/powerpoint/2010/main" val="3895505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8743-77D5-44CB-C3D4-C2F80E284C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E7F64C-64D0-69B1-08B0-6038DA2B3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E4EE3B-69A3-19B3-F4D4-16417629FD6A}"/>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5" name="Footer Placeholder 4">
            <a:extLst>
              <a:ext uri="{FF2B5EF4-FFF2-40B4-BE49-F238E27FC236}">
                <a16:creationId xmlns:a16="http://schemas.microsoft.com/office/drawing/2014/main" id="{5B186646-02A9-69E7-D9BF-3D2A5F027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4847B-1825-4D53-3094-56D2686BA002}"/>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319080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AEA4-1299-13A2-FF48-843C33177C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EECA23-34A6-BAC9-0916-5C9F9481A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F705A-658F-9D8E-6F5B-4A482B2548DE}"/>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5" name="Footer Placeholder 4">
            <a:extLst>
              <a:ext uri="{FF2B5EF4-FFF2-40B4-BE49-F238E27FC236}">
                <a16:creationId xmlns:a16="http://schemas.microsoft.com/office/drawing/2014/main" id="{9E734C09-D890-4DB1-906C-98D5BAD7A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403AA-4087-DF92-3159-F6B9CF510089}"/>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338076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57A4F-CFC0-8B99-E56D-6B9BE51205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2E5FCC-CFC3-6565-4EF3-C4748232D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EDDD3-B1EB-EADE-AA77-192327A3D138}"/>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5" name="Footer Placeholder 4">
            <a:extLst>
              <a:ext uri="{FF2B5EF4-FFF2-40B4-BE49-F238E27FC236}">
                <a16:creationId xmlns:a16="http://schemas.microsoft.com/office/drawing/2014/main" id="{C134D225-B7FF-76D1-BE62-87B8C572C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3F34-2144-E4D0-5466-69E30B25D209}"/>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242339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0686-6DE5-353A-C4EB-6CC82FF6D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582979-80D1-D403-1448-84D3BD9BAF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AF50C-7DFE-AF66-375B-9616493CADAE}"/>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5" name="Footer Placeholder 4">
            <a:extLst>
              <a:ext uri="{FF2B5EF4-FFF2-40B4-BE49-F238E27FC236}">
                <a16:creationId xmlns:a16="http://schemas.microsoft.com/office/drawing/2014/main" id="{D8A6DD47-31B4-929D-8646-9C08DD33E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44C62-9DDE-FFCC-AA81-7F972CF87F94}"/>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7613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7D23-78E5-590E-7C9E-BEDED8023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12A400-75DB-36F0-A0C9-B22D413085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C6BF9-B760-C125-B37C-F0C153D6FF4F}"/>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5" name="Footer Placeholder 4">
            <a:extLst>
              <a:ext uri="{FF2B5EF4-FFF2-40B4-BE49-F238E27FC236}">
                <a16:creationId xmlns:a16="http://schemas.microsoft.com/office/drawing/2014/main" id="{F12B4399-68F2-47E1-43EF-4ECAA3110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CD679-002A-AD61-EA54-9FD563C6F7B4}"/>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46104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D2FA-B1BC-E331-0CB1-2146110A9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F8DF6-CEC0-B607-689F-539856B7C1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45078C-43C3-5CEA-1D17-45099DA4D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A05DA-BA81-6695-CC7B-83A74BE42E4F}"/>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6" name="Footer Placeholder 5">
            <a:extLst>
              <a:ext uri="{FF2B5EF4-FFF2-40B4-BE49-F238E27FC236}">
                <a16:creationId xmlns:a16="http://schemas.microsoft.com/office/drawing/2014/main" id="{AF21AA27-E4FF-C334-D514-FC62330E48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DE132-91D6-530D-23FE-9583AF25F7EE}"/>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425997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F010-54B8-BED2-F121-FBE83F96ED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A9CDE-316C-0443-5EB9-FAD5F0068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855A97-10EE-1262-A1FF-A6A11BF445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38801F-E727-CE55-39E9-0803BE15F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A00AC-3308-7A0A-08AE-9856BFF50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C0060-08F5-B9C3-32B7-DE153D784D5B}"/>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8" name="Footer Placeholder 7">
            <a:extLst>
              <a:ext uri="{FF2B5EF4-FFF2-40B4-BE49-F238E27FC236}">
                <a16:creationId xmlns:a16="http://schemas.microsoft.com/office/drawing/2014/main" id="{6529E6C1-E6CA-BB45-15AF-4B9AB50012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ADC370-EE9B-789F-B72B-85BE8B54CDD5}"/>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200252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955C-86B8-BFF7-8B8E-07F90E3A41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72D3C2-B861-C875-D4B0-64A3F61914FE}"/>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4" name="Footer Placeholder 3">
            <a:extLst>
              <a:ext uri="{FF2B5EF4-FFF2-40B4-BE49-F238E27FC236}">
                <a16:creationId xmlns:a16="http://schemas.microsoft.com/office/drawing/2014/main" id="{9451402A-2179-FAC1-5B75-612E299D09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70BE94-AD59-4615-468A-0CE2CA8D46F3}"/>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176508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47092-8569-DE27-F4E6-2DE2B4534937}"/>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3" name="Footer Placeholder 2">
            <a:extLst>
              <a:ext uri="{FF2B5EF4-FFF2-40B4-BE49-F238E27FC236}">
                <a16:creationId xmlns:a16="http://schemas.microsoft.com/office/drawing/2014/main" id="{7250F2E4-6800-4E6A-85A2-1DF0EDFDA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B913E9-A84A-EAB2-360B-FE2CFA1EF5E7}"/>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11795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3E3D-F2FF-74A1-3A4A-C0F77CBD0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644CD8-F101-B8EF-B999-EBC6A9B5F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759473-7FA6-C71A-3C9E-393B3C182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93A34-1AF2-4EF6-CDED-AB037DE9ADC4}"/>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6" name="Footer Placeholder 5">
            <a:extLst>
              <a:ext uri="{FF2B5EF4-FFF2-40B4-BE49-F238E27FC236}">
                <a16:creationId xmlns:a16="http://schemas.microsoft.com/office/drawing/2014/main" id="{29865801-3116-EC1D-2798-84A1286FD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28B8A-478E-D213-CD2E-D951DFF2711C}"/>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97132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7717-4B09-3D5B-515D-15B82742E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78168D-2FF5-D539-7FF1-20BF04255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2D8211-451E-F802-0E58-C7550B43F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28DFD-AB07-941C-AB72-931025F0620C}"/>
              </a:ext>
            </a:extLst>
          </p:cNvPr>
          <p:cNvSpPr>
            <a:spLocks noGrp="1"/>
          </p:cNvSpPr>
          <p:nvPr>
            <p:ph type="dt" sz="half" idx="10"/>
          </p:nvPr>
        </p:nvSpPr>
        <p:spPr/>
        <p:txBody>
          <a:bodyPr/>
          <a:lstStyle/>
          <a:p>
            <a:fld id="{45E584FC-4AC3-4720-864C-79F3A818628B}" type="datetimeFigureOut">
              <a:rPr lang="en-US" smtClean="0"/>
              <a:t>5/9/2024</a:t>
            </a:fld>
            <a:endParaRPr lang="en-US"/>
          </a:p>
        </p:txBody>
      </p:sp>
      <p:sp>
        <p:nvSpPr>
          <p:cNvPr id="6" name="Footer Placeholder 5">
            <a:extLst>
              <a:ext uri="{FF2B5EF4-FFF2-40B4-BE49-F238E27FC236}">
                <a16:creationId xmlns:a16="http://schemas.microsoft.com/office/drawing/2014/main" id="{F3849C7B-762C-4F00-07F3-AD53E45A1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3D6D5-E1CC-B050-784A-CDAD3CC7A70D}"/>
              </a:ext>
            </a:extLst>
          </p:cNvPr>
          <p:cNvSpPr>
            <a:spLocks noGrp="1"/>
          </p:cNvSpPr>
          <p:nvPr>
            <p:ph type="sldNum" sz="quarter" idx="12"/>
          </p:nvPr>
        </p:nvSpPr>
        <p:spPr/>
        <p:txBody>
          <a:bodyPr/>
          <a:lstStyle/>
          <a:p>
            <a:fld id="{AF2CF197-D666-4841-AE2F-53607435CBA5}" type="slidenum">
              <a:rPr lang="en-US" smtClean="0"/>
              <a:t>‹#›</a:t>
            </a:fld>
            <a:endParaRPr lang="en-US"/>
          </a:p>
        </p:txBody>
      </p:sp>
    </p:spTree>
    <p:extLst>
      <p:ext uri="{BB962C8B-B14F-4D97-AF65-F5344CB8AC3E}">
        <p14:creationId xmlns:p14="http://schemas.microsoft.com/office/powerpoint/2010/main" val="353928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310437-AAF4-5404-E983-A0F898348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621AD0-17F0-A385-FAA3-32563BDF3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6E267-8C6E-3AE4-4C79-7B4DBF061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584FC-4AC3-4720-864C-79F3A818628B}" type="datetimeFigureOut">
              <a:rPr lang="en-US" smtClean="0"/>
              <a:t>5/9/2024</a:t>
            </a:fld>
            <a:endParaRPr lang="en-US"/>
          </a:p>
        </p:txBody>
      </p:sp>
      <p:sp>
        <p:nvSpPr>
          <p:cNvPr id="5" name="Footer Placeholder 4">
            <a:extLst>
              <a:ext uri="{FF2B5EF4-FFF2-40B4-BE49-F238E27FC236}">
                <a16:creationId xmlns:a16="http://schemas.microsoft.com/office/drawing/2014/main" id="{DBF257AA-F2A3-5600-5A48-BCF099F01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937B30-9462-6E9D-641D-CC66AE2C4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CF197-D666-4841-AE2F-53607435CBA5}" type="slidenum">
              <a:rPr lang="en-US" smtClean="0"/>
              <a:t>‹#›</a:t>
            </a:fld>
            <a:endParaRPr lang="en-US"/>
          </a:p>
        </p:txBody>
      </p:sp>
    </p:spTree>
    <p:extLst>
      <p:ext uri="{BB962C8B-B14F-4D97-AF65-F5344CB8AC3E}">
        <p14:creationId xmlns:p14="http://schemas.microsoft.com/office/powerpoint/2010/main" val="66930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556EAA-086B-B909-3D3D-8E57A58D8ECB}"/>
              </a:ext>
            </a:extLst>
          </p:cNvPr>
          <p:cNvSpPr txBox="1"/>
          <p:nvPr/>
        </p:nvSpPr>
        <p:spPr>
          <a:xfrm>
            <a:off x="2087118" y="1825434"/>
            <a:ext cx="8017764" cy="2554545"/>
          </a:xfrm>
          <a:prstGeom prst="rect">
            <a:avLst/>
          </a:prstGeom>
          <a:noFill/>
        </p:spPr>
        <p:txBody>
          <a:bodyPr wrap="square" rtlCol="0">
            <a:spAutoFit/>
          </a:bodyPr>
          <a:lstStyle/>
          <a:p>
            <a:pPr algn="ctr"/>
            <a:r>
              <a:rPr lang="en-US" sz="8000" b="1">
                <a:latin typeface="Times New Roman" panose="02020603050405020304" pitchFamily="18" charset="0"/>
                <a:cs typeface="Times New Roman" panose="02020603050405020304" pitchFamily="18" charset="0"/>
              </a:rPr>
              <a:t>Bellman Ford Algorithm</a:t>
            </a:r>
          </a:p>
        </p:txBody>
      </p:sp>
      <p:sp>
        <p:nvSpPr>
          <p:cNvPr id="8" name="TextBox 7">
            <a:extLst>
              <a:ext uri="{FF2B5EF4-FFF2-40B4-BE49-F238E27FC236}">
                <a16:creationId xmlns:a16="http://schemas.microsoft.com/office/drawing/2014/main" id="{638CB029-A7AA-FA55-D79D-E1B2F9D19C97}"/>
              </a:ext>
            </a:extLst>
          </p:cNvPr>
          <p:cNvSpPr txBox="1"/>
          <p:nvPr/>
        </p:nvSpPr>
        <p:spPr>
          <a:xfrm>
            <a:off x="4128516" y="4386235"/>
            <a:ext cx="3934968" cy="646331"/>
          </a:xfrm>
          <a:prstGeom prst="rect">
            <a:avLst/>
          </a:prstGeom>
          <a:noFill/>
        </p:spPr>
        <p:txBody>
          <a:bodyPr wrap="square" rtlCol="0">
            <a:spAutoFit/>
          </a:bodyPr>
          <a:lstStyle/>
          <a:p>
            <a:pPr algn="ctr"/>
            <a:r>
              <a:rPr lang="en-US" sz="3600" b="1">
                <a:latin typeface="Times New Roman" panose="02020603050405020304" pitchFamily="18" charset="0"/>
                <a:cs typeface="Times New Roman" panose="02020603050405020304" pitchFamily="18" charset="0"/>
              </a:rPr>
              <a:t>Group 17</a:t>
            </a:r>
          </a:p>
        </p:txBody>
      </p:sp>
    </p:spTree>
    <p:extLst>
      <p:ext uri="{BB962C8B-B14F-4D97-AF65-F5344CB8AC3E}">
        <p14:creationId xmlns:p14="http://schemas.microsoft.com/office/powerpoint/2010/main" val="2524150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397E368B-C49B-298F-96A5-ACA3A63399DD}"/>
              </a:ext>
            </a:extLst>
          </p:cNvPr>
          <p:cNvSpPr txBox="1"/>
          <p:nvPr/>
        </p:nvSpPr>
        <p:spPr>
          <a:xfrm>
            <a:off x="606552" y="563562"/>
            <a:ext cx="8586216" cy="769441"/>
          </a:xfrm>
          <a:prstGeom prst="rect">
            <a:avLst/>
          </a:prstGeom>
          <a:noFill/>
        </p:spPr>
        <p:txBody>
          <a:bodyPr wrap="square" lIns="91440" tIns="45720" rIns="91440" bIns="45720" rtlCol="0" anchor="t">
            <a:spAutoFit/>
          </a:bodyPr>
          <a:lstStyle/>
          <a:p>
            <a:r>
              <a:rPr lang="en-US" sz="4400" b="1">
                <a:latin typeface="Times New Roman"/>
                <a:cs typeface="Times New Roman"/>
              </a:rPr>
              <a:t>Negative Cycles</a:t>
            </a:r>
          </a:p>
        </p:txBody>
      </p:sp>
      <p:sp>
        <p:nvSpPr>
          <p:cNvPr id="59" name="Oval 58">
            <a:extLst>
              <a:ext uri="{FF2B5EF4-FFF2-40B4-BE49-F238E27FC236}">
                <a16:creationId xmlns:a16="http://schemas.microsoft.com/office/drawing/2014/main" id="{A10EDBE7-7A5E-E1FB-3A3B-71472728ED6D}"/>
              </a:ext>
            </a:extLst>
          </p:cNvPr>
          <p:cNvSpPr/>
          <p:nvPr/>
        </p:nvSpPr>
        <p:spPr>
          <a:xfrm>
            <a:off x="1197233" y="3522348"/>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61" name="Oval 60">
            <a:extLst>
              <a:ext uri="{FF2B5EF4-FFF2-40B4-BE49-F238E27FC236}">
                <a16:creationId xmlns:a16="http://schemas.microsoft.com/office/drawing/2014/main" id="{925C1FCE-3822-1D14-0E14-3168AF3EDCB3}"/>
              </a:ext>
            </a:extLst>
          </p:cNvPr>
          <p:cNvSpPr/>
          <p:nvPr/>
        </p:nvSpPr>
        <p:spPr>
          <a:xfrm>
            <a:off x="2902406" y="1982434"/>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63" name="Oval 62">
            <a:extLst>
              <a:ext uri="{FF2B5EF4-FFF2-40B4-BE49-F238E27FC236}">
                <a16:creationId xmlns:a16="http://schemas.microsoft.com/office/drawing/2014/main" id="{8D7DD55A-407F-8981-A585-A9C4817079F5}"/>
              </a:ext>
            </a:extLst>
          </p:cNvPr>
          <p:cNvSpPr/>
          <p:nvPr/>
        </p:nvSpPr>
        <p:spPr>
          <a:xfrm>
            <a:off x="2902406" y="5062264"/>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65" name="Oval 64">
            <a:extLst>
              <a:ext uri="{FF2B5EF4-FFF2-40B4-BE49-F238E27FC236}">
                <a16:creationId xmlns:a16="http://schemas.microsoft.com/office/drawing/2014/main" id="{8E3799C4-ACBB-85C8-318A-A14A28CAFB7D}"/>
              </a:ext>
            </a:extLst>
          </p:cNvPr>
          <p:cNvSpPr/>
          <p:nvPr/>
        </p:nvSpPr>
        <p:spPr>
          <a:xfrm>
            <a:off x="5215829" y="1982434"/>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67" name="Oval 66">
            <a:extLst>
              <a:ext uri="{FF2B5EF4-FFF2-40B4-BE49-F238E27FC236}">
                <a16:creationId xmlns:a16="http://schemas.microsoft.com/office/drawing/2014/main" id="{D20DBD2A-52CD-99FD-6871-4208BD1AE0CE}"/>
              </a:ext>
            </a:extLst>
          </p:cNvPr>
          <p:cNvSpPr/>
          <p:nvPr/>
        </p:nvSpPr>
        <p:spPr>
          <a:xfrm>
            <a:off x="5215829" y="5062264"/>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69" name="Straight Arrow Connector 68">
            <a:extLst>
              <a:ext uri="{FF2B5EF4-FFF2-40B4-BE49-F238E27FC236}">
                <a16:creationId xmlns:a16="http://schemas.microsoft.com/office/drawing/2014/main" id="{43D8FE04-63CA-2455-33D5-D8E8590742B6}"/>
              </a:ext>
            </a:extLst>
          </p:cNvPr>
          <p:cNvCxnSpPr>
            <a:cxnSpLocks/>
          </p:cNvCxnSpPr>
          <p:nvPr/>
        </p:nvCxnSpPr>
        <p:spPr>
          <a:xfrm flipV="1">
            <a:off x="1806487" y="2591688"/>
            <a:ext cx="1200451" cy="103519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6553C037-805E-47DA-C43B-702C22393CE0}"/>
              </a:ext>
            </a:extLst>
          </p:cNvPr>
          <p:cNvCxnSpPr>
            <a:cxnSpLocks/>
          </p:cNvCxnSpPr>
          <p:nvPr/>
        </p:nvCxnSpPr>
        <p:spPr>
          <a:xfrm>
            <a:off x="3259299" y="2696220"/>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5D98A45C-0A80-B146-F346-87AD8DFB1B6D}"/>
              </a:ext>
            </a:extLst>
          </p:cNvPr>
          <p:cNvCxnSpPr>
            <a:cxnSpLocks/>
          </p:cNvCxnSpPr>
          <p:nvPr/>
        </p:nvCxnSpPr>
        <p:spPr>
          <a:xfrm flipH="1">
            <a:off x="3616192" y="2339327"/>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3FFF55C9-93F0-5BA7-08F9-A08D987BA1D7}"/>
              </a:ext>
            </a:extLst>
          </p:cNvPr>
          <p:cNvCxnSpPr>
            <a:cxnSpLocks/>
          </p:cNvCxnSpPr>
          <p:nvPr/>
        </p:nvCxnSpPr>
        <p:spPr>
          <a:xfrm flipV="1">
            <a:off x="3511660" y="2591688"/>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DE69AD10-6BE6-6971-BF9B-F96EA449CE4E}"/>
              </a:ext>
            </a:extLst>
          </p:cNvPr>
          <p:cNvCxnSpPr>
            <a:cxnSpLocks/>
          </p:cNvCxnSpPr>
          <p:nvPr/>
        </p:nvCxnSpPr>
        <p:spPr>
          <a:xfrm>
            <a:off x="5572722" y="2696220"/>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36921295-F1F3-A671-AE8D-FA12EDF939D7}"/>
              </a:ext>
            </a:extLst>
          </p:cNvPr>
          <p:cNvCxnSpPr>
            <a:cxnSpLocks/>
          </p:cNvCxnSpPr>
          <p:nvPr/>
        </p:nvCxnSpPr>
        <p:spPr>
          <a:xfrm>
            <a:off x="3616192" y="5419157"/>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064B7E24-B6B7-D12F-871B-E87B545FF9F5}"/>
              </a:ext>
            </a:extLst>
          </p:cNvPr>
          <p:cNvSpPr txBox="1"/>
          <p:nvPr/>
        </p:nvSpPr>
        <p:spPr>
          <a:xfrm>
            <a:off x="2086672" y="2842922"/>
            <a:ext cx="320040" cy="369332"/>
          </a:xfrm>
          <a:prstGeom prst="rect">
            <a:avLst/>
          </a:prstGeom>
          <a:noFill/>
        </p:spPr>
        <p:txBody>
          <a:bodyPr wrap="square" rtlCol="0">
            <a:spAutoFit/>
          </a:bodyPr>
          <a:lstStyle/>
          <a:p>
            <a:r>
              <a:rPr lang="en-US" b="1"/>
              <a:t>2</a:t>
            </a:r>
          </a:p>
        </p:txBody>
      </p:sp>
      <p:sp>
        <p:nvSpPr>
          <p:cNvPr id="83" name="TextBox 82">
            <a:extLst>
              <a:ext uri="{FF2B5EF4-FFF2-40B4-BE49-F238E27FC236}">
                <a16:creationId xmlns:a16="http://schemas.microsoft.com/office/drawing/2014/main" id="{9E8DE36D-99F5-A7B8-B4D7-FF161142BF20}"/>
              </a:ext>
            </a:extLst>
          </p:cNvPr>
          <p:cNvSpPr txBox="1"/>
          <p:nvPr/>
        </p:nvSpPr>
        <p:spPr>
          <a:xfrm>
            <a:off x="2878764" y="3762272"/>
            <a:ext cx="380535" cy="369332"/>
          </a:xfrm>
          <a:prstGeom prst="rect">
            <a:avLst/>
          </a:prstGeom>
          <a:noFill/>
        </p:spPr>
        <p:txBody>
          <a:bodyPr wrap="square" rtlCol="0">
            <a:spAutoFit/>
          </a:bodyPr>
          <a:lstStyle/>
          <a:p>
            <a:r>
              <a:rPr lang="en-US" b="1"/>
              <a:t>-1</a:t>
            </a:r>
          </a:p>
        </p:txBody>
      </p:sp>
      <p:sp>
        <p:nvSpPr>
          <p:cNvPr id="85" name="TextBox 84">
            <a:extLst>
              <a:ext uri="{FF2B5EF4-FFF2-40B4-BE49-F238E27FC236}">
                <a16:creationId xmlns:a16="http://schemas.microsoft.com/office/drawing/2014/main" id="{84A6167B-5510-5C49-D9A5-CA9F39C3725D}"/>
              </a:ext>
            </a:extLst>
          </p:cNvPr>
          <p:cNvSpPr txBox="1"/>
          <p:nvPr/>
        </p:nvSpPr>
        <p:spPr>
          <a:xfrm>
            <a:off x="4326564" y="3879241"/>
            <a:ext cx="281015" cy="369332"/>
          </a:xfrm>
          <a:prstGeom prst="rect">
            <a:avLst/>
          </a:prstGeom>
          <a:noFill/>
        </p:spPr>
        <p:txBody>
          <a:bodyPr wrap="square" rtlCol="0">
            <a:spAutoFit/>
          </a:bodyPr>
          <a:lstStyle/>
          <a:p>
            <a:r>
              <a:rPr lang="en-US" b="1"/>
              <a:t>3</a:t>
            </a:r>
          </a:p>
        </p:txBody>
      </p:sp>
      <p:sp>
        <p:nvSpPr>
          <p:cNvPr id="87" name="TextBox 86">
            <a:extLst>
              <a:ext uri="{FF2B5EF4-FFF2-40B4-BE49-F238E27FC236}">
                <a16:creationId xmlns:a16="http://schemas.microsoft.com/office/drawing/2014/main" id="{4F853F2F-0C54-3424-7EF8-3578BEF2D485}"/>
              </a:ext>
            </a:extLst>
          </p:cNvPr>
          <p:cNvSpPr txBox="1"/>
          <p:nvPr/>
        </p:nvSpPr>
        <p:spPr>
          <a:xfrm>
            <a:off x="4275502" y="5406718"/>
            <a:ext cx="281015" cy="369332"/>
          </a:xfrm>
          <a:prstGeom prst="rect">
            <a:avLst/>
          </a:prstGeom>
          <a:noFill/>
        </p:spPr>
        <p:txBody>
          <a:bodyPr wrap="square" rtlCol="0">
            <a:spAutoFit/>
          </a:bodyPr>
          <a:lstStyle/>
          <a:p>
            <a:r>
              <a:rPr lang="en-US" b="1"/>
              <a:t>4</a:t>
            </a:r>
          </a:p>
        </p:txBody>
      </p:sp>
      <p:sp>
        <p:nvSpPr>
          <p:cNvPr id="89" name="TextBox 88">
            <a:extLst>
              <a:ext uri="{FF2B5EF4-FFF2-40B4-BE49-F238E27FC236}">
                <a16:creationId xmlns:a16="http://schemas.microsoft.com/office/drawing/2014/main" id="{CD78AB97-633F-DD32-3F3B-31068E499622}"/>
              </a:ext>
            </a:extLst>
          </p:cNvPr>
          <p:cNvSpPr txBox="1"/>
          <p:nvPr/>
        </p:nvSpPr>
        <p:spPr>
          <a:xfrm>
            <a:off x="4300462" y="1952623"/>
            <a:ext cx="411649" cy="369332"/>
          </a:xfrm>
          <a:prstGeom prst="rect">
            <a:avLst/>
          </a:prstGeom>
          <a:noFill/>
        </p:spPr>
        <p:txBody>
          <a:bodyPr wrap="square" rtlCol="0">
            <a:spAutoFit/>
          </a:bodyPr>
          <a:lstStyle/>
          <a:p>
            <a:r>
              <a:rPr lang="en-US" b="1"/>
              <a:t>-3</a:t>
            </a:r>
          </a:p>
        </p:txBody>
      </p:sp>
      <p:sp>
        <p:nvSpPr>
          <p:cNvPr id="91" name="TextBox 90">
            <a:extLst>
              <a:ext uri="{FF2B5EF4-FFF2-40B4-BE49-F238E27FC236}">
                <a16:creationId xmlns:a16="http://schemas.microsoft.com/office/drawing/2014/main" id="{F8D27BAC-4E21-303B-A725-CCAAA577FC48}"/>
              </a:ext>
            </a:extLst>
          </p:cNvPr>
          <p:cNvSpPr txBox="1"/>
          <p:nvPr/>
        </p:nvSpPr>
        <p:spPr>
          <a:xfrm>
            <a:off x="5610661" y="3767222"/>
            <a:ext cx="281015" cy="369332"/>
          </a:xfrm>
          <a:prstGeom prst="rect">
            <a:avLst/>
          </a:prstGeom>
          <a:noFill/>
        </p:spPr>
        <p:txBody>
          <a:bodyPr wrap="square" rtlCol="0">
            <a:spAutoFit/>
          </a:bodyPr>
          <a:lstStyle/>
          <a:p>
            <a:r>
              <a:rPr lang="en-US" b="1"/>
              <a:t>2</a:t>
            </a:r>
          </a:p>
        </p:txBody>
      </p:sp>
      <p:cxnSp>
        <p:nvCxnSpPr>
          <p:cNvPr id="93" name="Straight Arrow Connector 92">
            <a:extLst>
              <a:ext uri="{FF2B5EF4-FFF2-40B4-BE49-F238E27FC236}">
                <a16:creationId xmlns:a16="http://schemas.microsoft.com/office/drawing/2014/main" id="{D9E38A33-4DC2-282D-CF67-F076460A0406}"/>
              </a:ext>
            </a:extLst>
          </p:cNvPr>
          <p:cNvCxnSpPr>
            <a:cxnSpLocks/>
          </p:cNvCxnSpPr>
          <p:nvPr/>
        </p:nvCxnSpPr>
        <p:spPr>
          <a:xfrm>
            <a:off x="3259298" y="2691271"/>
            <a:ext cx="0" cy="2366044"/>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7758A9D8-132C-EAB8-A1EE-AA8A5B273F2F}"/>
              </a:ext>
            </a:extLst>
          </p:cNvPr>
          <p:cNvCxnSpPr>
            <a:cxnSpLocks/>
          </p:cNvCxnSpPr>
          <p:nvPr/>
        </p:nvCxnSpPr>
        <p:spPr>
          <a:xfrm flipV="1">
            <a:off x="3511660" y="2591688"/>
            <a:ext cx="1808701" cy="2575108"/>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243367E3-7733-53A7-8E12-096975D6EF2D}"/>
              </a:ext>
            </a:extLst>
          </p:cNvPr>
          <p:cNvCxnSpPr>
            <a:cxnSpLocks/>
          </p:cNvCxnSpPr>
          <p:nvPr/>
        </p:nvCxnSpPr>
        <p:spPr>
          <a:xfrm flipH="1">
            <a:off x="3616192" y="2339327"/>
            <a:ext cx="1599637" cy="0"/>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99" name="TextBox 98">
            <a:extLst>
              <a:ext uri="{FF2B5EF4-FFF2-40B4-BE49-F238E27FC236}">
                <a16:creationId xmlns:a16="http://schemas.microsoft.com/office/drawing/2014/main" id="{1A13082D-EB8F-10CA-A640-07B5A5A815BE}"/>
              </a:ext>
            </a:extLst>
          </p:cNvPr>
          <p:cNvSpPr txBox="1"/>
          <p:nvPr/>
        </p:nvSpPr>
        <p:spPr>
          <a:xfrm rot="10800000" flipV="1">
            <a:off x="6445403" y="2495553"/>
            <a:ext cx="32064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C00000"/>
                </a:solidFill>
                <a:latin typeface="Times New Roman"/>
                <a:cs typeface="Times New Roman"/>
              </a:rPr>
              <a:t>Cycle value : -1+3-3 = </a:t>
            </a:r>
            <a:r>
              <a:rPr lang="en-US" sz="2000" b="1">
                <a:solidFill>
                  <a:srgbClr val="C00000"/>
                </a:solidFill>
                <a:latin typeface="Times New Roman"/>
                <a:cs typeface="Times New Roman"/>
              </a:rPr>
              <a:t>-1 &lt; 0</a:t>
            </a:r>
          </a:p>
        </p:txBody>
      </p:sp>
      <p:cxnSp>
        <p:nvCxnSpPr>
          <p:cNvPr id="101" name="Straight Arrow Connector 100">
            <a:extLst>
              <a:ext uri="{FF2B5EF4-FFF2-40B4-BE49-F238E27FC236}">
                <a16:creationId xmlns:a16="http://schemas.microsoft.com/office/drawing/2014/main" id="{D3A50121-42CC-603C-27CB-2F8A973D7455}"/>
              </a:ext>
            </a:extLst>
          </p:cNvPr>
          <p:cNvCxnSpPr>
            <a:cxnSpLocks/>
          </p:cNvCxnSpPr>
          <p:nvPr/>
        </p:nvCxnSpPr>
        <p:spPr>
          <a:xfrm flipV="1">
            <a:off x="3902185" y="2806886"/>
            <a:ext cx="2430079" cy="443372"/>
          </a:xfrm>
          <a:prstGeom prst="straightConnector1">
            <a:avLst/>
          </a:prstGeom>
          <a:ln w="12700">
            <a:solidFill>
              <a:srgbClr val="C00000"/>
            </a:solidFill>
            <a:headEnd type="none"/>
            <a:tailEnd type="none"/>
          </a:ln>
        </p:spPr>
        <p:style>
          <a:lnRef idx="3">
            <a:schemeClr val="dk1"/>
          </a:lnRef>
          <a:fillRef idx="0">
            <a:schemeClr val="dk1"/>
          </a:fillRef>
          <a:effectRef idx="2">
            <a:schemeClr val="dk1"/>
          </a:effectRef>
          <a:fontRef idx="minor">
            <a:schemeClr val="tx1"/>
          </a:fontRef>
        </p:style>
      </p:cxnSp>
      <p:sp>
        <p:nvSpPr>
          <p:cNvPr id="103" name="TextBox 102">
            <a:extLst>
              <a:ext uri="{FF2B5EF4-FFF2-40B4-BE49-F238E27FC236}">
                <a16:creationId xmlns:a16="http://schemas.microsoft.com/office/drawing/2014/main" id="{21C7FB97-930E-F785-35AD-F21D504ED762}"/>
              </a:ext>
            </a:extLst>
          </p:cNvPr>
          <p:cNvSpPr txBox="1"/>
          <p:nvPr/>
        </p:nvSpPr>
        <p:spPr>
          <a:xfrm>
            <a:off x="4707653" y="839037"/>
            <a:ext cx="6285243" cy="400110"/>
          </a:xfrm>
          <a:prstGeom prst="rect">
            <a:avLst/>
          </a:prstGeom>
          <a:noFill/>
        </p:spPr>
        <p:txBody>
          <a:bodyPr wrap="square" lIns="91440" tIns="45720" rIns="91440" bIns="45720" rtlCol="0" anchor="t">
            <a:spAutoFit/>
          </a:bodyPr>
          <a:lstStyle/>
          <a:p>
            <a:r>
              <a:rPr lang="en-US" sz="2000">
                <a:latin typeface="Times New Roman"/>
                <a:cs typeface="Times New Roman"/>
              </a:rPr>
              <a:t>are loops in the graph that have a negative sum of weights</a:t>
            </a:r>
          </a:p>
        </p:txBody>
      </p:sp>
      <p:sp>
        <p:nvSpPr>
          <p:cNvPr id="108" name="TextBox 107">
            <a:extLst>
              <a:ext uri="{FF2B5EF4-FFF2-40B4-BE49-F238E27FC236}">
                <a16:creationId xmlns:a16="http://schemas.microsoft.com/office/drawing/2014/main" id="{0C45F04C-8C03-261C-3392-C2ADC33285A0}"/>
              </a:ext>
            </a:extLst>
          </p:cNvPr>
          <p:cNvSpPr txBox="1"/>
          <p:nvPr/>
        </p:nvSpPr>
        <p:spPr>
          <a:xfrm>
            <a:off x="6780937" y="3019245"/>
            <a:ext cx="4155440" cy="2554545"/>
          </a:xfrm>
          <a:prstGeom prst="rect">
            <a:avLst/>
          </a:prstGeom>
          <a:noFill/>
        </p:spPr>
        <p:txBody>
          <a:bodyPr wrap="square" lIns="91440" tIns="45720" rIns="91440" bIns="45720" rtlCol="0" anchor="t">
            <a:spAutoFit/>
          </a:bodyPr>
          <a:lstStyle/>
          <a:p>
            <a:r>
              <a:rPr lang="en-US" sz="2000" dirty="0">
                <a:latin typeface="Times New Roman"/>
                <a:cs typeface="Times New Roman"/>
              </a:rPr>
              <a:t>For example, if there is a negative cycle, then you can always reduce the distance by going through the cycle one more time. Therefore, some algorithms, such as Dijkstra's algorithm, cannot handle negative cycles and may produce incorrect or inconsistent results.</a:t>
            </a:r>
          </a:p>
        </p:txBody>
      </p:sp>
    </p:spTree>
    <p:extLst>
      <p:ext uri="{BB962C8B-B14F-4D97-AF65-F5344CB8AC3E}">
        <p14:creationId xmlns:p14="http://schemas.microsoft.com/office/powerpoint/2010/main" val="384266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ellman Ford's Algorithm, 56% OFF | 7thtravel.com">
            <a:extLst>
              <a:ext uri="{FF2B5EF4-FFF2-40B4-BE49-F238E27FC236}">
                <a16:creationId xmlns:a16="http://schemas.microsoft.com/office/drawing/2014/main" id="{967EB2B0-FAF8-A7EE-8333-B8A28F3DB48C}"/>
              </a:ext>
            </a:extLst>
          </p:cNvPr>
          <p:cNvPicPr>
            <a:picLocks noChangeAspect="1"/>
          </p:cNvPicPr>
          <p:nvPr/>
        </p:nvPicPr>
        <p:blipFill rotWithShape="1">
          <a:blip r:embed="rId2"/>
          <a:srcRect t="-5474" r="1218" b="12044"/>
          <a:stretch/>
        </p:blipFill>
        <p:spPr>
          <a:xfrm>
            <a:off x="1475876" y="511386"/>
            <a:ext cx="9230031" cy="5824852"/>
          </a:xfrm>
          <a:prstGeom prst="rect">
            <a:avLst/>
          </a:prstGeom>
        </p:spPr>
      </p:pic>
    </p:spTree>
    <p:extLst>
      <p:ext uri="{BB962C8B-B14F-4D97-AF65-F5344CB8AC3E}">
        <p14:creationId xmlns:p14="http://schemas.microsoft.com/office/powerpoint/2010/main" val="517990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556EAA-086B-B909-3D3D-8E57A58D8ECB}"/>
              </a:ext>
            </a:extLst>
          </p:cNvPr>
          <p:cNvSpPr txBox="1"/>
          <p:nvPr/>
        </p:nvSpPr>
        <p:spPr>
          <a:xfrm>
            <a:off x="2087118" y="2467424"/>
            <a:ext cx="8017764" cy="1323439"/>
          </a:xfrm>
          <a:prstGeom prst="rect">
            <a:avLst/>
          </a:prstGeom>
          <a:noFill/>
        </p:spPr>
        <p:txBody>
          <a:bodyPr wrap="square" rtlCol="0">
            <a:spAutoFit/>
          </a:bodyPr>
          <a:lstStyle/>
          <a:p>
            <a:pPr algn="ctr"/>
            <a:r>
              <a:rPr lang="en-US" sz="8000" b="1">
                <a:latin typeface="Times New Roman" panose="02020603050405020304" pitchFamily="18" charset="0"/>
                <a:cs typeface="Times New Roman" panose="02020603050405020304" pitchFamily="18" charset="0"/>
              </a:rPr>
              <a:t>Edge Relaxation</a:t>
            </a:r>
          </a:p>
        </p:txBody>
      </p:sp>
      <p:sp>
        <p:nvSpPr>
          <p:cNvPr id="6" name="TextBox 5">
            <a:extLst>
              <a:ext uri="{FF2B5EF4-FFF2-40B4-BE49-F238E27FC236}">
                <a16:creationId xmlns:a16="http://schemas.microsoft.com/office/drawing/2014/main" id="{17BB8BC6-5C49-F3FF-4E85-4F7E759B0971}"/>
              </a:ext>
            </a:extLst>
          </p:cNvPr>
          <p:cNvSpPr txBox="1"/>
          <p:nvPr/>
        </p:nvSpPr>
        <p:spPr>
          <a:xfrm>
            <a:off x="4128516" y="3744245"/>
            <a:ext cx="3934968" cy="646331"/>
          </a:xfrm>
          <a:prstGeom prst="rect">
            <a:avLst/>
          </a:prstGeom>
          <a:noFill/>
        </p:spPr>
        <p:txBody>
          <a:bodyPr wrap="square" rtlCol="0">
            <a:spAutoFit/>
          </a:bodyPr>
          <a:lstStyle/>
          <a:p>
            <a:pPr algn="ctr"/>
            <a:r>
              <a:rPr lang="en-US" sz="3600" b="1">
                <a:latin typeface="Times New Roman" panose="02020603050405020304" pitchFamily="18" charset="0"/>
                <a:cs typeface="Times New Roman" panose="02020603050405020304" pitchFamily="18" charset="0"/>
              </a:rPr>
              <a:t>No Negative Cycle</a:t>
            </a:r>
            <a:endParaRPr lang="en-US" sz="3600" b="1" err="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962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2634148409"/>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334482">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Initial Step</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74134" y="985011"/>
            <a:ext cx="228295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Tree>
    <p:extLst>
      <p:ext uri="{BB962C8B-B14F-4D97-AF65-F5344CB8AC3E}">
        <p14:creationId xmlns:p14="http://schemas.microsoft.com/office/powerpoint/2010/main" val="2786158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2847417203"/>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 name="TextBox 2">
            <a:extLst>
              <a:ext uri="{FF2B5EF4-FFF2-40B4-BE49-F238E27FC236}">
                <a16:creationId xmlns:a16="http://schemas.microsoft.com/office/drawing/2014/main" id="{61EE16CD-6601-52D3-8BDD-CD6B8BFE0417}"/>
              </a:ext>
            </a:extLst>
          </p:cNvPr>
          <p:cNvSpPr txBox="1"/>
          <p:nvPr/>
        </p:nvSpPr>
        <p:spPr>
          <a:xfrm>
            <a:off x="674134" y="985011"/>
            <a:ext cx="228295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Tree>
    <p:extLst>
      <p:ext uri="{BB962C8B-B14F-4D97-AF65-F5344CB8AC3E}">
        <p14:creationId xmlns:p14="http://schemas.microsoft.com/office/powerpoint/2010/main" val="68872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465772457"/>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a:ea typeface="+mn-ea"/>
                          <a:cs typeface="Times New Roman"/>
                        </a:rPr>
                        <a:t>∞</a:t>
                      </a:r>
                      <a:endParaRPr lang="en-US" b="1" cap="none" spc="0">
                        <a:ln>
                          <a:noFill/>
                        </a:ln>
                        <a:solidFill>
                          <a:schemeClr val="tx1"/>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a:ea typeface="+mn-ea"/>
                          <a:cs typeface="Times New Roman"/>
                        </a:rPr>
                        <a:t>∞</a:t>
                      </a:r>
                      <a:endParaRPr lang="en-US" b="1" cap="none" spc="0">
                        <a:ln>
                          <a:noFill/>
                        </a:ln>
                        <a:solidFill>
                          <a:schemeClr val="tx1"/>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a:ea typeface="+mn-ea"/>
                          <a:cs typeface="Times New Roman"/>
                        </a:rPr>
                        <a:t>∞</a:t>
                      </a:r>
                      <a:endParaRPr lang="en-US" b="1" cap="none" spc="0">
                        <a:ln>
                          <a:noFill/>
                        </a:ln>
                        <a:solidFill>
                          <a:schemeClr val="tx1"/>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a:ea typeface="+mn-ea"/>
                          <a:cs typeface="Times New Roman"/>
                        </a:rPr>
                        <a:t>∞</a:t>
                      </a:r>
                      <a:endParaRPr lang="en-US" b="1" cap="none" spc="0">
                        <a:ln>
                          <a:noFill/>
                        </a:ln>
                        <a:solidFill>
                          <a:schemeClr val="tx1"/>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74134" y="985011"/>
            <a:ext cx="237439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4FEBF209-BDDC-1FDD-7537-BEC62C91499B}"/>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D132B557-8A1F-9EE7-CB56-61C511865FF1}"/>
              </a:ext>
            </a:extLst>
          </p:cNvPr>
          <p:cNvSpPr txBox="1"/>
          <p:nvPr/>
        </p:nvSpPr>
        <p:spPr>
          <a:xfrm>
            <a:off x="6716264" y="5558346"/>
            <a:ext cx="4057515"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0+2 = 2)</a:t>
            </a:r>
          </a:p>
          <a:p>
            <a:r>
              <a:rPr lang="en-US">
                <a:latin typeface="Times New Roman" panose="02020603050405020304" pitchFamily="18" charset="0"/>
                <a:cs typeface="Times New Roman" panose="02020603050405020304" pitchFamily="18" charset="0"/>
              </a:rPr>
              <a:t>- Node B (Distance: 0-3 = -3)</a:t>
            </a:r>
          </a:p>
        </p:txBody>
      </p:sp>
    </p:spTree>
    <p:extLst>
      <p:ext uri="{BB962C8B-B14F-4D97-AF65-F5344CB8AC3E}">
        <p14:creationId xmlns:p14="http://schemas.microsoft.com/office/powerpoint/2010/main" val="1888452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2981500711"/>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a:ea typeface="+mn-ea"/>
                          <a:cs typeface="Times New Roman"/>
                        </a:rPr>
                        <a:t>∞</a:t>
                      </a:r>
                      <a:endParaRPr lang="en-US" b="1" cap="none" spc="0">
                        <a:ln>
                          <a:noFill/>
                        </a:ln>
                        <a:solidFill>
                          <a:schemeClr val="tx1"/>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a:ea typeface="+mn-ea"/>
                          <a:cs typeface="Times New Roman"/>
                        </a:rPr>
                        <a:t>∞</a:t>
                      </a:r>
                      <a:endParaRPr lang="en-US" b="1" cap="none" spc="0">
                        <a:ln>
                          <a:noFill/>
                        </a:ln>
                        <a:solidFill>
                          <a:schemeClr val="tx1"/>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4FEBF209-BDDC-1FDD-7537-BEC62C91499B}"/>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6" name="TextBox 5">
            <a:extLst>
              <a:ext uri="{FF2B5EF4-FFF2-40B4-BE49-F238E27FC236}">
                <a16:creationId xmlns:a16="http://schemas.microsoft.com/office/drawing/2014/main" id="{C937BD17-63CF-E4AF-938C-91F4F3A59087}"/>
              </a:ext>
            </a:extLst>
          </p:cNvPr>
          <p:cNvSpPr txBox="1"/>
          <p:nvPr/>
        </p:nvSpPr>
        <p:spPr>
          <a:xfrm>
            <a:off x="6716263" y="5558346"/>
            <a:ext cx="4723895"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C (Distance: 2-2 = 0)</a:t>
            </a:r>
          </a:p>
          <a:p>
            <a:r>
              <a:rPr lang="en-US">
                <a:latin typeface="Times New Roman" panose="02020603050405020304" pitchFamily="18" charset="0"/>
                <a:cs typeface="Times New Roman" panose="02020603050405020304" pitchFamily="18" charset="0"/>
              </a:rPr>
              <a:t>- Node B (Distance: 2+4 = 6) [Not update -3 &lt; 6]</a:t>
            </a:r>
          </a:p>
        </p:txBody>
      </p:sp>
    </p:spTree>
    <p:extLst>
      <p:ext uri="{BB962C8B-B14F-4D97-AF65-F5344CB8AC3E}">
        <p14:creationId xmlns:p14="http://schemas.microsoft.com/office/powerpoint/2010/main" val="996143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3064145840"/>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a:ea typeface="+mn-ea"/>
                          <a:cs typeface="Times New Roman"/>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a:ea typeface="+mn-ea"/>
                          <a:cs typeface="Times New Roman"/>
                        </a:rPr>
                        <a:t>∞</a:t>
                      </a:r>
                      <a:endParaRPr lang="en-US" b="1" cap="none" spc="0">
                        <a:ln>
                          <a:noFill/>
                        </a:ln>
                        <a:solidFill>
                          <a:schemeClr val="tx1"/>
                        </a:solidFill>
                        <a:effectLst/>
                        <a:latin typeface="Times New Roman"/>
                        <a:cs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4FEBF209-BDDC-1FDD-7537-BEC62C91499B}"/>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6" name="TextBox 5">
            <a:extLst>
              <a:ext uri="{FF2B5EF4-FFF2-40B4-BE49-F238E27FC236}">
                <a16:creationId xmlns:a16="http://schemas.microsoft.com/office/drawing/2014/main" id="{C937BD17-63CF-E4AF-938C-91F4F3A59087}"/>
              </a:ext>
            </a:extLst>
          </p:cNvPr>
          <p:cNvSpPr txBox="1"/>
          <p:nvPr/>
        </p:nvSpPr>
        <p:spPr>
          <a:xfrm>
            <a:off x="6716264" y="5558346"/>
            <a:ext cx="4192528"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C (Distance: -3-1 = -4)</a:t>
            </a:r>
          </a:p>
          <a:p>
            <a:r>
              <a:rPr lang="en-US">
                <a:latin typeface="Times New Roman" panose="02020603050405020304" pitchFamily="18" charset="0"/>
                <a:cs typeface="Times New Roman" panose="02020603050405020304" pitchFamily="18" charset="0"/>
              </a:rPr>
              <a:t>- Node D (Distance: -3-4 = -7)</a:t>
            </a:r>
          </a:p>
        </p:txBody>
      </p:sp>
    </p:spTree>
    <p:extLst>
      <p:ext uri="{BB962C8B-B14F-4D97-AF65-F5344CB8AC3E}">
        <p14:creationId xmlns:p14="http://schemas.microsoft.com/office/powerpoint/2010/main" val="3120894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3389376037"/>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a:ea typeface="+mn-ea"/>
                          <a:cs typeface="Times New Roman"/>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4FEBF209-BDDC-1FDD-7537-BEC62C91499B}"/>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6" name="TextBox 5">
            <a:extLst>
              <a:ext uri="{FF2B5EF4-FFF2-40B4-BE49-F238E27FC236}">
                <a16:creationId xmlns:a16="http://schemas.microsoft.com/office/drawing/2014/main" id="{C937BD17-63CF-E4AF-938C-91F4F3A59087}"/>
              </a:ext>
            </a:extLst>
          </p:cNvPr>
          <p:cNvSpPr txBox="1"/>
          <p:nvPr/>
        </p:nvSpPr>
        <p:spPr>
          <a:xfrm>
            <a:off x="6716263" y="5558346"/>
            <a:ext cx="4723895" cy="369332"/>
          </a:xfrm>
          <a:prstGeom prst="rect">
            <a:avLst/>
          </a:prstGeom>
          <a:noFill/>
        </p:spPr>
        <p:txBody>
          <a:bodyPr wrap="square" lIns="91440" tIns="45720" rIns="91440" bIns="45720" rtlCol="0" anchor="t">
            <a:spAutoFit/>
          </a:bodyPr>
          <a:lstStyle/>
          <a:p>
            <a:r>
              <a:rPr lang="en-US" dirty="0">
                <a:latin typeface="Times New Roman"/>
                <a:cs typeface="Times New Roman"/>
              </a:rPr>
              <a:t>- Node D (Distance: -4+5 = 1) [Not update 1&gt;-7]</a:t>
            </a:r>
          </a:p>
        </p:txBody>
      </p:sp>
    </p:spTree>
    <p:extLst>
      <p:ext uri="{BB962C8B-B14F-4D97-AF65-F5344CB8AC3E}">
        <p14:creationId xmlns:p14="http://schemas.microsoft.com/office/powerpoint/2010/main" val="332545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107949479"/>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a:ea typeface="+mn-ea"/>
                          <a:cs typeface="Times New Roman"/>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4FEBF209-BDDC-1FDD-7537-BEC62C91499B}"/>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6" name="TextBox 5">
            <a:extLst>
              <a:ext uri="{FF2B5EF4-FFF2-40B4-BE49-F238E27FC236}">
                <a16:creationId xmlns:a16="http://schemas.microsoft.com/office/drawing/2014/main" id="{C937BD17-63CF-E4AF-938C-91F4F3A59087}"/>
              </a:ext>
            </a:extLst>
          </p:cNvPr>
          <p:cNvSpPr txBox="1"/>
          <p:nvPr/>
        </p:nvSpPr>
        <p:spPr>
          <a:xfrm>
            <a:off x="6716264" y="5558346"/>
            <a:ext cx="4192528"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 update</a:t>
            </a:r>
          </a:p>
        </p:txBody>
      </p:sp>
    </p:spTree>
    <p:extLst>
      <p:ext uri="{BB962C8B-B14F-4D97-AF65-F5344CB8AC3E}">
        <p14:creationId xmlns:p14="http://schemas.microsoft.com/office/powerpoint/2010/main" val="1019097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556EAA-086B-B909-3D3D-8E57A58D8ECB}"/>
              </a:ext>
            </a:extLst>
          </p:cNvPr>
          <p:cNvSpPr txBox="1"/>
          <p:nvPr/>
        </p:nvSpPr>
        <p:spPr>
          <a:xfrm>
            <a:off x="667512" y="563562"/>
            <a:ext cx="4115069" cy="769441"/>
          </a:xfrm>
          <a:prstGeom prst="rect">
            <a:avLst/>
          </a:prstGeom>
          <a:noFill/>
        </p:spPr>
        <p:txBody>
          <a:bodyPr wrap="square" lIns="91440" tIns="45720" rIns="91440" bIns="45720" rtlCol="0" anchor="t">
            <a:spAutoFit/>
          </a:bodyPr>
          <a:lstStyle/>
          <a:p>
            <a:r>
              <a:rPr lang="en-US" sz="4400" b="1">
                <a:latin typeface="Times New Roman"/>
                <a:cs typeface="Times New Roman"/>
              </a:rPr>
              <a:t>Edge Relaxation</a:t>
            </a:r>
            <a:endParaRPr lang="en-US" sz="4400">
              <a:latin typeface="Times New Roman"/>
              <a:cs typeface="Times New Roman"/>
            </a:endParaRPr>
          </a:p>
        </p:txBody>
      </p:sp>
      <p:sp>
        <p:nvSpPr>
          <p:cNvPr id="3" name="TextBox 2">
            <a:extLst>
              <a:ext uri="{FF2B5EF4-FFF2-40B4-BE49-F238E27FC236}">
                <a16:creationId xmlns:a16="http://schemas.microsoft.com/office/drawing/2014/main" id="{5805146B-DE70-71EE-EE7B-840EC6FD8AF4}"/>
              </a:ext>
            </a:extLst>
          </p:cNvPr>
          <p:cNvSpPr txBox="1"/>
          <p:nvPr/>
        </p:nvSpPr>
        <p:spPr>
          <a:xfrm>
            <a:off x="1544351" y="1693360"/>
            <a:ext cx="9110023" cy="3170099"/>
          </a:xfrm>
          <a:prstGeom prst="rect">
            <a:avLst/>
          </a:prstGeom>
          <a:noFill/>
        </p:spPr>
        <p:txBody>
          <a:bodyPr wrap="square" lIns="91440" tIns="45720" rIns="91440" bIns="45720" anchor="t">
            <a:spAutoFit/>
          </a:bodyPr>
          <a:lstStyle/>
          <a:p>
            <a:pPr marL="342900" indent="-342900">
              <a:buFont typeface="Calibri"/>
              <a:buChar char="-"/>
            </a:pPr>
            <a:r>
              <a:rPr lang="en-US" sz="2000" dirty="0">
                <a:latin typeface="Times New Roman"/>
                <a:ea typeface="+mn-lt"/>
                <a:cs typeface="Calibri"/>
              </a:rPr>
              <a:t>  Edge Relaxation is a technique used in graph theory to adjust the confidence or weight values of edges based on data dissemination within the graph.</a:t>
            </a:r>
            <a:endParaRPr lang="en-US" sz="2000" dirty="0">
              <a:latin typeface="Times New Roman"/>
              <a:cs typeface="Calibri"/>
            </a:endParaRPr>
          </a:p>
          <a:p>
            <a:pPr marL="457200" indent="-457200">
              <a:buFont typeface="Calibri"/>
              <a:buChar char="-"/>
            </a:pPr>
            <a:endParaRPr lang="en-US" sz="2000" dirty="0">
              <a:latin typeface="Times New Roman"/>
              <a:ea typeface="+mn-lt"/>
              <a:cs typeface="Times New Roman"/>
            </a:endParaRPr>
          </a:p>
          <a:p>
            <a:pPr marL="457200" indent="-457200">
              <a:buFont typeface="Calibri"/>
              <a:buChar char="-"/>
            </a:pPr>
            <a:r>
              <a:rPr lang="en-US" sz="2000" dirty="0">
                <a:latin typeface="Times New Roman"/>
                <a:ea typeface="+mn-lt"/>
                <a:cs typeface="Times New Roman"/>
              </a:rPr>
              <a:t>It is commonly employed to find the shortest path or optimize data dissemination routes in networks by iteratively adjusting edge weights to align with the desired data distribution.</a:t>
            </a:r>
            <a:endParaRPr lang="en-US" sz="2000" dirty="0">
              <a:latin typeface="Times New Roman"/>
              <a:cs typeface="Times New Roman"/>
            </a:endParaRPr>
          </a:p>
          <a:p>
            <a:pPr marL="457200" indent="-457200">
              <a:buFont typeface="Calibri"/>
              <a:buChar char="-"/>
            </a:pPr>
            <a:endParaRPr lang="en-US" sz="2000" dirty="0">
              <a:latin typeface="Times New Roman"/>
              <a:cs typeface="Times New Roman"/>
            </a:endParaRPr>
          </a:p>
          <a:p>
            <a:pPr marL="457200" indent="-457200">
              <a:buFont typeface="Calibri"/>
              <a:buChar char="-"/>
            </a:pPr>
            <a:r>
              <a:rPr lang="en-US" sz="2000" dirty="0">
                <a:latin typeface="Times New Roman"/>
                <a:ea typeface="+mn-lt"/>
                <a:cs typeface="+mn-lt"/>
              </a:rPr>
              <a:t>Through iterative adjustments, edge weights are tuned to better match the distribution of data in the graph, improving the reliability and efficiency of information dissemination.</a:t>
            </a:r>
            <a:endParaRPr lang="en-US" sz="2000" dirty="0">
              <a:latin typeface="Times New Roman"/>
              <a:ea typeface="+mn-lt"/>
              <a:cs typeface="Times New Roman"/>
            </a:endParaRPr>
          </a:p>
        </p:txBody>
      </p:sp>
    </p:spTree>
    <p:extLst>
      <p:ext uri="{BB962C8B-B14F-4D97-AF65-F5344CB8AC3E}">
        <p14:creationId xmlns:p14="http://schemas.microsoft.com/office/powerpoint/2010/main" val="257748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1424879286"/>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a:ea typeface="+mn-ea"/>
                          <a:cs typeface="Times New Roman"/>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Tree>
    <p:extLst>
      <p:ext uri="{BB962C8B-B14F-4D97-AF65-F5344CB8AC3E}">
        <p14:creationId xmlns:p14="http://schemas.microsoft.com/office/powerpoint/2010/main" val="2189977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962892885"/>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a:ea typeface="+mn-ea"/>
                          <a:cs typeface="Times New Roman"/>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805176"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0+2 = 2) [Not update 2 = 2]</a:t>
            </a:r>
          </a:p>
          <a:p>
            <a:r>
              <a:rPr lang="en-US">
                <a:latin typeface="Times New Roman" panose="02020603050405020304" pitchFamily="18" charset="0"/>
                <a:cs typeface="Times New Roman" panose="02020603050405020304" pitchFamily="18" charset="0"/>
              </a:rPr>
              <a:t>- Node B (Distance: 0-3 = -3) [Not update -3 = -3]</a:t>
            </a:r>
          </a:p>
        </p:txBody>
      </p:sp>
    </p:spTree>
    <p:extLst>
      <p:ext uri="{BB962C8B-B14F-4D97-AF65-F5344CB8AC3E}">
        <p14:creationId xmlns:p14="http://schemas.microsoft.com/office/powerpoint/2010/main" val="997168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557172233"/>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a:ea typeface="+mn-ea"/>
                          <a:cs typeface="Times New Roman"/>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723894" cy="646331"/>
          </a:xfrm>
          <a:prstGeom prst="rect">
            <a:avLst/>
          </a:prstGeom>
          <a:noFill/>
        </p:spPr>
        <p:txBody>
          <a:bodyPr wrap="square" lIns="91440" tIns="45720" rIns="91440" bIns="45720" rtlCol="0" anchor="t">
            <a:spAutoFit/>
          </a:bodyPr>
          <a:lstStyle/>
          <a:p>
            <a:r>
              <a:rPr lang="en-US">
                <a:latin typeface="Times New Roman" panose="02020603050405020304" pitchFamily="18" charset="0"/>
                <a:cs typeface="Times New Roman" panose="02020603050405020304" pitchFamily="18" charset="0"/>
              </a:rPr>
              <a:t>- Node B (Distance: 2+4 = 6) [Not update 6 &gt; -3]</a:t>
            </a:r>
          </a:p>
          <a:p>
            <a:r>
              <a:rPr lang="en-US">
                <a:latin typeface="Times New Roman"/>
                <a:cs typeface="Times New Roman"/>
              </a:rPr>
              <a:t>- Node C (Distance: 2-2 = 0) [Not update 0 &gt; -4]</a:t>
            </a:r>
          </a:p>
        </p:txBody>
      </p:sp>
    </p:spTree>
    <p:extLst>
      <p:ext uri="{BB962C8B-B14F-4D97-AF65-F5344CB8AC3E}">
        <p14:creationId xmlns:p14="http://schemas.microsoft.com/office/powerpoint/2010/main" val="4054046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3927272431"/>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a:ea typeface="+mn-ea"/>
                          <a:cs typeface="Times New Roman"/>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3" y="5558346"/>
            <a:ext cx="5017551" cy="646331"/>
          </a:xfrm>
          <a:prstGeom prst="rect">
            <a:avLst/>
          </a:prstGeom>
          <a:noFill/>
        </p:spPr>
        <p:txBody>
          <a:bodyPr wrap="square" lIns="91440" tIns="45720" rIns="91440" bIns="45720" rtlCol="0" anchor="t">
            <a:spAutoFit/>
          </a:bodyPr>
          <a:lstStyle/>
          <a:p>
            <a:r>
              <a:rPr lang="en-US">
                <a:latin typeface="Times New Roman"/>
                <a:cs typeface="Times New Roman"/>
              </a:rPr>
              <a:t>- Node C (Distance: -3-1 = -4) [Not update -4 = -4]</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Node D (Distance: -3-4 = -7) [Not update -7 = -7]</a:t>
            </a:r>
          </a:p>
        </p:txBody>
      </p:sp>
    </p:spTree>
    <p:extLst>
      <p:ext uri="{BB962C8B-B14F-4D97-AF65-F5344CB8AC3E}">
        <p14:creationId xmlns:p14="http://schemas.microsoft.com/office/powerpoint/2010/main" val="3293310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35397392"/>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823464"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D (Distance: -4+5 = 1) [Not update 1 &gt; -7]</a:t>
            </a:r>
          </a:p>
        </p:txBody>
      </p:sp>
    </p:spTree>
    <p:extLst>
      <p:ext uri="{BB962C8B-B14F-4D97-AF65-F5344CB8AC3E}">
        <p14:creationId xmlns:p14="http://schemas.microsoft.com/office/powerpoint/2010/main" val="4027429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4099795742"/>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48513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 update</a:t>
            </a:r>
          </a:p>
        </p:txBody>
      </p:sp>
    </p:spTree>
    <p:extLst>
      <p:ext uri="{BB962C8B-B14F-4D97-AF65-F5344CB8AC3E}">
        <p14:creationId xmlns:p14="http://schemas.microsoft.com/office/powerpoint/2010/main" val="1953211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721800730"/>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Tree>
    <p:extLst>
      <p:ext uri="{BB962C8B-B14F-4D97-AF65-F5344CB8AC3E}">
        <p14:creationId xmlns:p14="http://schemas.microsoft.com/office/powerpoint/2010/main" val="180231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172698282"/>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E07BA602-22C7-11AF-1F20-F28C1453CE78}"/>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5" name="TextBox 4">
            <a:extLst>
              <a:ext uri="{FF2B5EF4-FFF2-40B4-BE49-F238E27FC236}">
                <a16:creationId xmlns:a16="http://schemas.microsoft.com/office/drawing/2014/main" id="{002A4DE1-32D5-0B7B-E771-F5DAD6AF181B}"/>
              </a:ext>
            </a:extLst>
          </p:cNvPr>
          <p:cNvSpPr txBox="1"/>
          <p:nvPr/>
        </p:nvSpPr>
        <p:spPr>
          <a:xfrm>
            <a:off x="6716264" y="5558346"/>
            <a:ext cx="4914904"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0+2 = 2) [Not update 2 = 2]</a:t>
            </a:r>
          </a:p>
          <a:p>
            <a:r>
              <a:rPr lang="en-US">
                <a:latin typeface="Times New Roman" panose="02020603050405020304" pitchFamily="18" charset="0"/>
                <a:cs typeface="Times New Roman" panose="02020603050405020304" pitchFamily="18" charset="0"/>
              </a:rPr>
              <a:t>- Node B (Distance: 0-3 = -3) [Not update -3 = -3]</a:t>
            </a:r>
          </a:p>
        </p:txBody>
      </p:sp>
    </p:spTree>
    <p:extLst>
      <p:ext uri="{BB962C8B-B14F-4D97-AF65-F5344CB8AC3E}">
        <p14:creationId xmlns:p14="http://schemas.microsoft.com/office/powerpoint/2010/main" val="156056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2837789891"/>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E07BA602-22C7-11AF-1F20-F28C1453CE78}"/>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5" name="TextBox 4">
            <a:extLst>
              <a:ext uri="{FF2B5EF4-FFF2-40B4-BE49-F238E27FC236}">
                <a16:creationId xmlns:a16="http://schemas.microsoft.com/office/drawing/2014/main" id="{002A4DE1-32D5-0B7B-E771-F5DAD6AF181B}"/>
              </a:ext>
            </a:extLst>
          </p:cNvPr>
          <p:cNvSpPr txBox="1"/>
          <p:nvPr/>
        </p:nvSpPr>
        <p:spPr>
          <a:xfrm>
            <a:off x="6716264" y="5558346"/>
            <a:ext cx="482346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Node B (Distance: 2+4 = 6) [Not update 6 &gt; -3]</a:t>
            </a:r>
          </a:p>
          <a:p>
            <a:r>
              <a:rPr lang="en-US" dirty="0">
                <a:latin typeface="Times New Roman" panose="02020603050405020304" pitchFamily="18" charset="0"/>
                <a:cs typeface="Times New Roman" panose="02020603050405020304" pitchFamily="18" charset="0"/>
              </a:rPr>
              <a:t>- Node C (Distance: 2-2 = 0) [Not update 0&gt;-4]</a:t>
            </a:r>
          </a:p>
        </p:txBody>
      </p:sp>
    </p:spTree>
    <p:extLst>
      <p:ext uri="{BB962C8B-B14F-4D97-AF65-F5344CB8AC3E}">
        <p14:creationId xmlns:p14="http://schemas.microsoft.com/office/powerpoint/2010/main" val="3201076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349858802"/>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3" y="5558346"/>
            <a:ext cx="5017551"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C (Distance: -3-1 = -4) [Not update -4 = -4]</a:t>
            </a:r>
          </a:p>
          <a:p>
            <a:r>
              <a:rPr lang="en-US">
                <a:latin typeface="Times New Roman" panose="02020603050405020304" pitchFamily="18" charset="0"/>
                <a:cs typeface="Times New Roman" panose="02020603050405020304" pitchFamily="18" charset="0"/>
              </a:rPr>
              <a:t>- Node D (Distance: -3-4 = -7) [Not update -7 = -7]</a:t>
            </a:r>
          </a:p>
        </p:txBody>
      </p:sp>
    </p:spTree>
    <p:extLst>
      <p:ext uri="{BB962C8B-B14F-4D97-AF65-F5344CB8AC3E}">
        <p14:creationId xmlns:p14="http://schemas.microsoft.com/office/powerpoint/2010/main" val="1407953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C566B8-CE52-53ED-7344-96E3D55F196B}"/>
              </a:ext>
            </a:extLst>
          </p:cNvPr>
          <p:cNvPicPr>
            <a:picLocks noChangeAspect="1"/>
          </p:cNvPicPr>
          <p:nvPr/>
        </p:nvPicPr>
        <p:blipFill>
          <a:blip r:embed="rId2"/>
          <a:stretch>
            <a:fillRect/>
          </a:stretch>
        </p:blipFill>
        <p:spPr>
          <a:xfrm>
            <a:off x="3043518" y="847470"/>
            <a:ext cx="7180726" cy="5163060"/>
          </a:xfrm>
          <a:prstGeom prst="rect">
            <a:avLst/>
          </a:prstGeom>
        </p:spPr>
      </p:pic>
    </p:spTree>
    <p:extLst>
      <p:ext uri="{BB962C8B-B14F-4D97-AF65-F5344CB8AC3E}">
        <p14:creationId xmlns:p14="http://schemas.microsoft.com/office/powerpoint/2010/main" val="3553151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80517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D (Distance: -4+5 = 1) [Not update 1 &gt; -7]</a:t>
            </a:r>
          </a:p>
        </p:txBody>
      </p:sp>
    </p:spTree>
    <p:extLst>
      <p:ext uri="{BB962C8B-B14F-4D97-AF65-F5344CB8AC3E}">
        <p14:creationId xmlns:p14="http://schemas.microsoft.com/office/powerpoint/2010/main" val="2180489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48513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 update</a:t>
            </a:r>
          </a:p>
        </p:txBody>
      </p:sp>
    </p:spTree>
    <p:extLst>
      <p:ext uri="{BB962C8B-B14F-4D97-AF65-F5344CB8AC3E}">
        <p14:creationId xmlns:p14="http://schemas.microsoft.com/office/powerpoint/2010/main" val="935750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Tree>
    <p:extLst>
      <p:ext uri="{BB962C8B-B14F-4D97-AF65-F5344CB8AC3E}">
        <p14:creationId xmlns:p14="http://schemas.microsoft.com/office/powerpoint/2010/main" val="413996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E07BA602-22C7-11AF-1F20-F28C1453CE78}"/>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5" name="TextBox 4">
            <a:extLst>
              <a:ext uri="{FF2B5EF4-FFF2-40B4-BE49-F238E27FC236}">
                <a16:creationId xmlns:a16="http://schemas.microsoft.com/office/drawing/2014/main" id="{002A4DE1-32D5-0B7B-E771-F5DAD6AF181B}"/>
              </a:ext>
            </a:extLst>
          </p:cNvPr>
          <p:cNvSpPr txBox="1"/>
          <p:nvPr/>
        </p:nvSpPr>
        <p:spPr>
          <a:xfrm>
            <a:off x="6716263" y="5558346"/>
            <a:ext cx="5017552"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0+2 = 2) [Not update 2 = 2]</a:t>
            </a:r>
          </a:p>
          <a:p>
            <a:r>
              <a:rPr lang="en-US">
                <a:latin typeface="Times New Roman" panose="02020603050405020304" pitchFamily="18" charset="0"/>
                <a:cs typeface="Times New Roman" panose="02020603050405020304" pitchFamily="18" charset="0"/>
              </a:rPr>
              <a:t>- Node B (Distance: 0-3 = -3) [Not update -3 = -3]</a:t>
            </a:r>
          </a:p>
        </p:txBody>
      </p:sp>
    </p:spTree>
    <p:extLst>
      <p:ext uri="{BB962C8B-B14F-4D97-AF65-F5344CB8AC3E}">
        <p14:creationId xmlns:p14="http://schemas.microsoft.com/office/powerpoint/2010/main" val="2382988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E07BA602-22C7-11AF-1F20-F28C1453CE78}"/>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5" name="TextBox 4">
            <a:extLst>
              <a:ext uri="{FF2B5EF4-FFF2-40B4-BE49-F238E27FC236}">
                <a16:creationId xmlns:a16="http://schemas.microsoft.com/office/drawing/2014/main" id="{002A4DE1-32D5-0B7B-E771-F5DAD6AF181B}"/>
              </a:ext>
            </a:extLst>
          </p:cNvPr>
          <p:cNvSpPr txBox="1"/>
          <p:nvPr/>
        </p:nvSpPr>
        <p:spPr>
          <a:xfrm>
            <a:off x="6716264" y="5558346"/>
            <a:ext cx="495148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Node B (Distance: 2+4 = 6) [Not update 6 &gt; -3]</a:t>
            </a:r>
          </a:p>
          <a:p>
            <a:r>
              <a:rPr lang="en-US" dirty="0">
                <a:latin typeface="Times New Roman" panose="02020603050405020304" pitchFamily="18" charset="0"/>
                <a:cs typeface="Times New Roman" panose="02020603050405020304" pitchFamily="18" charset="0"/>
              </a:rPr>
              <a:t>- Node C (Distance: 2-2 = 0) [Not update 0 &gt; -4]</a:t>
            </a:r>
          </a:p>
        </p:txBody>
      </p:sp>
    </p:spTree>
    <p:extLst>
      <p:ext uri="{BB962C8B-B14F-4D97-AF65-F5344CB8AC3E}">
        <p14:creationId xmlns:p14="http://schemas.microsoft.com/office/powerpoint/2010/main" val="3002085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905760"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C (Distance: -3-1 = -4) [Not update -4 = -4]</a:t>
            </a:r>
          </a:p>
          <a:p>
            <a:r>
              <a:rPr lang="en-US">
                <a:latin typeface="Times New Roman" panose="02020603050405020304" pitchFamily="18" charset="0"/>
                <a:cs typeface="Times New Roman" panose="02020603050405020304" pitchFamily="18" charset="0"/>
              </a:rPr>
              <a:t>- Node D (Distance: -3-4 = -7) [Not update -7 = -7]</a:t>
            </a:r>
          </a:p>
        </p:txBody>
      </p:sp>
    </p:spTree>
    <p:extLst>
      <p:ext uri="{BB962C8B-B14F-4D97-AF65-F5344CB8AC3E}">
        <p14:creationId xmlns:p14="http://schemas.microsoft.com/office/powerpoint/2010/main" val="3369628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841752"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D (Distance: -4+5 = 1) [Not update 1 &gt; -7]</a:t>
            </a:r>
          </a:p>
        </p:txBody>
      </p:sp>
    </p:spTree>
    <p:extLst>
      <p:ext uri="{BB962C8B-B14F-4D97-AF65-F5344CB8AC3E}">
        <p14:creationId xmlns:p14="http://schemas.microsoft.com/office/powerpoint/2010/main" val="2053784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2" name="TextBox 1">
            <a:extLst>
              <a:ext uri="{FF2B5EF4-FFF2-40B4-BE49-F238E27FC236}">
                <a16:creationId xmlns:a16="http://schemas.microsoft.com/office/drawing/2014/main" id="{8FD1C63A-9CF4-E07F-AE39-AC795F337123}"/>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4599F00D-A2E8-0340-F253-326939B69406}"/>
              </a:ext>
            </a:extLst>
          </p:cNvPr>
          <p:cNvSpPr txBox="1"/>
          <p:nvPr/>
        </p:nvSpPr>
        <p:spPr>
          <a:xfrm>
            <a:off x="6716264" y="5558346"/>
            <a:ext cx="4485136"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 update</a:t>
            </a:r>
          </a:p>
        </p:txBody>
      </p:sp>
    </p:spTree>
    <p:extLst>
      <p:ext uri="{BB962C8B-B14F-4D97-AF65-F5344CB8AC3E}">
        <p14:creationId xmlns:p14="http://schemas.microsoft.com/office/powerpoint/2010/main" val="3330248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561C6C78-1CFC-E959-1779-935CAD9F71F7}"/>
              </a:ext>
            </a:extLst>
          </p:cNvPr>
          <p:cNvGrpSpPr/>
          <p:nvPr/>
        </p:nvGrpSpPr>
        <p:grpSpPr>
          <a:xfrm>
            <a:off x="676374" y="1671669"/>
            <a:ext cx="4759730" cy="3886677"/>
            <a:chOff x="786102" y="1470501"/>
            <a:chExt cx="4759730" cy="388667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C64695C-35CB-DE49-7EDB-555083FA8CDB}"/>
                </a:ext>
              </a:extLst>
            </p:cNvPr>
            <p:cNvCxnSpPr>
              <a:cxnSpLocks/>
              <a:stCxn id="4" idx="5"/>
              <a:endCxn id="11" idx="1"/>
            </p:cNvCxnSpPr>
            <p:nvPr/>
          </p:nvCxnSpPr>
          <p:spPr>
            <a:xfrm>
              <a:off x="1395356" y="3681360"/>
              <a:ext cx="1200451" cy="103519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0" idx="6"/>
              <a:endCxn id="12" idx="2"/>
            </p:cNvCxnSpPr>
            <p:nvPr/>
          </p:nvCxnSpPr>
          <p:spPr>
            <a:xfrm>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7D20B27A-ED64-175D-CDC6-6866664161C7}"/>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41" name="TextBox 40">
              <a:extLst>
                <a:ext uri="{FF2B5EF4-FFF2-40B4-BE49-F238E27FC236}">
                  <a16:creationId xmlns:a16="http://schemas.microsoft.com/office/drawing/2014/main" id="{13ACF903-9F9F-0087-3E65-B3DE831B2940}"/>
                </a:ext>
              </a:extLst>
            </p:cNvPr>
            <p:cNvSpPr txBox="1"/>
            <p:nvPr/>
          </p:nvSpPr>
          <p:spPr>
            <a:xfrm>
              <a:off x="1600200" y="4198957"/>
              <a:ext cx="395381" cy="369332"/>
            </a:xfrm>
            <a:prstGeom prst="rect">
              <a:avLst/>
            </a:prstGeom>
            <a:noFill/>
          </p:spPr>
          <p:txBody>
            <a:bodyPr wrap="square" rtlCol="0">
              <a:spAutoFit/>
            </a:bodyPr>
            <a:lstStyle/>
            <a:p>
              <a:r>
                <a:rPr lang="en-US" b="1"/>
                <a:t>-3</a:t>
              </a:r>
            </a:p>
          </p:txBody>
        </p:sp>
        <p:sp>
          <p:nvSpPr>
            <p:cNvPr id="42" name="TextBox 41">
              <a:extLst>
                <a:ext uri="{FF2B5EF4-FFF2-40B4-BE49-F238E27FC236}">
                  <a16:creationId xmlns:a16="http://schemas.microsoft.com/office/drawing/2014/main" id="{27FDEF32-53AE-F170-DF0A-8985E6B57BA8}"/>
                </a:ext>
              </a:extLst>
            </p:cNvPr>
            <p:cNvSpPr txBox="1"/>
            <p:nvPr/>
          </p:nvSpPr>
          <p:spPr>
            <a:xfrm>
              <a:off x="2561968" y="3312028"/>
              <a:ext cx="320040" cy="369332"/>
            </a:xfrm>
            <a:prstGeom prst="rect">
              <a:avLst/>
            </a:prstGeom>
            <a:noFill/>
          </p:spPr>
          <p:txBody>
            <a:bodyPr wrap="square" rtlCol="0">
              <a:spAutoFit/>
            </a:bodyPr>
            <a:lstStyle/>
            <a:p>
              <a:r>
                <a:rPr lang="en-US" b="1"/>
                <a:t>4</a:t>
              </a:r>
            </a:p>
          </p:txBody>
        </p:sp>
        <p:sp>
          <p:nvSpPr>
            <p:cNvPr id="43" name="TextBox 42">
              <a:extLst>
                <a:ext uri="{FF2B5EF4-FFF2-40B4-BE49-F238E27FC236}">
                  <a16:creationId xmlns:a16="http://schemas.microsoft.com/office/drawing/2014/main" id="{BE2FEBDB-A305-B3DC-AD11-82A9B5D8B146}"/>
                </a:ext>
              </a:extLst>
            </p:cNvPr>
            <p:cNvSpPr txBox="1"/>
            <p:nvPr/>
          </p:nvSpPr>
          <p:spPr>
            <a:xfrm>
              <a:off x="3844859" y="1470501"/>
              <a:ext cx="384242" cy="369332"/>
            </a:xfrm>
            <a:prstGeom prst="rect">
              <a:avLst/>
            </a:prstGeom>
            <a:noFill/>
          </p:spPr>
          <p:txBody>
            <a:bodyPr wrap="square" rtlCol="0">
              <a:spAutoFit/>
            </a:bodyPr>
            <a:lstStyle/>
            <a:p>
              <a:r>
                <a:rPr lang="en-US" b="1"/>
                <a:t>-2</a:t>
              </a:r>
            </a:p>
          </p:txBody>
        </p:sp>
        <p:sp>
          <p:nvSpPr>
            <p:cNvPr id="44" name="TextBox 43">
              <a:extLst>
                <a:ext uri="{FF2B5EF4-FFF2-40B4-BE49-F238E27FC236}">
                  <a16:creationId xmlns:a16="http://schemas.microsoft.com/office/drawing/2014/main" id="{F004FDBA-1843-0780-81D7-CFA7FF61E232}"/>
                </a:ext>
              </a:extLst>
            </p:cNvPr>
            <p:cNvSpPr txBox="1"/>
            <p:nvPr/>
          </p:nvSpPr>
          <p:spPr>
            <a:xfrm>
              <a:off x="3950679" y="3330680"/>
              <a:ext cx="384242" cy="369332"/>
            </a:xfrm>
            <a:prstGeom prst="rect">
              <a:avLst/>
            </a:prstGeom>
            <a:noFill/>
          </p:spPr>
          <p:txBody>
            <a:bodyPr wrap="square" rtlCol="0">
              <a:spAutoFit/>
            </a:bodyPr>
            <a:lstStyle/>
            <a:p>
              <a:r>
                <a:rPr lang="en-US" b="1"/>
                <a:t>-1</a:t>
              </a:r>
            </a:p>
          </p:txBody>
        </p:sp>
        <p:sp>
          <p:nvSpPr>
            <p:cNvPr id="45" name="TextBox 44">
              <a:extLst>
                <a:ext uri="{FF2B5EF4-FFF2-40B4-BE49-F238E27FC236}">
                  <a16:creationId xmlns:a16="http://schemas.microsoft.com/office/drawing/2014/main" id="{4EFA6D10-D36D-2C72-DE35-6442AA1FA4AC}"/>
                </a:ext>
              </a:extLst>
            </p:cNvPr>
            <p:cNvSpPr txBox="1"/>
            <p:nvPr/>
          </p:nvSpPr>
          <p:spPr>
            <a:xfrm>
              <a:off x="5161590" y="3330680"/>
              <a:ext cx="384242" cy="369332"/>
            </a:xfrm>
            <a:prstGeom prst="rect">
              <a:avLst/>
            </a:prstGeom>
            <a:noFill/>
          </p:spPr>
          <p:txBody>
            <a:bodyPr wrap="square" rtlCol="0">
              <a:spAutoFit/>
            </a:bodyPr>
            <a:lstStyle/>
            <a:p>
              <a:r>
                <a:rPr lang="en-US" b="1"/>
                <a:t>5</a:t>
              </a:r>
            </a:p>
          </p:txBody>
        </p:sp>
        <p:sp>
          <p:nvSpPr>
            <p:cNvPr id="46" name="TextBox 45">
              <a:extLst>
                <a:ext uri="{FF2B5EF4-FFF2-40B4-BE49-F238E27FC236}">
                  <a16:creationId xmlns:a16="http://schemas.microsoft.com/office/drawing/2014/main" id="{21F38E6A-D3BF-7DC1-E5A9-4427504CCABD}"/>
                </a:ext>
              </a:extLst>
            </p:cNvPr>
            <p:cNvSpPr txBox="1"/>
            <p:nvPr/>
          </p:nvSpPr>
          <p:spPr>
            <a:xfrm>
              <a:off x="3844859" y="4987846"/>
              <a:ext cx="384242" cy="369332"/>
            </a:xfrm>
            <a:prstGeom prst="rect">
              <a:avLst/>
            </a:prstGeom>
            <a:noFill/>
          </p:spPr>
          <p:txBody>
            <a:bodyPr wrap="square" rtlCol="0">
              <a:spAutoFit/>
            </a:bodyPr>
            <a:lstStyle/>
            <a:p>
              <a:r>
                <a:rPr lang="en-US" b="1"/>
                <a:t>-4</a:t>
              </a:r>
            </a:p>
          </p:txBody>
        </p:sp>
      </p:grpSp>
      <p:graphicFrame>
        <p:nvGraphicFramePr>
          <p:cNvPr id="53" name="Table 52">
            <a:extLst>
              <a:ext uri="{FF2B5EF4-FFF2-40B4-BE49-F238E27FC236}">
                <a16:creationId xmlns:a16="http://schemas.microsoft.com/office/drawing/2014/main" id="{74F922E2-DD4D-9606-11E9-AEFFE76AC227}"/>
              </a:ext>
            </a:extLst>
          </p:cNvPr>
          <p:cNvGraphicFramePr>
            <a:graphicFrameLocks noGrp="1"/>
          </p:cNvGraphicFramePr>
          <p:nvPr>
            <p:extLst>
              <p:ext uri="{D42A27DB-BD31-4B8C-83A1-F6EECF244321}">
                <p14:modId xmlns:p14="http://schemas.microsoft.com/office/powerpoint/2010/main" val="3455774658"/>
              </p:ext>
            </p:extLst>
          </p:nvPr>
        </p:nvGraphicFramePr>
        <p:xfrm>
          <a:off x="6514706" y="2117876"/>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-7</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54" name="TextBox 53">
            <a:extLst>
              <a:ext uri="{FF2B5EF4-FFF2-40B4-BE49-F238E27FC236}">
                <a16:creationId xmlns:a16="http://schemas.microsoft.com/office/drawing/2014/main" id="{61174F9D-CAEF-DE11-58A5-FCF9A7D5F8B6}"/>
              </a:ext>
            </a:extLst>
          </p:cNvPr>
          <p:cNvSpPr txBox="1"/>
          <p:nvPr/>
        </p:nvSpPr>
        <p:spPr>
          <a:xfrm>
            <a:off x="6568672" y="1671669"/>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55" name="TextBox 54">
            <a:extLst>
              <a:ext uri="{FF2B5EF4-FFF2-40B4-BE49-F238E27FC236}">
                <a16:creationId xmlns:a16="http://schemas.microsoft.com/office/drawing/2014/main" id="{49F65300-3625-774A-63D5-3B016785E69F}"/>
              </a:ext>
            </a:extLst>
          </p:cNvPr>
          <p:cNvSpPr txBox="1"/>
          <p:nvPr/>
        </p:nvSpPr>
        <p:spPr>
          <a:xfrm>
            <a:off x="8924544" y="481843"/>
            <a:ext cx="2433319"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Conclusion</a:t>
            </a:r>
          </a:p>
        </p:txBody>
      </p:sp>
      <p:sp>
        <p:nvSpPr>
          <p:cNvPr id="56" name="TextBox 55">
            <a:extLst>
              <a:ext uri="{FF2B5EF4-FFF2-40B4-BE49-F238E27FC236}">
                <a16:creationId xmlns:a16="http://schemas.microsoft.com/office/drawing/2014/main" id="{F5806372-EF17-EF00-C2FB-2E91F13489FF}"/>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57" name="TextBox 56">
            <a:extLst>
              <a:ext uri="{FF2B5EF4-FFF2-40B4-BE49-F238E27FC236}">
                <a16:creationId xmlns:a16="http://schemas.microsoft.com/office/drawing/2014/main" id="{CC444EDC-7781-4780-FAF9-DEB272B63479}"/>
              </a:ext>
            </a:extLst>
          </p:cNvPr>
          <p:cNvSpPr txBox="1"/>
          <p:nvPr/>
        </p:nvSpPr>
        <p:spPr>
          <a:xfrm>
            <a:off x="663974" y="924051"/>
            <a:ext cx="2140711" cy="40011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No</a:t>
            </a:r>
            <a:r>
              <a:rPr lang="en-US" sz="2000" b="1">
                <a:latin typeface="Times New Roman" panose="02020603050405020304" pitchFamily="18" charset="0"/>
                <a:cs typeface="Times New Roman" panose="02020603050405020304" pitchFamily="18" charset="0"/>
              </a:rPr>
              <a:t> Negative Cycle</a:t>
            </a:r>
          </a:p>
        </p:txBody>
      </p:sp>
      <p:sp>
        <p:nvSpPr>
          <p:cNvPr id="6" name="TextBox 5">
            <a:extLst>
              <a:ext uri="{FF2B5EF4-FFF2-40B4-BE49-F238E27FC236}">
                <a16:creationId xmlns:a16="http://schemas.microsoft.com/office/drawing/2014/main" id="{2197E7F2-064B-CE0A-F74C-5C20ED39C552}"/>
              </a:ext>
            </a:extLst>
          </p:cNvPr>
          <p:cNvSpPr txBox="1"/>
          <p:nvPr/>
        </p:nvSpPr>
        <p:spPr>
          <a:xfrm>
            <a:off x="6847895" y="2946783"/>
            <a:ext cx="4057515"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This graph not contain negative cycles.</a:t>
            </a:r>
          </a:p>
        </p:txBody>
      </p:sp>
      <p:sp>
        <p:nvSpPr>
          <p:cNvPr id="8" name="TextBox 7">
            <a:extLst>
              <a:ext uri="{FF2B5EF4-FFF2-40B4-BE49-F238E27FC236}">
                <a16:creationId xmlns:a16="http://schemas.microsoft.com/office/drawing/2014/main" id="{9F6B1801-5EAA-3FA4-FC4E-00424CA486A5}"/>
              </a:ext>
            </a:extLst>
          </p:cNvPr>
          <p:cNvSpPr txBox="1"/>
          <p:nvPr/>
        </p:nvSpPr>
        <p:spPr>
          <a:xfrm>
            <a:off x="6629294" y="3500773"/>
            <a:ext cx="4494715" cy="1754326"/>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For every edges in this graph (u, v)</a:t>
            </a:r>
          </a:p>
          <a:p>
            <a:r>
              <a:rPr lang="en-US" b="1">
                <a:latin typeface="Times New Roman" panose="02020603050405020304" pitchFamily="18" charset="0"/>
                <a:cs typeface="Times New Roman" panose="02020603050405020304" pitchFamily="18" charset="0"/>
              </a:rPr>
              <a:t>    If some edges have </a:t>
            </a:r>
          </a:p>
          <a:p>
            <a:r>
              <a:rPr lang="en-US" b="1">
                <a:latin typeface="Times New Roman" panose="02020603050405020304" pitchFamily="18" charset="0"/>
                <a:cs typeface="Times New Roman" panose="02020603050405020304" pitchFamily="18" charset="0"/>
              </a:rPr>
              <a:t>        distance of u + weight of (u, v) </a:t>
            </a:r>
          </a:p>
          <a:p>
            <a:r>
              <a:rPr lang="en-US" b="1">
                <a:latin typeface="Times New Roman" panose="02020603050405020304" pitchFamily="18" charset="0"/>
                <a:cs typeface="Times New Roman" panose="02020603050405020304" pitchFamily="18" charset="0"/>
              </a:rPr>
              <a:t>        less than distance of v</a:t>
            </a: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then that graph contains negative cycles.</a:t>
            </a:r>
          </a:p>
        </p:txBody>
      </p:sp>
    </p:spTree>
    <p:extLst>
      <p:ext uri="{BB962C8B-B14F-4D97-AF65-F5344CB8AC3E}">
        <p14:creationId xmlns:p14="http://schemas.microsoft.com/office/powerpoint/2010/main" val="281750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556EAA-086B-B909-3D3D-8E57A58D8ECB}"/>
              </a:ext>
            </a:extLst>
          </p:cNvPr>
          <p:cNvSpPr txBox="1"/>
          <p:nvPr/>
        </p:nvSpPr>
        <p:spPr>
          <a:xfrm>
            <a:off x="2087118" y="2467424"/>
            <a:ext cx="8017764" cy="1323439"/>
          </a:xfrm>
          <a:prstGeom prst="rect">
            <a:avLst/>
          </a:prstGeom>
          <a:noFill/>
        </p:spPr>
        <p:txBody>
          <a:bodyPr wrap="square" rtlCol="0">
            <a:spAutoFit/>
          </a:bodyPr>
          <a:lstStyle/>
          <a:p>
            <a:pPr algn="ctr"/>
            <a:r>
              <a:rPr lang="en-US" sz="8000" b="1">
                <a:latin typeface="Times New Roman" panose="02020603050405020304" pitchFamily="18" charset="0"/>
                <a:cs typeface="Times New Roman" panose="02020603050405020304" pitchFamily="18" charset="0"/>
              </a:rPr>
              <a:t>Edge Relaxation</a:t>
            </a:r>
          </a:p>
        </p:txBody>
      </p:sp>
      <p:sp>
        <p:nvSpPr>
          <p:cNvPr id="6" name="TextBox 5">
            <a:extLst>
              <a:ext uri="{FF2B5EF4-FFF2-40B4-BE49-F238E27FC236}">
                <a16:creationId xmlns:a16="http://schemas.microsoft.com/office/drawing/2014/main" id="{17BB8BC6-5C49-F3FF-4E85-4F7E759B0971}"/>
              </a:ext>
            </a:extLst>
          </p:cNvPr>
          <p:cNvSpPr txBox="1"/>
          <p:nvPr/>
        </p:nvSpPr>
        <p:spPr>
          <a:xfrm>
            <a:off x="4128516" y="3744245"/>
            <a:ext cx="3934968" cy="646331"/>
          </a:xfrm>
          <a:prstGeom prst="rect">
            <a:avLst/>
          </a:prstGeom>
          <a:noFill/>
        </p:spPr>
        <p:txBody>
          <a:bodyPr wrap="square" rtlCol="0">
            <a:spAutoFit/>
          </a:bodyPr>
          <a:lstStyle/>
          <a:p>
            <a:pPr algn="ctr"/>
            <a:r>
              <a:rPr lang="en-US" sz="3600" b="1">
                <a:latin typeface="Times New Roman" panose="02020603050405020304" pitchFamily="18" charset="0"/>
                <a:cs typeface="Times New Roman" panose="02020603050405020304" pitchFamily="18" charset="0"/>
              </a:rPr>
              <a:t>Negative Cycle</a:t>
            </a:r>
          </a:p>
        </p:txBody>
      </p:sp>
    </p:spTree>
    <p:extLst>
      <p:ext uri="{BB962C8B-B14F-4D97-AF65-F5344CB8AC3E}">
        <p14:creationId xmlns:p14="http://schemas.microsoft.com/office/powerpoint/2010/main" val="2260228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black background&#10;&#10;Description automatically generated">
            <a:extLst>
              <a:ext uri="{FF2B5EF4-FFF2-40B4-BE49-F238E27FC236}">
                <a16:creationId xmlns:a16="http://schemas.microsoft.com/office/drawing/2014/main" id="{842497D0-8F36-57E5-3ED2-66D28EF1CEDB}"/>
              </a:ext>
            </a:extLst>
          </p:cNvPr>
          <p:cNvPicPr>
            <a:picLocks noChangeAspect="1"/>
          </p:cNvPicPr>
          <p:nvPr/>
        </p:nvPicPr>
        <p:blipFill>
          <a:blip r:embed="rId2"/>
          <a:stretch>
            <a:fillRect/>
          </a:stretch>
        </p:blipFill>
        <p:spPr>
          <a:xfrm>
            <a:off x="2929218" y="830636"/>
            <a:ext cx="7420536" cy="5185524"/>
          </a:xfrm>
          <a:prstGeom prst="rect">
            <a:avLst/>
          </a:prstGeom>
        </p:spPr>
      </p:pic>
    </p:spTree>
    <p:extLst>
      <p:ext uri="{BB962C8B-B14F-4D97-AF65-F5344CB8AC3E}">
        <p14:creationId xmlns:p14="http://schemas.microsoft.com/office/powerpoint/2010/main" val="2568051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1838794118"/>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Initial Step</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Tree>
    <p:extLst>
      <p:ext uri="{BB962C8B-B14F-4D97-AF65-F5344CB8AC3E}">
        <p14:creationId xmlns:p14="http://schemas.microsoft.com/office/powerpoint/2010/main" val="2550017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3027876630"/>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0+2 = 2)</a:t>
            </a:r>
          </a:p>
        </p:txBody>
      </p:sp>
    </p:spTree>
    <p:extLst>
      <p:ext uri="{BB962C8B-B14F-4D97-AF65-F5344CB8AC3E}">
        <p14:creationId xmlns:p14="http://schemas.microsoft.com/office/powerpoint/2010/main" val="3285635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199678943"/>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B (Distance: 2-1 = 1)</a:t>
            </a:r>
          </a:p>
        </p:txBody>
      </p:sp>
    </p:spTree>
    <p:extLst>
      <p:ext uri="{BB962C8B-B14F-4D97-AF65-F5344CB8AC3E}">
        <p14:creationId xmlns:p14="http://schemas.microsoft.com/office/powerpoint/2010/main" val="601483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3023717811"/>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a:solidFill>
                            <a:schemeClr val="dk1"/>
                          </a:solidFill>
                          <a:effectLst/>
                          <a:latin typeface="Times New Roman" panose="02020603050405020304" pitchFamily="18" charset="0"/>
                          <a:ea typeface="+mn-ea"/>
                          <a:cs typeface="Times New Roman" panose="02020603050405020304" pitchFamily="18" charset="0"/>
                        </a:rPr>
                        <a:t>∞</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C (Distance: 1+3 = 4)</a:t>
            </a:r>
          </a:p>
          <a:p>
            <a:r>
              <a:rPr lang="en-US">
                <a:latin typeface="Times New Roman" panose="02020603050405020304" pitchFamily="18" charset="0"/>
                <a:cs typeface="Times New Roman" panose="02020603050405020304" pitchFamily="18" charset="0"/>
              </a:rPr>
              <a:t>- Node D (Distance: 1+4 = 5)</a:t>
            </a:r>
          </a:p>
        </p:txBody>
      </p:sp>
    </p:spTree>
    <p:extLst>
      <p:ext uri="{BB962C8B-B14F-4D97-AF65-F5344CB8AC3E}">
        <p14:creationId xmlns:p14="http://schemas.microsoft.com/office/powerpoint/2010/main" val="1298346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3626592676"/>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5</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688832" y="5558346"/>
            <a:ext cx="4669031"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4-3 = 1)</a:t>
            </a:r>
          </a:p>
          <a:p>
            <a:r>
              <a:rPr lang="en-US">
                <a:latin typeface="Times New Roman" panose="02020603050405020304" pitchFamily="18" charset="0"/>
                <a:cs typeface="Times New Roman" panose="02020603050405020304" pitchFamily="18" charset="0"/>
              </a:rPr>
              <a:t>- Node D (Distance: 4+2 = 6) [Not update 6 &gt; 5]</a:t>
            </a:r>
          </a:p>
        </p:txBody>
      </p:sp>
    </p:spTree>
    <p:extLst>
      <p:ext uri="{BB962C8B-B14F-4D97-AF65-F5344CB8AC3E}">
        <p14:creationId xmlns:p14="http://schemas.microsoft.com/office/powerpoint/2010/main" val="182072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72679162"/>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5</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#1</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688832" y="5558346"/>
            <a:ext cx="457759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 update</a:t>
            </a:r>
          </a:p>
        </p:txBody>
      </p:sp>
    </p:spTree>
    <p:extLst>
      <p:ext uri="{BB962C8B-B14F-4D97-AF65-F5344CB8AC3E}">
        <p14:creationId xmlns:p14="http://schemas.microsoft.com/office/powerpoint/2010/main" val="3096696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1027415035"/>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5</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Tree>
    <p:extLst>
      <p:ext uri="{BB962C8B-B14F-4D97-AF65-F5344CB8AC3E}">
        <p14:creationId xmlns:p14="http://schemas.microsoft.com/office/powerpoint/2010/main" val="2830564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997154311"/>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5</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9AAF3031-F594-C3C2-C726-69715E6D7C75}"/>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585DFE75-CDA6-6FB4-AEFC-93274A765758}"/>
              </a:ext>
            </a:extLst>
          </p:cNvPr>
          <p:cNvSpPr txBox="1"/>
          <p:nvPr/>
        </p:nvSpPr>
        <p:spPr>
          <a:xfrm>
            <a:off x="6716264" y="5558346"/>
            <a:ext cx="472389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0+2 = 2) [Not update 2 &gt; 1]</a:t>
            </a:r>
          </a:p>
        </p:txBody>
      </p:sp>
    </p:spTree>
    <p:extLst>
      <p:ext uri="{BB962C8B-B14F-4D97-AF65-F5344CB8AC3E}">
        <p14:creationId xmlns:p14="http://schemas.microsoft.com/office/powerpoint/2010/main" val="3302276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3299249300"/>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5</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B (Distance: 1-1 = 0)</a:t>
            </a:r>
          </a:p>
        </p:txBody>
      </p:sp>
    </p:spTree>
    <p:extLst>
      <p:ext uri="{BB962C8B-B14F-4D97-AF65-F5344CB8AC3E}">
        <p14:creationId xmlns:p14="http://schemas.microsoft.com/office/powerpoint/2010/main" val="2082613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256025471"/>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5</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C (Distance: 0+3 = 3)</a:t>
            </a:r>
          </a:p>
          <a:p>
            <a:r>
              <a:rPr lang="en-US">
                <a:latin typeface="Times New Roman" panose="02020603050405020304" pitchFamily="18" charset="0"/>
                <a:cs typeface="Times New Roman" panose="02020603050405020304" pitchFamily="18" charset="0"/>
              </a:rPr>
              <a:t>- Node D (Distance: 0+4 = 4)</a:t>
            </a:r>
          </a:p>
        </p:txBody>
      </p:sp>
    </p:spTree>
    <p:extLst>
      <p:ext uri="{BB962C8B-B14F-4D97-AF65-F5344CB8AC3E}">
        <p14:creationId xmlns:p14="http://schemas.microsoft.com/office/powerpoint/2010/main" val="4203054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ortest_path_03">
            <a:extLst>
              <a:ext uri="{FF2B5EF4-FFF2-40B4-BE49-F238E27FC236}">
                <a16:creationId xmlns:a16="http://schemas.microsoft.com/office/drawing/2014/main" id="{A1045815-0866-B8F1-F81F-530B099FF596}"/>
              </a:ext>
            </a:extLst>
          </p:cNvPr>
          <p:cNvPicPr>
            <a:picLocks noChangeAspect="1"/>
          </p:cNvPicPr>
          <p:nvPr/>
        </p:nvPicPr>
        <p:blipFill>
          <a:blip r:embed="rId2"/>
          <a:stretch>
            <a:fillRect/>
          </a:stretch>
        </p:blipFill>
        <p:spPr>
          <a:xfrm>
            <a:off x="2934992" y="1256258"/>
            <a:ext cx="7519147" cy="4331105"/>
          </a:xfrm>
          <a:prstGeom prst="rect">
            <a:avLst/>
          </a:prstGeom>
        </p:spPr>
      </p:pic>
    </p:spTree>
    <p:extLst>
      <p:ext uri="{BB962C8B-B14F-4D97-AF65-F5344CB8AC3E}">
        <p14:creationId xmlns:p14="http://schemas.microsoft.com/office/powerpoint/2010/main" val="2493598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980721142"/>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641599"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3-3 = 0)</a:t>
            </a:r>
          </a:p>
          <a:p>
            <a:r>
              <a:rPr lang="en-US">
                <a:latin typeface="Times New Roman" panose="02020603050405020304" pitchFamily="18" charset="0"/>
                <a:cs typeface="Times New Roman" panose="02020603050405020304" pitchFamily="18" charset="0"/>
              </a:rPr>
              <a:t>- Node D (Distance: 3+2 = 5) [Not update 5 &gt; 4]</a:t>
            </a:r>
          </a:p>
        </p:txBody>
      </p:sp>
    </p:spTree>
    <p:extLst>
      <p:ext uri="{BB962C8B-B14F-4D97-AF65-F5344CB8AC3E}">
        <p14:creationId xmlns:p14="http://schemas.microsoft.com/office/powerpoint/2010/main" val="2720174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959401604"/>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#2</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 update</a:t>
            </a:r>
          </a:p>
        </p:txBody>
      </p:sp>
    </p:spTree>
    <p:extLst>
      <p:ext uri="{BB962C8B-B14F-4D97-AF65-F5344CB8AC3E}">
        <p14:creationId xmlns:p14="http://schemas.microsoft.com/office/powerpoint/2010/main" val="4039102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323989614"/>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Tree>
    <p:extLst>
      <p:ext uri="{BB962C8B-B14F-4D97-AF65-F5344CB8AC3E}">
        <p14:creationId xmlns:p14="http://schemas.microsoft.com/office/powerpoint/2010/main" val="2346228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3063906983"/>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9AAF3031-F594-C3C2-C726-69715E6D7C75}"/>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585DFE75-CDA6-6FB4-AEFC-93274A765758}"/>
              </a:ext>
            </a:extLst>
          </p:cNvPr>
          <p:cNvSpPr txBox="1"/>
          <p:nvPr/>
        </p:nvSpPr>
        <p:spPr>
          <a:xfrm>
            <a:off x="6716264" y="5558346"/>
            <a:ext cx="5011663"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0+2 = 2) [Not update 2 &gt; 0]</a:t>
            </a:r>
          </a:p>
        </p:txBody>
      </p:sp>
    </p:spTree>
    <p:extLst>
      <p:ext uri="{BB962C8B-B14F-4D97-AF65-F5344CB8AC3E}">
        <p14:creationId xmlns:p14="http://schemas.microsoft.com/office/powerpoint/2010/main" val="2509094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178685591"/>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B (Distance: 0-1 = -1)</a:t>
            </a:r>
          </a:p>
        </p:txBody>
      </p:sp>
    </p:spTree>
    <p:extLst>
      <p:ext uri="{BB962C8B-B14F-4D97-AF65-F5344CB8AC3E}">
        <p14:creationId xmlns:p14="http://schemas.microsoft.com/office/powerpoint/2010/main" val="2014806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99775657"/>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4</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C (Distance: -1+3 = 2)</a:t>
            </a:r>
          </a:p>
          <a:p>
            <a:r>
              <a:rPr lang="en-US">
                <a:latin typeface="Times New Roman" panose="02020603050405020304" pitchFamily="18" charset="0"/>
                <a:cs typeface="Times New Roman" panose="02020603050405020304" pitchFamily="18" charset="0"/>
              </a:rPr>
              <a:t>- Node D (Distance: -1+4 = 3)</a:t>
            </a:r>
          </a:p>
        </p:txBody>
      </p:sp>
    </p:spTree>
    <p:extLst>
      <p:ext uri="{BB962C8B-B14F-4D97-AF65-F5344CB8AC3E}">
        <p14:creationId xmlns:p14="http://schemas.microsoft.com/office/powerpoint/2010/main" val="386496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546697398"/>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0</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723895"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2-3 = -1)</a:t>
            </a:r>
          </a:p>
          <a:p>
            <a:r>
              <a:rPr lang="en-US">
                <a:latin typeface="Times New Roman" panose="02020603050405020304" pitchFamily="18" charset="0"/>
                <a:cs typeface="Times New Roman" panose="02020603050405020304" pitchFamily="18" charset="0"/>
              </a:rPr>
              <a:t>- Node D (Distance: 2+2 = 4) [Not update 4 &gt; 3]</a:t>
            </a:r>
          </a:p>
        </p:txBody>
      </p:sp>
    </p:spTree>
    <p:extLst>
      <p:ext uri="{BB962C8B-B14F-4D97-AF65-F5344CB8AC3E}">
        <p14:creationId xmlns:p14="http://schemas.microsoft.com/office/powerpoint/2010/main" val="1020966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3378259354"/>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#3</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 update</a:t>
            </a:r>
          </a:p>
        </p:txBody>
      </p:sp>
    </p:spTree>
    <p:extLst>
      <p:ext uri="{BB962C8B-B14F-4D97-AF65-F5344CB8AC3E}">
        <p14:creationId xmlns:p14="http://schemas.microsoft.com/office/powerpoint/2010/main" val="614922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3513033065"/>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Tree>
    <p:extLst>
      <p:ext uri="{BB962C8B-B14F-4D97-AF65-F5344CB8AC3E}">
        <p14:creationId xmlns:p14="http://schemas.microsoft.com/office/powerpoint/2010/main" val="3029173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1554482269"/>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9AAF3031-F594-C3C2-C726-69715E6D7C75}"/>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585DFE75-CDA6-6FB4-AEFC-93274A765758}"/>
              </a:ext>
            </a:extLst>
          </p:cNvPr>
          <p:cNvSpPr txBox="1"/>
          <p:nvPr/>
        </p:nvSpPr>
        <p:spPr>
          <a:xfrm>
            <a:off x="6716264" y="5558346"/>
            <a:ext cx="472389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0+2 = 2) [Not update 2 &gt; -1]</a:t>
            </a:r>
          </a:p>
        </p:txBody>
      </p:sp>
    </p:spTree>
    <p:extLst>
      <p:ext uri="{BB962C8B-B14F-4D97-AF65-F5344CB8AC3E}">
        <p14:creationId xmlns:p14="http://schemas.microsoft.com/office/powerpoint/2010/main" val="1621944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556EAA-086B-B909-3D3D-8E57A58D8ECB}"/>
              </a:ext>
            </a:extLst>
          </p:cNvPr>
          <p:cNvSpPr txBox="1"/>
          <p:nvPr/>
        </p:nvSpPr>
        <p:spPr>
          <a:xfrm>
            <a:off x="606552" y="563562"/>
            <a:ext cx="8586216" cy="769441"/>
          </a:xfrm>
          <a:prstGeom prst="rect">
            <a:avLst/>
          </a:prstGeom>
          <a:noFill/>
        </p:spPr>
        <p:txBody>
          <a:bodyPr wrap="square" rtlCol="0">
            <a:spAutoFit/>
          </a:bodyPr>
          <a:lstStyle/>
          <a:p>
            <a:r>
              <a:rPr lang="en-US" sz="4400" b="1">
                <a:latin typeface="Times New Roman" panose="02020603050405020304" pitchFamily="18" charset="0"/>
                <a:cs typeface="Times New Roman" panose="02020603050405020304" pitchFamily="18" charset="0"/>
              </a:rPr>
              <a:t>Bellman Ford Algorithm Details</a:t>
            </a:r>
          </a:p>
        </p:txBody>
      </p:sp>
      <p:sp>
        <p:nvSpPr>
          <p:cNvPr id="3" name="TextBox 2">
            <a:extLst>
              <a:ext uri="{FF2B5EF4-FFF2-40B4-BE49-F238E27FC236}">
                <a16:creationId xmlns:a16="http://schemas.microsoft.com/office/drawing/2014/main" id="{5805146B-DE70-71EE-EE7B-840EC6FD8AF4}"/>
              </a:ext>
            </a:extLst>
          </p:cNvPr>
          <p:cNvSpPr txBox="1"/>
          <p:nvPr/>
        </p:nvSpPr>
        <p:spPr>
          <a:xfrm>
            <a:off x="1040384" y="1619103"/>
            <a:ext cx="10583672" cy="707886"/>
          </a:xfrm>
          <a:prstGeom prst="rect">
            <a:avLst/>
          </a:prstGeom>
          <a:noFill/>
        </p:spPr>
        <p:txBody>
          <a:bodyPr wrap="square" lIns="91440" tIns="45720" rIns="91440" bIns="45720" anchor="t">
            <a:spAutoFit/>
          </a:bodyPr>
          <a:lstStyle/>
          <a:p>
            <a:r>
              <a:rPr lang="en-US" sz="2000">
                <a:latin typeface="Times New Roman"/>
                <a:cs typeface="Times New Roman"/>
              </a:rPr>
              <a:t>The Bellman–Ford algorithm is an algorithm that use a edge relaxations techniques to determines shortest paths from a single source vertex to all other vertices in a weighted digraph.</a:t>
            </a:r>
          </a:p>
        </p:txBody>
      </p:sp>
      <p:sp>
        <p:nvSpPr>
          <p:cNvPr id="4" name="TextBox 3">
            <a:extLst>
              <a:ext uri="{FF2B5EF4-FFF2-40B4-BE49-F238E27FC236}">
                <a16:creationId xmlns:a16="http://schemas.microsoft.com/office/drawing/2014/main" id="{74A864B2-3C67-7E68-4FF3-8CAB27E5F1AB}"/>
              </a:ext>
            </a:extLst>
          </p:cNvPr>
          <p:cNvSpPr txBox="1"/>
          <p:nvPr/>
        </p:nvSpPr>
        <p:spPr>
          <a:xfrm>
            <a:off x="1036319" y="2600960"/>
            <a:ext cx="60147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C00000"/>
                </a:solidFill>
                <a:latin typeface="Times New Roman"/>
                <a:cs typeface="Arial"/>
              </a:rPr>
              <a:t>As same as </a:t>
            </a:r>
            <a:r>
              <a:rPr lang="en-US" sz="2800" b="1" dirty="0">
                <a:solidFill>
                  <a:srgbClr val="C00000"/>
                </a:solidFill>
                <a:latin typeface="Times New Roman"/>
                <a:cs typeface="Arial"/>
              </a:rPr>
              <a:t>Dijkstra's algorithm !!!</a:t>
            </a:r>
          </a:p>
        </p:txBody>
      </p:sp>
      <p:sp>
        <p:nvSpPr>
          <p:cNvPr id="6" name="TextBox 5">
            <a:extLst>
              <a:ext uri="{FF2B5EF4-FFF2-40B4-BE49-F238E27FC236}">
                <a16:creationId xmlns:a16="http://schemas.microsoft.com/office/drawing/2014/main" id="{69316336-20DC-5BE2-30A1-ECCD24CDCB02}"/>
              </a:ext>
            </a:extLst>
          </p:cNvPr>
          <p:cNvSpPr txBox="1"/>
          <p:nvPr/>
        </p:nvSpPr>
        <p:spPr>
          <a:xfrm>
            <a:off x="1041302" y="5499627"/>
            <a:ext cx="829056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Times New Roman"/>
              </a:rPr>
              <a:t>So what is the difference between Bellman-Ford and Dijkstra's algorithm?</a:t>
            </a:r>
          </a:p>
        </p:txBody>
      </p:sp>
    </p:spTree>
    <p:extLst>
      <p:ext uri="{BB962C8B-B14F-4D97-AF65-F5344CB8AC3E}">
        <p14:creationId xmlns:p14="http://schemas.microsoft.com/office/powerpoint/2010/main" val="57465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841683340"/>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B (Distance: -1-1 = -2)</a:t>
            </a:r>
          </a:p>
        </p:txBody>
      </p:sp>
    </p:spTree>
    <p:extLst>
      <p:ext uri="{BB962C8B-B14F-4D97-AF65-F5344CB8AC3E}">
        <p14:creationId xmlns:p14="http://schemas.microsoft.com/office/powerpoint/2010/main" val="757698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458046499"/>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3</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C (Distance: -2+3 = 1)</a:t>
            </a:r>
          </a:p>
          <a:p>
            <a:r>
              <a:rPr lang="en-US">
                <a:latin typeface="Times New Roman" panose="02020603050405020304" pitchFamily="18" charset="0"/>
                <a:cs typeface="Times New Roman" panose="02020603050405020304" pitchFamily="18" charset="0"/>
              </a:rPr>
              <a:t>- Node D (Distance: -2+4 = 2)</a:t>
            </a:r>
          </a:p>
        </p:txBody>
      </p:sp>
    </p:spTree>
    <p:extLst>
      <p:ext uri="{BB962C8B-B14F-4D97-AF65-F5344CB8AC3E}">
        <p14:creationId xmlns:p14="http://schemas.microsoft.com/office/powerpoint/2010/main" val="1826002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rgbClr val="92D05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337815966"/>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796032"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Node A (Distance: 1-3 = -2)</a:t>
            </a:r>
          </a:p>
          <a:p>
            <a:r>
              <a:rPr lang="en-US">
                <a:latin typeface="Times New Roman" panose="02020603050405020304" pitchFamily="18" charset="0"/>
                <a:cs typeface="Times New Roman" panose="02020603050405020304" pitchFamily="18" charset="0"/>
              </a:rPr>
              <a:t>- Node D (Distance: 1+2 = 3) [Not update 3 &gt; 3]</a:t>
            </a:r>
          </a:p>
        </p:txBody>
      </p:sp>
    </p:spTree>
    <p:extLst>
      <p:ext uri="{BB962C8B-B14F-4D97-AF65-F5344CB8AC3E}">
        <p14:creationId xmlns:p14="http://schemas.microsoft.com/office/powerpoint/2010/main" val="2389451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graphicFrame>
        <p:nvGraphicFramePr>
          <p:cNvPr id="21" name="Table 20">
            <a:extLst>
              <a:ext uri="{FF2B5EF4-FFF2-40B4-BE49-F238E27FC236}">
                <a16:creationId xmlns:a16="http://schemas.microsoft.com/office/drawing/2014/main" id="{BDEC2DAA-FE58-E5C2-9AC5-B8C888B7654A}"/>
              </a:ext>
            </a:extLst>
          </p:cNvPr>
          <p:cNvGraphicFramePr>
            <a:graphicFrameLocks noGrp="1"/>
          </p:cNvGraphicFramePr>
          <p:nvPr>
            <p:extLst>
              <p:ext uri="{D42A27DB-BD31-4B8C-83A1-F6EECF244321}">
                <p14:modId xmlns:p14="http://schemas.microsoft.com/office/powerpoint/2010/main" val="2970505126"/>
              </p:ext>
            </p:extLst>
          </p:nvPr>
        </p:nvGraphicFramePr>
        <p:xfrm>
          <a:off x="6542528" y="4232099"/>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23" name="TextBox 22">
            <a:extLst>
              <a:ext uri="{FF2B5EF4-FFF2-40B4-BE49-F238E27FC236}">
                <a16:creationId xmlns:a16="http://schemas.microsoft.com/office/drawing/2014/main" id="{090C8DDD-51E9-E3D1-130B-6D4D2074ED04}"/>
              </a:ext>
            </a:extLst>
          </p:cNvPr>
          <p:cNvSpPr txBox="1"/>
          <p:nvPr/>
        </p:nvSpPr>
        <p:spPr>
          <a:xfrm>
            <a:off x="6596494" y="3785892"/>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Step #4</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sp>
        <p:nvSpPr>
          <p:cNvPr id="2" name="TextBox 1">
            <a:extLst>
              <a:ext uri="{FF2B5EF4-FFF2-40B4-BE49-F238E27FC236}">
                <a16:creationId xmlns:a16="http://schemas.microsoft.com/office/drawing/2014/main" id="{C9D01362-2DE5-D5EC-795B-136A4F9C64BA}"/>
              </a:ext>
            </a:extLst>
          </p:cNvPr>
          <p:cNvSpPr txBox="1"/>
          <p:nvPr/>
        </p:nvSpPr>
        <p:spPr>
          <a:xfrm>
            <a:off x="6542528" y="5189014"/>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Update Distance from source node of:</a:t>
            </a:r>
          </a:p>
        </p:txBody>
      </p:sp>
      <p:sp>
        <p:nvSpPr>
          <p:cNvPr id="3" name="TextBox 2">
            <a:extLst>
              <a:ext uri="{FF2B5EF4-FFF2-40B4-BE49-F238E27FC236}">
                <a16:creationId xmlns:a16="http://schemas.microsoft.com/office/drawing/2014/main" id="{24548622-88EE-0D0B-C8EE-06E762E7D33D}"/>
              </a:ext>
            </a:extLst>
          </p:cNvPr>
          <p:cNvSpPr txBox="1"/>
          <p:nvPr/>
        </p:nvSpPr>
        <p:spPr>
          <a:xfrm>
            <a:off x="6716264" y="5558346"/>
            <a:ext cx="4057515"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 No update</a:t>
            </a:r>
          </a:p>
        </p:txBody>
      </p:sp>
    </p:spTree>
    <p:extLst>
      <p:ext uri="{BB962C8B-B14F-4D97-AF65-F5344CB8AC3E}">
        <p14:creationId xmlns:p14="http://schemas.microsoft.com/office/powerpoint/2010/main" val="960558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915EE84-721A-F271-7D4A-8FB9A64A582B}"/>
              </a:ext>
            </a:extLst>
          </p:cNvPr>
          <p:cNvGrpSpPr/>
          <p:nvPr/>
        </p:nvGrpSpPr>
        <p:grpSpPr>
          <a:xfrm>
            <a:off x="682262" y="1709309"/>
            <a:ext cx="4732382" cy="3823427"/>
            <a:chOff x="786102" y="1502381"/>
            <a:chExt cx="4732382" cy="3823427"/>
          </a:xfrm>
        </p:grpSpPr>
        <p:sp>
          <p:nvSpPr>
            <p:cNvPr id="4" name="Oval 3">
              <a:extLst>
                <a:ext uri="{FF2B5EF4-FFF2-40B4-BE49-F238E27FC236}">
                  <a16:creationId xmlns:a16="http://schemas.microsoft.com/office/drawing/2014/main" id="{1D06CD07-3F51-5689-01B2-07B65EF586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1A797501-F906-12F7-B832-2985E31EF9A7}"/>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72FD2DC0-819B-BB87-C8C5-DF9ADD7865AC}"/>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82D2753A-B4F8-86A1-183B-00807F0BE68D}"/>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B3AB6D95-CA0B-ABAA-70CF-206299423639}"/>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9" name="Straight Arrow Connector 18">
              <a:extLst>
                <a:ext uri="{FF2B5EF4-FFF2-40B4-BE49-F238E27FC236}">
                  <a16:creationId xmlns:a16="http://schemas.microsoft.com/office/drawing/2014/main" id="{EAA03D71-4A69-18D0-323A-225F2B391BFF}"/>
                </a:ext>
              </a:extLst>
            </p:cNvPr>
            <p:cNvCxnSpPr>
              <a:cxnSpLocks/>
              <a:stCxn id="4" idx="7"/>
              <a:endCxn id="10" idx="3"/>
            </p:cNvCxnSpPr>
            <p:nvPr/>
          </p:nvCxnSpPr>
          <p:spPr>
            <a:xfrm flipV="1">
              <a:off x="1395356" y="2141446"/>
              <a:ext cx="1200451" cy="103519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AB131B8-3D52-5237-78F6-1E10D66FD746}"/>
                </a:ext>
              </a:extLst>
            </p:cNvPr>
            <p:cNvCxnSpPr>
              <a:cxnSpLocks/>
              <a:stCxn id="10" idx="4"/>
              <a:endCxn id="11" idx="0"/>
            </p:cNvCxnSpPr>
            <p:nvPr/>
          </p:nvCxnSpPr>
          <p:spPr>
            <a:xfrm>
              <a:off x="2848168"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46B3815-28D3-7747-B4DA-44B30A6E521C}"/>
                </a:ext>
              </a:extLst>
            </p:cNvPr>
            <p:cNvCxnSpPr>
              <a:cxnSpLocks/>
              <a:stCxn id="12" idx="2"/>
              <a:endCxn id="10" idx="6"/>
            </p:cNvCxnSpPr>
            <p:nvPr/>
          </p:nvCxnSpPr>
          <p:spPr>
            <a:xfrm flipH="1">
              <a:off x="3205061" y="188908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48C91767-9264-8A0D-F8D0-C8E4B0D8F2E1}"/>
                </a:ext>
              </a:extLst>
            </p:cNvPr>
            <p:cNvCxnSpPr>
              <a:cxnSpLocks/>
              <a:stCxn id="11" idx="7"/>
              <a:endCxn id="12" idx="3"/>
            </p:cNvCxnSpPr>
            <p:nvPr/>
          </p:nvCxnSpPr>
          <p:spPr>
            <a:xfrm flipV="1">
              <a:off x="3100529" y="2141446"/>
              <a:ext cx="1808701" cy="257510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46086C9-28D8-BA4D-A4AA-BB7A807290A8}"/>
                </a:ext>
              </a:extLst>
            </p:cNvPr>
            <p:cNvCxnSpPr>
              <a:cxnSpLocks/>
              <a:stCxn id="12" idx="4"/>
              <a:endCxn id="13" idx="0"/>
            </p:cNvCxnSpPr>
            <p:nvPr/>
          </p:nvCxnSpPr>
          <p:spPr>
            <a:xfrm>
              <a:off x="5161591" y="2245978"/>
              <a:ext cx="0" cy="236604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841D29B5-0A92-A059-7BA7-A400B895C745}"/>
                </a:ext>
              </a:extLst>
            </p:cNvPr>
            <p:cNvCxnSpPr>
              <a:cxnSpLocks/>
              <a:stCxn id="11" idx="6"/>
              <a:endCxn id="13" idx="2"/>
            </p:cNvCxnSpPr>
            <p:nvPr/>
          </p:nvCxnSpPr>
          <p:spPr>
            <a:xfrm>
              <a:off x="3205061" y="4968915"/>
              <a:ext cx="1599637"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7A8D7C4-2930-3286-AA94-3C90F2A63C8C}"/>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14" name="TextBox 13">
              <a:extLst>
                <a:ext uri="{FF2B5EF4-FFF2-40B4-BE49-F238E27FC236}">
                  <a16:creationId xmlns:a16="http://schemas.microsoft.com/office/drawing/2014/main" id="{C0359EDC-BCF9-3BB4-F7ED-30957E58BD1B}"/>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15" name="TextBox 14">
              <a:extLst>
                <a:ext uri="{FF2B5EF4-FFF2-40B4-BE49-F238E27FC236}">
                  <a16:creationId xmlns:a16="http://schemas.microsoft.com/office/drawing/2014/main" id="{76A3F822-54F4-6D70-F4DD-44A890B33D1C}"/>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16" name="TextBox 15">
              <a:extLst>
                <a:ext uri="{FF2B5EF4-FFF2-40B4-BE49-F238E27FC236}">
                  <a16:creationId xmlns:a16="http://schemas.microsoft.com/office/drawing/2014/main" id="{6CFB0197-EA0B-8C27-9260-DCA21394C05D}"/>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17" name="TextBox 16">
              <a:extLst>
                <a:ext uri="{FF2B5EF4-FFF2-40B4-BE49-F238E27FC236}">
                  <a16:creationId xmlns:a16="http://schemas.microsoft.com/office/drawing/2014/main" id="{46119D1C-201A-B4F5-BD50-F21F73C3876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18" name="TextBox 17">
              <a:extLst>
                <a:ext uri="{FF2B5EF4-FFF2-40B4-BE49-F238E27FC236}">
                  <a16:creationId xmlns:a16="http://schemas.microsoft.com/office/drawing/2014/main" id="{6111DDE1-283D-E38C-CE6D-72E4FDF9E9BE}"/>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sp>
        <p:nvSpPr>
          <p:cNvPr id="27" name="TextBox 26">
            <a:extLst>
              <a:ext uri="{FF2B5EF4-FFF2-40B4-BE49-F238E27FC236}">
                <a16:creationId xmlns:a16="http://schemas.microsoft.com/office/drawing/2014/main" id="{1CE867A4-BF9B-AB9F-2D37-E5777DB4FA2B}"/>
              </a:ext>
            </a:extLst>
          </p:cNvPr>
          <p:cNvSpPr txBox="1"/>
          <p:nvPr/>
        </p:nvSpPr>
        <p:spPr>
          <a:xfrm>
            <a:off x="9217152" y="481843"/>
            <a:ext cx="2140711" cy="584775"/>
          </a:xfrm>
          <a:prstGeom prst="rect">
            <a:avLst/>
          </a:prstGeom>
          <a:noFill/>
        </p:spPr>
        <p:txBody>
          <a:bodyPr wrap="square" rtlCol="0">
            <a:spAutoFit/>
          </a:bodyPr>
          <a:lstStyle/>
          <a:p>
            <a:pPr algn="r"/>
            <a:r>
              <a:rPr lang="en-US" sz="3200" b="1">
                <a:latin typeface="Times New Roman" panose="02020603050405020304" pitchFamily="18" charset="0"/>
                <a:cs typeface="Times New Roman" panose="02020603050405020304" pitchFamily="18" charset="0"/>
              </a:rPr>
              <a:t>Conclusion</a:t>
            </a:r>
          </a:p>
        </p:txBody>
      </p:sp>
      <p:sp>
        <p:nvSpPr>
          <p:cNvPr id="29" name="TextBox 28">
            <a:extLst>
              <a:ext uri="{FF2B5EF4-FFF2-40B4-BE49-F238E27FC236}">
                <a16:creationId xmlns:a16="http://schemas.microsoft.com/office/drawing/2014/main" id="{AE5E8D8A-6509-3DCD-4F25-621B1F8D9352}"/>
              </a:ext>
            </a:extLst>
          </p:cNvPr>
          <p:cNvSpPr txBox="1"/>
          <p:nvPr/>
        </p:nvSpPr>
        <p:spPr>
          <a:xfrm>
            <a:off x="663974" y="619836"/>
            <a:ext cx="3780000"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Bellman Ford Algorithm – Group 17</a:t>
            </a:r>
          </a:p>
        </p:txBody>
      </p:sp>
      <p:sp>
        <p:nvSpPr>
          <p:cNvPr id="30" name="TextBox 29">
            <a:extLst>
              <a:ext uri="{FF2B5EF4-FFF2-40B4-BE49-F238E27FC236}">
                <a16:creationId xmlns:a16="http://schemas.microsoft.com/office/drawing/2014/main" id="{6E8C6A8A-944D-B8DB-4739-C4397BB0589C}"/>
              </a:ext>
            </a:extLst>
          </p:cNvPr>
          <p:cNvSpPr txBox="1"/>
          <p:nvPr/>
        </p:nvSpPr>
        <p:spPr>
          <a:xfrm>
            <a:off x="663974" y="924051"/>
            <a:ext cx="2140711"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Negative Cycle</a:t>
            </a:r>
          </a:p>
        </p:txBody>
      </p:sp>
      <p:graphicFrame>
        <p:nvGraphicFramePr>
          <p:cNvPr id="5" name="Table 4">
            <a:extLst>
              <a:ext uri="{FF2B5EF4-FFF2-40B4-BE49-F238E27FC236}">
                <a16:creationId xmlns:a16="http://schemas.microsoft.com/office/drawing/2014/main" id="{8B3277C1-0022-73CC-5A93-0A6363B6AE21}"/>
              </a:ext>
            </a:extLst>
          </p:cNvPr>
          <p:cNvGraphicFramePr>
            <a:graphicFrameLocks noGrp="1"/>
          </p:cNvGraphicFramePr>
          <p:nvPr>
            <p:extLst>
              <p:ext uri="{D42A27DB-BD31-4B8C-83A1-F6EECF244321}">
                <p14:modId xmlns:p14="http://schemas.microsoft.com/office/powerpoint/2010/main" val="2641976206"/>
              </p:ext>
            </p:extLst>
          </p:nvPr>
        </p:nvGraphicFramePr>
        <p:xfrm>
          <a:off x="6514706" y="2117876"/>
          <a:ext cx="4723895" cy="731520"/>
        </p:xfrm>
        <a:graphic>
          <a:graphicData uri="http://schemas.openxmlformats.org/drawingml/2006/table">
            <a:tbl>
              <a:tblPr firstRow="1" bandRow="1">
                <a:tableStyleId>{073A0DAA-6AF3-43AB-8588-CEC1D06C72B9}</a:tableStyleId>
              </a:tblPr>
              <a:tblGrid>
                <a:gridCol w="944779">
                  <a:extLst>
                    <a:ext uri="{9D8B030D-6E8A-4147-A177-3AD203B41FA5}">
                      <a16:colId xmlns:a16="http://schemas.microsoft.com/office/drawing/2014/main" val="2613810725"/>
                    </a:ext>
                  </a:extLst>
                </a:gridCol>
                <a:gridCol w="944779">
                  <a:extLst>
                    <a:ext uri="{9D8B030D-6E8A-4147-A177-3AD203B41FA5}">
                      <a16:colId xmlns:a16="http://schemas.microsoft.com/office/drawing/2014/main" val="268077753"/>
                    </a:ext>
                  </a:extLst>
                </a:gridCol>
                <a:gridCol w="944779">
                  <a:extLst>
                    <a:ext uri="{9D8B030D-6E8A-4147-A177-3AD203B41FA5}">
                      <a16:colId xmlns:a16="http://schemas.microsoft.com/office/drawing/2014/main" val="1713139989"/>
                    </a:ext>
                  </a:extLst>
                </a:gridCol>
                <a:gridCol w="944779">
                  <a:extLst>
                    <a:ext uri="{9D8B030D-6E8A-4147-A177-3AD203B41FA5}">
                      <a16:colId xmlns:a16="http://schemas.microsoft.com/office/drawing/2014/main" val="1100008771"/>
                    </a:ext>
                  </a:extLst>
                </a:gridCol>
                <a:gridCol w="944779">
                  <a:extLst>
                    <a:ext uri="{9D8B030D-6E8A-4147-A177-3AD203B41FA5}">
                      <a16:colId xmlns:a16="http://schemas.microsoft.com/office/drawing/2014/main" val="1017226048"/>
                    </a:ext>
                  </a:extLst>
                </a:gridCol>
              </a:tblGrid>
              <a:tr h="268901">
                <a:tc>
                  <a:txBody>
                    <a:bodyPr/>
                    <a:lstStyle/>
                    <a:p>
                      <a:pPr algn="ctr"/>
                      <a:r>
                        <a:rPr lang="en-US" b="1" cap="none" spc="0">
                          <a:ln>
                            <a:noFill/>
                          </a:ln>
                          <a:solidFill>
                            <a:schemeClr val="tx1"/>
                          </a:solidFill>
                          <a:effectLst/>
                          <a:latin typeface="Times New Roman"/>
                          <a:cs typeface="Times New Roman"/>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cap="none" spc="0">
                          <a:ln>
                            <a:noFill/>
                          </a:ln>
                          <a:solidFill>
                            <a:schemeClr val="tx1"/>
                          </a:solidFill>
                          <a:effectLst/>
                          <a:latin typeface="Times New Roman"/>
                          <a:cs typeface="Times New Roman"/>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6449959"/>
                  </a:ext>
                </a:extLst>
              </a:tr>
              <a:tr h="268901">
                <a:tc>
                  <a:txBody>
                    <a:bodyPr/>
                    <a:lstStyle/>
                    <a:p>
                      <a:pPr algn="ctr"/>
                      <a:r>
                        <a:rPr lang="en-US" b="1" cap="none" spc="0">
                          <a:ln>
                            <a:noFill/>
                          </a:ln>
                          <a:solidFill>
                            <a:schemeClr val="tx1"/>
                          </a:solidFill>
                          <a:effectLst/>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1</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1" i="0" kern="1200" cap="none" spc="0">
                          <a:ln>
                            <a:noFill/>
                          </a:ln>
                          <a:solidFill>
                            <a:schemeClr val="dk1"/>
                          </a:solidFill>
                          <a:effectLst/>
                          <a:latin typeface="Times New Roman" panose="02020603050405020304" pitchFamily="18" charset="0"/>
                          <a:ea typeface="+mn-ea"/>
                          <a:cs typeface="Times New Roman" panose="02020603050405020304" pitchFamily="18" charset="0"/>
                        </a:rPr>
                        <a:t>2</a:t>
                      </a:r>
                      <a:endParaRPr lang="en-US" b="1" cap="none" spc="0">
                        <a:ln>
                          <a:noFill/>
                        </a:ln>
                        <a:solidFill>
                          <a:schemeClr val="tx1"/>
                        </a:solidFill>
                        <a:effectLst/>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509958"/>
                  </a:ext>
                </a:extLst>
              </a:tr>
            </a:tbl>
          </a:graphicData>
        </a:graphic>
      </p:graphicFrame>
      <p:sp>
        <p:nvSpPr>
          <p:cNvPr id="6" name="TextBox 5">
            <a:extLst>
              <a:ext uri="{FF2B5EF4-FFF2-40B4-BE49-F238E27FC236}">
                <a16:creationId xmlns:a16="http://schemas.microsoft.com/office/drawing/2014/main" id="{717858EE-07E3-0A29-B262-4159ED7BD8CD}"/>
              </a:ext>
            </a:extLst>
          </p:cNvPr>
          <p:cNvSpPr txBox="1"/>
          <p:nvPr/>
        </p:nvSpPr>
        <p:spPr>
          <a:xfrm>
            <a:off x="6568672" y="1671669"/>
            <a:ext cx="4057515"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Distance from source node(S)</a:t>
            </a:r>
          </a:p>
        </p:txBody>
      </p:sp>
      <p:sp>
        <p:nvSpPr>
          <p:cNvPr id="7" name="TextBox 6">
            <a:extLst>
              <a:ext uri="{FF2B5EF4-FFF2-40B4-BE49-F238E27FC236}">
                <a16:creationId xmlns:a16="http://schemas.microsoft.com/office/drawing/2014/main" id="{84B76ED7-6450-B58A-267D-41640B3CE311}"/>
              </a:ext>
            </a:extLst>
          </p:cNvPr>
          <p:cNvSpPr txBox="1"/>
          <p:nvPr/>
        </p:nvSpPr>
        <p:spPr>
          <a:xfrm>
            <a:off x="6847895" y="2946783"/>
            <a:ext cx="4057515" cy="369332"/>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This graph contain negative cycles.</a:t>
            </a:r>
          </a:p>
        </p:txBody>
      </p:sp>
      <p:sp>
        <p:nvSpPr>
          <p:cNvPr id="8" name="TextBox 7">
            <a:extLst>
              <a:ext uri="{FF2B5EF4-FFF2-40B4-BE49-F238E27FC236}">
                <a16:creationId xmlns:a16="http://schemas.microsoft.com/office/drawing/2014/main" id="{4B470808-9C12-BADB-2762-4719C7E839DD}"/>
              </a:ext>
            </a:extLst>
          </p:cNvPr>
          <p:cNvSpPr txBox="1"/>
          <p:nvPr/>
        </p:nvSpPr>
        <p:spPr>
          <a:xfrm>
            <a:off x="6629294" y="3500773"/>
            <a:ext cx="4494715" cy="1754326"/>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For every edges in this graph (u, v)</a:t>
            </a:r>
          </a:p>
          <a:p>
            <a:r>
              <a:rPr lang="en-US" b="1">
                <a:latin typeface="Times New Roman" panose="02020603050405020304" pitchFamily="18" charset="0"/>
                <a:cs typeface="Times New Roman" panose="02020603050405020304" pitchFamily="18" charset="0"/>
              </a:rPr>
              <a:t>    If some edges have </a:t>
            </a:r>
          </a:p>
          <a:p>
            <a:r>
              <a:rPr lang="en-US" b="1">
                <a:latin typeface="Times New Roman" panose="02020603050405020304" pitchFamily="18" charset="0"/>
                <a:cs typeface="Times New Roman" panose="02020603050405020304" pitchFamily="18" charset="0"/>
              </a:rPr>
              <a:t>        distance of u + weight of (u, v) </a:t>
            </a:r>
          </a:p>
          <a:p>
            <a:r>
              <a:rPr lang="en-US" b="1">
                <a:latin typeface="Times New Roman" panose="02020603050405020304" pitchFamily="18" charset="0"/>
                <a:cs typeface="Times New Roman" panose="02020603050405020304" pitchFamily="18" charset="0"/>
              </a:rPr>
              <a:t>        less than distance of v</a:t>
            </a: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then that graph contains negative cycles.</a:t>
            </a:r>
          </a:p>
        </p:txBody>
      </p:sp>
      <p:sp>
        <p:nvSpPr>
          <p:cNvPr id="22" name="TextBox 21">
            <a:extLst>
              <a:ext uri="{FF2B5EF4-FFF2-40B4-BE49-F238E27FC236}">
                <a16:creationId xmlns:a16="http://schemas.microsoft.com/office/drawing/2014/main" id="{5105923D-E590-E726-CD3D-19314E319E0E}"/>
              </a:ext>
            </a:extLst>
          </p:cNvPr>
          <p:cNvSpPr txBox="1"/>
          <p:nvPr/>
        </p:nvSpPr>
        <p:spPr>
          <a:xfrm>
            <a:off x="6863148" y="5381945"/>
            <a:ext cx="4494715" cy="1200329"/>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At edges (A, B)</a:t>
            </a:r>
          </a:p>
          <a:p>
            <a:r>
              <a:rPr lang="en-US" b="1">
                <a:latin typeface="Times New Roman" panose="02020603050405020304" pitchFamily="18" charset="0"/>
                <a:cs typeface="Times New Roman" panose="02020603050405020304" pitchFamily="18" charset="0"/>
              </a:rPr>
              <a:t>    Distance of A + weight of (A, B)</a:t>
            </a:r>
          </a:p>
          <a:p>
            <a:r>
              <a:rPr lang="en-US" b="1">
                <a:latin typeface="Times New Roman" panose="02020603050405020304" pitchFamily="18" charset="0"/>
                <a:cs typeface="Times New Roman" panose="02020603050405020304" pitchFamily="18" charset="0"/>
              </a:rPr>
              <a:t>    less than distance of B</a:t>
            </a:r>
          </a:p>
          <a:p>
            <a:r>
              <a:rPr lang="en-US" b="1">
                <a:latin typeface="Times New Roman" panose="02020603050405020304" pitchFamily="18" charset="0"/>
                <a:cs typeface="Times New Roman" panose="02020603050405020304" pitchFamily="18" charset="0"/>
              </a:rPr>
              <a:t>[-2 + -1 &lt; -2]</a:t>
            </a:r>
          </a:p>
        </p:txBody>
      </p:sp>
    </p:spTree>
    <p:extLst>
      <p:ext uri="{BB962C8B-B14F-4D97-AF65-F5344CB8AC3E}">
        <p14:creationId xmlns:p14="http://schemas.microsoft.com/office/powerpoint/2010/main" val="611589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36DCA9-F4BD-9EE9-7576-A60A489F99BE}"/>
              </a:ext>
            </a:extLst>
          </p:cNvPr>
          <p:cNvSpPr txBox="1"/>
          <p:nvPr/>
        </p:nvSpPr>
        <p:spPr>
          <a:xfrm>
            <a:off x="606552" y="563562"/>
            <a:ext cx="8586216" cy="769441"/>
          </a:xfrm>
          <a:prstGeom prst="rect">
            <a:avLst/>
          </a:prstGeom>
          <a:noFill/>
        </p:spPr>
        <p:txBody>
          <a:bodyPr wrap="square" lIns="91440" tIns="45720" rIns="91440" bIns="45720" rtlCol="0" anchor="t">
            <a:spAutoFit/>
          </a:bodyPr>
          <a:lstStyle/>
          <a:p>
            <a:r>
              <a:rPr lang="en-US" sz="4400" b="1">
                <a:latin typeface="Times New Roman"/>
                <a:cs typeface="Times New Roman"/>
              </a:rPr>
              <a:t>Bellman Ford vs Dijkstra's</a:t>
            </a:r>
          </a:p>
        </p:txBody>
      </p:sp>
      <p:pic>
        <p:nvPicPr>
          <p:cNvPr id="7" name="Graphic 6" descr="Dijkstra's vs Bellman-Ford Algorithm | Baeldung on Computer Science">
            <a:extLst>
              <a:ext uri="{FF2B5EF4-FFF2-40B4-BE49-F238E27FC236}">
                <a16:creationId xmlns:a16="http://schemas.microsoft.com/office/drawing/2014/main" id="{D5B85632-1424-6273-5C5F-24E05BE1A9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8240" y="1929736"/>
            <a:ext cx="9865360" cy="3882447"/>
          </a:xfrm>
          <a:prstGeom prst="rect">
            <a:avLst/>
          </a:prstGeom>
        </p:spPr>
      </p:pic>
    </p:spTree>
    <p:extLst>
      <p:ext uri="{BB962C8B-B14F-4D97-AF65-F5344CB8AC3E}">
        <p14:creationId xmlns:p14="http://schemas.microsoft.com/office/powerpoint/2010/main" val="1062093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715048-FDA9-54F6-38B2-7217320EC123}"/>
              </a:ext>
            </a:extLst>
          </p:cNvPr>
          <p:cNvSpPr txBox="1"/>
          <p:nvPr/>
        </p:nvSpPr>
        <p:spPr>
          <a:xfrm>
            <a:off x="606552" y="563562"/>
            <a:ext cx="8586216" cy="769441"/>
          </a:xfrm>
          <a:prstGeom prst="rect">
            <a:avLst/>
          </a:prstGeom>
          <a:noFill/>
        </p:spPr>
        <p:txBody>
          <a:bodyPr wrap="square" lIns="91440" tIns="45720" rIns="91440" bIns="45720" rtlCol="0" anchor="t">
            <a:spAutoFit/>
          </a:bodyPr>
          <a:lstStyle/>
          <a:p>
            <a:r>
              <a:rPr lang="en-US" sz="4400" b="1">
                <a:latin typeface="Times New Roman"/>
                <a:cs typeface="Times New Roman"/>
              </a:rPr>
              <a:t>Negative Weights</a:t>
            </a:r>
          </a:p>
        </p:txBody>
      </p:sp>
      <p:grpSp>
        <p:nvGrpSpPr>
          <p:cNvPr id="57" name="Group 56">
            <a:extLst>
              <a:ext uri="{FF2B5EF4-FFF2-40B4-BE49-F238E27FC236}">
                <a16:creationId xmlns:a16="http://schemas.microsoft.com/office/drawing/2014/main" id="{DC536343-94DA-8215-FA2E-21E0F20F559E}"/>
              </a:ext>
            </a:extLst>
          </p:cNvPr>
          <p:cNvGrpSpPr/>
          <p:nvPr/>
        </p:nvGrpSpPr>
        <p:grpSpPr>
          <a:xfrm>
            <a:off x="3049542" y="1963309"/>
            <a:ext cx="4732382" cy="3823427"/>
            <a:chOff x="786102" y="1502381"/>
            <a:chExt cx="4732382" cy="3823427"/>
          </a:xfrm>
        </p:grpSpPr>
        <p:sp>
          <p:nvSpPr>
            <p:cNvPr id="40" name="Oval 39">
              <a:extLst>
                <a:ext uri="{FF2B5EF4-FFF2-40B4-BE49-F238E27FC236}">
                  <a16:creationId xmlns:a16="http://schemas.microsoft.com/office/drawing/2014/main" id="{296D7C01-22DD-14A7-FB08-E7A69F5E24C0}"/>
                </a:ext>
              </a:extLst>
            </p:cNvPr>
            <p:cNvSpPr/>
            <p:nvPr/>
          </p:nvSpPr>
          <p:spPr>
            <a:xfrm>
              <a:off x="786102" y="3072106"/>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41" name="Oval 40">
              <a:extLst>
                <a:ext uri="{FF2B5EF4-FFF2-40B4-BE49-F238E27FC236}">
                  <a16:creationId xmlns:a16="http://schemas.microsoft.com/office/drawing/2014/main" id="{EB67A4E5-B31B-D5C6-0E4E-A118FA7EF0EF}"/>
                </a:ext>
              </a:extLst>
            </p:cNvPr>
            <p:cNvSpPr/>
            <p:nvPr/>
          </p:nvSpPr>
          <p:spPr>
            <a:xfrm>
              <a:off x="2491275"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42" name="Oval 41">
              <a:extLst>
                <a:ext uri="{FF2B5EF4-FFF2-40B4-BE49-F238E27FC236}">
                  <a16:creationId xmlns:a16="http://schemas.microsoft.com/office/drawing/2014/main" id="{A8DF5E9F-463C-286B-3339-B3D7E5DB92E0}"/>
                </a:ext>
              </a:extLst>
            </p:cNvPr>
            <p:cNvSpPr/>
            <p:nvPr/>
          </p:nvSpPr>
          <p:spPr>
            <a:xfrm>
              <a:off x="2491275"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43" name="Oval 42">
              <a:extLst>
                <a:ext uri="{FF2B5EF4-FFF2-40B4-BE49-F238E27FC236}">
                  <a16:creationId xmlns:a16="http://schemas.microsoft.com/office/drawing/2014/main" id="{14FD1DDE-B6A1-9F32-7DC8-9E64367F9D8A}"/>
                </a:ext>
              </a:extLst>
            </p:cNvPr>
            <p:cNvSpPr/>
            <p:nvPr/>
          </p:nvSpPr>
          <p:spPr>
            <a:xfrm>
              <a:off x="4804698" y="153219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44" name="Oval 43">
              <a:extLst>
                <a:ext uri="{FF2B5EF4-FFF2-40B4-BE49-F238E27FC236}">
                  <a16:creationId xmlns:a16="http://schemas.microsoft.com/office/drawing/2014/main" id="{A4BC4B0E-B678-A9B0-D5CB-17DFF09BE262}"/>
                </a:ext>
              </a:extLst>
            </p:cNvPr>
            <p:cNvSpPr/>
            <p:nvPr/>
          </p:nvSpPr>
          <p:spPr>
            <a:xfrm>
              <a:off x="4804698" y="4612022"/>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45" name="Straight Arrow Connector 44">
              <a:extLst>
                <a:ext uri="{FF2B5EF4-FFF2-40B4-BE49-F238E27FC236}">
                  <a16:creationId xmlns:a16="http://schemas.microsoft.com/office/drawing/2014/main" id="{E2DB2C72-C678-34AA-0B84-51838DC734E0}"/>
                </a:ext>
              </a:extLst>
            </p:cNvPr>
            <p:cNvCxnSpPr>
              <a:cxnSpLocks/>
              <a:stCxn id="4" idx="7"/>
              <a:endCxn id="10" idx="3"/>
            </p:cNvCxnSpPr>
            <p:nvPr/>
          </p:nvCxnSpPr>
          <p:spPr>
            <a:xfrm flipV="1">
              <a:off x="1395356" y="2141446"/>
              <a:ext cx="1200451" cy="103519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37322A7D-3707-786D-2FF7-9EC7F6E43F96}"/>
                </a:ext>
              </a:extLst>
            </p:cNvPr>
            <p:cNvCxnSpPr>
              <a:cxnSpLocks/>
              <a:stCxn id="10" idx="4"/>
              <a:endCxn id="11" idx="0"/>
            </p:cNvCxnSpPr>
            <p:nvPr/>
          </p:nvCxnSpPr>
          <p:spPr>
            <a:xfrm>
              <a:off x="2848168"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E1AE222-9180-C261-E3E5-079B2BD4867F}"/>
                </a:ext>
              </a:extLst>
            </p:cNvPr>
            <p:cNvCxnSpPr>
              <a:cxnSpLocks/>
              <a:stCxn id="12" idx="2"/>
              <a:endCxn id="10" idx="6"/>
            </p:cNvCxnSpPr>
            <p:nvPr/>
          </p:nvCxnSpPr>
          <p:spPr>
            <a:xfrm flipH="1">
              <a:off x="3205061" y="188908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E5B2343-73B3-6E96-2FF2-BBB05D0ED643}"/>
                </a:ext>
              </a:extLst>
            </p:cNvPr>
            <p:cNvCxnSpPr>
              <a:cxnSpLocks/>
              <a:stCxn id="11" idx="7"/>
              <a:endCxn id="12" idx="3"/>
            </p:cNvCxnSpPr>
            <p:nvPr/>
          </p:nvCxnSpPr>
          <p:spPr>
            <a:xfrm flipV="1">
              <a:off x="3100529" y="2141446"/>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F49C1B9B-55A7-4C6F-8F48-7567F3009E96}"/>
                </a:ext>
              </a:extLst>
            </p:cNvPr>
            <p:cNvCxnSpPr>
              <a:cxnSpLocks/>
              <a:stCxn id="12" idx="4"/>
            </p:cNvCxnSpPr>
            <p:nvPr/>
          </p:nvCxnSpPr>
          <p:spPr>
            <a:xfrm>
              <a:off x="5161591" y="2245978"/>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AD60D050-7D31-D878-561D-DC9AFFAF04DF}"/>
                </a:ext>
              </a:extLst>
            </p:cNvPr>
            <p:cNvCxnSpPr>
              <a:cxnSpLocks/>
              <a:stCxn id="11" idx="6"/>
            </p:cNvCxnSpPr>
            <p:nvPr/>
          </p:nvCxnSpPr>
          <p:spPr>
            <a:xfrm>
              <a:off x="3205061" y="4968915"/>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CC4F63D1-1415-6E1D-894C-F6DAE9688BE2}"/>
                </a:ext>
              </a:extLst>
            </p:cNvPr>
            <p:cNvSpPr txBox="1"/>
            <p:nvPr/>
          </p:nvSpPr>
          <p:spPr>
            <a:xfrm>
              <a:off x="1675541" y="2392680"/>
              <a:ext cx="320040" cy="369332"/>
            </a:xfrm>
            <a:prstGeom prst="rect">
              <a:avLst/>
            </a:prstGeom>
            <a:noFill/>
          </p:spPr>
          <p:txBody>
            <a:bodyPr wrap="square" rtlCol="0">
              <a:spAutoFit/>
            </a:bodyPr>
            <a:lstStyle/>
            <a:p>
              <a:r>
                <a:rPr lang="en-US" b="1"/>
                <a:t>2</a:t>
              </a:r>
            </a:p>
          </p:txBody>
        </p:sp>
        <p:sp>
          <p:nvSpPr>
            <p:cNvPr id="52" name="TextBox 51">
              <a:extLst>
                <a:ext uri="{FF2B5EF4-FFF2-40B4-BE49-F238E27FC236}">
                  <a16:creationId xmlns:a16="http://schemas.microsoft.com/office/drawing/2014/main" id="{64A1B065-89AD-A49E-1574-665E88CA7BD8}"/>
                </a:ext>
              </a:extLst>
            </p:cNvPr>
            <p:cNvSpPr txBox="1"/>
            <p:nvPr/>
          </p:nvSpPr>
          <p:spPr>
            <a:xfrm>
              <a:off x="2467633" y="3312030"/>
              <a:ext cx="380535" cy="369332"/>
            </a:xfrm>
            <a:prstGeom prst="rect">
              <a:avLst/>
            </a:prstGeom>
            <a:noFill/>
          </p:spPr>
          <p:txBody>
            <a:bodyPr wrap="square" rtlCol="0">
              <a:spAutoFit/>
            </a:bodyPr>
            <a:lstStyle/>
            <a:p>
              <a:r>
                <a:rPr lang="en-US" b="1"/>
                <a:t>-1</a:t>
              </a:r>
            </a:p>
          </p:txBody>
        </p:sp>
        <p:sp>
          <p:nvSpPr>
            <p:cNvPr id="53" name="TextBox 52">
              <a:extLst>
                <a:ext uri="{FF2B5EF4-FFF2-40B4-BE49-F238E27FC236}">
                  <a16:creationId xmlns:a16="http://schemas.microsoft.com/office/drawing/2014/main" id="{51334C05-BF25-33B2-295C-578D08E0B531}"/>
                </a:ext>
              </a:extLst>
            </p:cNvPr>
            <p:cNvSpPr txBox="1"/>
            <p:nvPr/>
          </p:nvSpPr>
          <p:spPr>
            <a:xfrm>
              <a:off x="3915433" y="3428999"/>
              <a:ext cx="281015" cy="369332"/>
            </a:xfrm>
            <a:prstGeom prst="rect">
              <a:avLst/>
            </a:prstGeom>
            <a:noFill/>
          </p:spPr>
          <p:txBody>
            <a:bodyPr wrap="square" rtlCol="0">
              <a:spAutoFit/>
            </a:bodyPr>
            <a:lstStyle/>
            <a:p>
              <a:r>
                <a:rPr lang="en-US" b="1"/>
                <a:t>3</a:t>
              </a:r>
            </a:p>
          </p:txBody>
        </p:sp>
        <p:sp>
          <p:nvSpPr>
            <p:cNvPr id="54" name="TextBox 53">
              <a:extLst>
                <a:ext uri="{FF2B5EF4-FFF2-40B4-BE49-F238E27FC236}">
                  <a16:creationId xmlns:a16="http://schemas.microsoft.com/office/drawing/2014/main" id="{8D27A379-2353-C69D-46F7-817667B630AB}"/>
                </a:ext>
              </a:extLst>
            </p:cNvPr>
            <p:cNvSpPr txBox="1"/>
            <p:nvPr/>
          </p:nvSpPr>
          <p:spPr>
            <a:xfrm>
              <a:off x="3864371" y="4956476"/>
              <a:ext cx="281015" cy="369332"/>
            </a:xfrm>
            <a:prstGeom prst="rect">
              <a:avLst/>
            </a:prstGeom>
            <a:noFill/>
          </p:spPr>
          <p:txBody>
            <a:bodyPr wrap="square" rtlCol="0">
              <a:spAutoFit/>
            </a:bodyPr>
            <a:lstStyle/>
            <a:p>
              <a:r>
                <a:rPr lang="en-US" b="1"/>
                <a:t>4</a:t>
              </a:r>
            </a:p>
          </p:txBody>
        </p:sp>
        <p:sp>
          <p:nvSpPr>
            <p:cNvPr id="55" name="TextBox 54">
              <a:extLst>
                <a:ext uri="{FF2B5EF4-FFF2-40B4-BE49-F238E27FC236}">
                  <a16:creationId xmlns:a16="http://schemas.microsoft.com/office/drawing/2014/main" id="{7E6DFB02-4E5C-F3A5-2692-F93B74D75DCA}"/>
                </a:ext>
              </a:extLst>
            </p:cNvPr>
            <p:cNvSpPr txBox="1"/>
            <p:nvPr/>
          </p:nvSpPr>
          <p:spPr>
            <a:xfrm>
              <a:off x="3889331" y="1502381"/>
              <a:ext cx="411649" cy="369332"/>
            </a:xfrm>
            <a:prstGeom prst="rect">
              <a:avLst/>
            </a:prstGeom>
            <a:noFill/>
          </p:spPr>
          <p:txBody>
            <a:bodyPr wrap="square" rtlCol="0">
              <a:spAutoFit/>
            </a:bodyPr>
            <a:lstStyle/>
            <a:p>
              <a:r>
                <a:rPr lang="en-US" b="1"/>
                <a:t>-3</a:t>
              </a:r>
            </a:p>
          </p:txBody>
        </p:sp>
        <p:sp>
          <p:nvSpPr>
            <p:cNvPr id="56" name="TextBox 55">
              <a:extLst>
                <a:ext uri="{FF2B5EF4-FFF2-40B4-BE49-F238E27FC236}">
                  <a16:creationId xmlns:a16="http://schemas.microsoft.com/office/drawing/2014/main" id="{E6930E1A-EF34-1F1E-9AC7-155A7C2C55F4}"/>
                </a:ext>
              </a:extLst>
            </p:cNvPr>
            <p:cNvSpPr txBox="1"/>
            <p:nvPr/>
          </p:nvSpPr>
          <p:spPr>
            <a:xfrm>
              <a:off x="5199530" y="3316980"/>
              <a:ext cx="281015" cy="369332"/>
            </a:xfrm>
            <a:prstGeom prst="rect">
              <a:avLst/>
            </a:prstGeom>
            <a:noFill/>
          </p:spPr>
          <p:txBody>
            <a:bodyPr wrap="square" rtlCol="0">
              <a:spAutoFit/>
            </a:bodyPr>
            <a:lstStyle/>
            <a:p>
              <a:r>
                <a:rPr lang="en-US" b="1"/>
                <a:t>2</a:t>
              </a:r>
            </a:p>
          </p:txBody>
        </p:sp>
      </p:grpSp>
      <p:sp>
        <p:nvSpPr>
          <p:cNvPr id="2" name="Oval 1">
            <a:extLst>
              <a:ext uri="{FF2B5EF4-FFF2-40B4-BE49-F238E27FC236}">
                <a16:creationId xmlns:a16="http://schemas.microsoft.com/office/drawing/2014/main" id="{38A3FCE6-CF96-0026-4D3C-46EEB9B606CB}"/>
              </a:ext>
            </a:extLst>
          </p:cNvPr>
          <p:cNvSpPr/>
          <p:nvPr/>
        </p:nvSpPr>
        <p:spPr>
          <a:xfrm>
            <a:off x="6204426" y="2004310"/>
            <a:ext cx="274793" cy="27759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C52FD15-065B-7024-9017-FD45342600A6}"/>
              </a:ext>
            </a:extLst>
          </p:cNvPr>
          <p:cNvSpPr/>
          <p:nvPr/>
        </p:nvSpPr>
        <p:spPr>
          <a:xfrm>
            <a:off x="4775288" y="3823703"/>
            <a:ext cx="274793" cy="277590"/>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837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C1F069-8DE2-10AC-847F-4DB7889AA9B8}"/>
              </a:ext>
            </a:extLst>
          </p:cNvPr>
          <p:cNvSpPr txBox="1"/>
          <p:nvPr/>
        </p:nvSpPr>
        <p:spPr>
          <a:xfrm>
            <a:off x="606552" y="563562"/>
            <a:ext cx="8586216" cy="769441"/>
          </a:xfrm>
          <a:prstGeom prst="rect">
            <a:avLst/>
          </a:prstGeom>
          <a:noFill/>
        </p:spPr>
        <p:txBody>
          <a:bodyPr wrap="square" lIns="91440" tIns="45720" rIns="91440" bIns="45720" rtlCol="0" anchor="t">
            <a:spAutoFit/>
          </a:bodyPr>
          <a:lstStyle/>
          <a:p>
            <a:r>
              <a:rPr lang="en-US" sz="4400" b="1">
                <a:latin typeface="Times New Roman"/>
                <a:cs typeface="Times New Roman"/>
              </a:rPr>
              <a:t>Negative Cycles</a:t>
            </a:r>
          </a:p>
        </p:txBody>
      </p:sp>
      <p:sp>
        <p:nvSpPr>
          <p:cNvPr id="9" name="Oval 8">
            <a:extLst>
              <a:ext uri="{FF2B5EF4-FFF2-40B4-BE49-F238E27FC236}">
                <a16:creationId xmlns:a16="http://schemas.microsoft.com/office/drawing/2014/main" id="{08539825-C699-51B5-CBBF-7365AA8C213C}"/>
              </a:ext>
            </a:extLst>
          </p:cNvPr>
          <p:cNvSpPr/>
          <p:nvPr/>
        </p:nvSpPr>
        <p:spPr>
          <a:xfrm>
            <a:off x="1197233" y="3522348"/>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S</a:t>
            </a:r>
          </a:p>
        </p:txBody>
      </p:sp>
      <p:sp>
        <p:nvSpPr>
          <p:cNvPr id="10" name="Oval 9">
            <a:extLst>
              <a:ext uri="{FF2B5EF4-FFF2-40B4-BE49-F238E27FC236}">
                <a16:creationId xmlns:a16="http://schemas.microsoft.com/office/drawing/2014/main" id="{8B751BD7-5586-3EDB-FE03-877AC35ED241}"/>
              </a:ext>
            </a:extLst>
          </p:cNvPr>
          <p:cNvSpPr/>
          <p:nvPr/>
        </p:nvSpPr>
        <p:spPr>
          <a:xfrm>
            <a:off x="2902406" y="1982434"/>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A</a:t>
            </a:r>
          </a:p>
        </p:txBody>
      </p:sp>
      <p:sp>
        <p:nvSpPr>
          <p:cNvPr id="11" name="Oval 10">
            <a:extLst>
              <a:ext uri="{FF2B5EF4-FFF2-40B4-BE49-F238E27FC236}">
                <a16:creationId xmlns:a16="http://schemas.microsoft.com/office/drawing/2014/main" id="{BFF7F9D4-9E2B-0E77-D0CA-A51A04443DA3}"/>
              </a:ext>
            </a:extLst>
          </p:cNvPr>
          <p:cNvSpPr/>
          <p:nvPr/>
        </p:nvSpPr>
        <p:spPr>
          <a:xfrm>
            <a:off x="2902406" y="5062264"/>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B</a:t>
            </a:r>
          </a:p>
        </p:txBody>
      </p:sp>
      <p:sp>
        <p:nvSpPr>
          <p:cNvPr id="12" name="Oval 11">
            <a:extLst>
              <a:ext uri="{FF2B5EF4-FFF2-40B4-BE49-F238E27FC236}">
                <a16:creationId xmlns:a16="http://schemas.microsoft.com/office/drawing/2014/main" id="{59CCBC25-A7A0-763D-912B-096A0C26F3F3}"/>
              </a:ext>
            </a:extLst>
          </p:cNvPr>
          <p:cNvSpPr/>
          <p:nvPr/>
        </p:nvSpPr>
        <p:spPr>
          <a:xfrm>
            <a:off x="5215829" y="1982434"/>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C</a:t>
            </a:r>
          </a:p>
        </p:txBody>
      </p:sp>
      <p:sp>
        <p:nvSpPr>
          <p:cNvPr id="13" name="Oval 12">
            <a:extLst>
              <a:ext uri="{FF2B5EF4-FFF2-40B4-BE49-F238E27FC236}">
                <a16:creationId xmlns:a16="http://schemas.microsoft.com/office/drawing/2014/main" id="{432C7BC0-4356-9AC1-5FEC-1BC60DEFF127}"/>
              </a:ext>
            </a:extLst>
          </p:cNvPr>
          <p:cNvSpPr/>
          <p:nvPr/>
        </p:nvSpPr>
        <p:spPr>
          <a:xfrm>
            <a:off x="5215829" y="5062264"/>
            <a:ext cx="713786" cy="71378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rPr>
              <a:t>D</a:t>
            </a:r>
          </a:p>
        </p:txBody>
      </p:sp>
      <p:cxnSp>
        <p:nvCxnSpPr>
          <p:cNvPr id="14" name="Straight Arrow Connector 13">
            <a:extLst>
              <a:ext uri="{FF2B5EF4-FFF2-40B4-BE49-F238E27FC236}">
                <a16:creationId xmlns:a16="http://schemas.microsoft.com/office/drawing/2014/main" id="{4E9BBFED-D551-26DE-0FF1-9007D8E5EAFC}"/>
              </a:ext>
            </a:extLst>
          </p:cNvPr>
          <p:cNvCxnSpPr>
            <a:cxnSpLocks/>
          </p:cNvCxnSpPr>
          <p:nvPr/>
        </p:nvCxnSpPr>
        <p:spPr>
          <a:xfrm flipV="1">
            <a:off x="1806487" y="2591688"/>
            <a:ext cx="1200451" cy="103519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8E320835-66F5-6CFC-8330-B4939DD9F8E0}"/>
              </a:ext>
            </a:extLst>
          </p:cNvPr>
          <p:cNvCxnSpPr>
            <a:cxnSpLocks/>
          </p:cNvCxnSpPr>
          <p:nvPr/>
        </p:nvCxnSpPr>
        <p:spPr>
          <a:xfrm>
            <a:off x="3259299" y="2696220"/>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559F757-344F-E3EB-5076-973C7D3BDBEF}"/>
              </a:ext>
            </a:extLst>
          </p:cNvPr>
          <p:cNvCxnSpPr>
            <a:cxnSpLocks/>
          </p:cNvCxnSpPr>
          <p:nvPr/>
        </p:nvCxnSpPr>
        <p:spPr>
          <a:xfrm flipH="1">
            <a:off x="3616192" y="2339327"/>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B962CAF-D6F7-1EBE-8890-9E31AAD6DC4A}"/>
              </a:ext>
            </a:extLst>
          </p:cNvPr>
          <p:cNvCxnSpPr>
            <a:cxnSpLocks/>
          </p:cNvCxnSpPr>
          <p:nvPr/>
        </p:nvCxnSpPr>
        <p:spPr>
          <a:xfrm flipV="1">
            <a:off x="3511660" y="2591688"/>
            <a:ext cx="1808701" cy="257510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EFB7340-5C3C-1F3D-0AD4-6517F1A847A2}"/>
              </a:ext>
            </a:extLst>
          </p:cNvPr>
          <p:cNvCxnSpPr>
            <a:cxnSpLocks/>
          </p:cNvCxnSpPr>
          <p:nvPr/>
        </p:nvCxnSpPr>
        <p:spPr>
          <a:xfrm>
            <a:off x="5572722" y="2696220"/>
            <a:ext cx="0" cy="23660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9923643-A605-B2E1-E93C-BF168B059D68}"/>
              </a:ext>
            </a:extLst>
          </p:cNvPr>
          <p:cNvCxnSpPr>
            <a:cxnSpLocks/>
          </p:cNvCxnSpPr>
          <p:nvPr/>
        </p:nvCxnSpPr>
        <p:spPr>
          <a:xfrm>
            <a:off x="3616192" y="5419157"/>
            <a:ext cx="159963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B22E3D1A-3F19-0388-80E0-6115114B778F}"/>
              </a:ext>
            </a:extLst>
          </p:cNvPr>
          <p:cNvSpPr txBox="1"/>
          <p:nvPr/>
        </p:nvSpPr>
        <p:spPr>
          <a:xfrm>
            <a:off x="2086672" y="2842922"/>
            <a:ext cx="320040" cy="369332"/>
          </a:xfrm>
          <a:prstGeom prst="rect">
            <a:avLst/>
          </a:prstGeom>
          <a:noFill/>
        </p:spPr>
        <p:txBody>
          <a:bodyPr wrap="square" rtlCol="0">
            <a:spAutoFit/>
          </a:bodyPr>
          <a:lstStyle/>
          <a:p>
            <a:r>
              <a:rPr lang="en-US" b="1"/>
              <a:t>2</a:t>
            </a:r>
          </a:p>
        </p:txBody>
      </p:sp>
      <p:sp>
        <p:nvSpPr>
          <p:cNvPr id="21" name="TextBox 20">
            <a:extLst>
              <a:ext uri="{FF2B5EF4-FFF2-40B4-BE49-F238E27FC236}">
                <a16:creationId xmlns:a16="http://schemas.microsoft.com/office/drawing/2014/main" id="{9D8EBFF4-C22D-1C2C-3027-9B8297856B4A}"/>
              </a:ext>
            </a:extLst>
          </p:cNvPr>
          <p:cNvSpPr txBox="1"/>
          <p:nvPr/>
        </p:nvSpPr>
        <p:spPr>
          <a:xfrm>
            <a:off x="2878764" y="3762272"/>
            <a:ext cx="380535" cy="369332"/>
          </a:xfrm>
          <a:prstGeom prst="rect">
            <a:avLst/>
          </a:prstGeom>
          <a:noFill/>
        </p:spPr>
        <p:txBody>
          <a:bodyPr wrap="square" rtlCol="0">
            <a:spAutoFit/>
          </a:bodyPr>
          <a:lstStyle/>
          <a:p>
            <a:r>
              <a:rPr lang="en-US" b="1"/>
              <a:t>-1</a:t>
            </a:r>
          </a:p>
        </p:txBody>
      </p:sp>
      <p:sp>
        <p:nvSpPr>
          <p:cNvPr id="22" name="TextBox 21">
            <a:extLst>
              <a:ext uri="{FF2B5EF4-FFF2-40B4-BE49-F238E27FC236}">
                <a16:creationId xmlns:a16="http://schemas.microsoft.com/office/drawing/2014/main" id="{363B056D-F128-9AA6-CA82-61A86B3E4CF8}"/>
              </a:ext>
            </a:extLst>
          </p:cNvPr>
          <p:cNvSpPr txBox="1"/>
          <p:nvPr/>
        </p:nvSpPr>
        <p:spPr>
          <a:xfrm>
            <a:off x="4326564" y="3879241"/>
            <a:ext cx="281015" cy="369332"/>
          </a:xfrm>
          <a:prstGeom prst="rect">
            <a:avLst/>
          </a:prstGeom>
          <a:noFill/>
        </p:spPr>
        <p:txBody>
          <a:bodyPr wrap="square" rtlCol="0">
            <a:spAutoFit/>
          </a:bodyPr>
          <a:lstStyle/>
          <a:p>
            <a:r>
              <a:rPr lang="en-US" b="1"/>
              <a:t>3</a:t>
            </a:r>
          </a:p>
        </p:txBody>
      </p:sp>
      <p:sp>
        <p:nvSpPr>
          <p:cNvPr id="23" name="TextBox 22">
            <a:extLst>
              <a:ext uri="{FF2B5EF4-FFF2-40B4-BE49-F238E27FC236}">
                <a16:creationId xmlns:a16="http://schemas.microsoft.com/office/drawing/2014/main" id="{C10F2FD2-407C-D06F-E86D-8B9D8FB7BC61}"/>
              </a:ext>
            </a:extLst>
          </p:cNvPr>
          <p:cNvSpPr txBox="1"/>
          <p:nvPr/>
        </p:nvSpPr>
        <p:spPr>
          <a:xfrm>
            <a:off x="4275502" y="5406718"/>
            <a:ext cx="281015" cy="369332"/>
          </a:xfrm>
          <a:prstGeom prst="rect">
            <a:avLst/>
          </a:prstGeom>
          <a:noFill/>
        </p:spPr>
        <p:txBody>
          <a:bodyPr wrap="square" rtlCol="0">
            <a:spAutoFit/>
          </a:bodyPr>
          <a:lstStyle/>
          <a:p>
            <a:r>
              <a:rPr lang="en-US" b="1"/>
              <a:t>4</a:t>
            </a:r>
          </a:p>
        </p:txBody>
      </p:sp>
      <p:sp>
        <p:nvSpPr>
          <p:cNvPr id="24" name="TextBox 23">
            <a:extLst>
              <a:ext uri="{FF2B5EF4-FFF2-40B4-BE49-F238E27FC236}">
                <a16:creationId xmlns:a16="http://schemas.microsoft.com/office/drawing/2014/main" id="{35693308-2472-39D8-1822-7C04B1458238}"/>
              </a:ext>
            </a:extLst>
          </p:cNvPr>
          <p:cNvSpPr txBox="1"/>
          <p:nvPr/>
        </p:nvSpPr>
        <p:spPr>
          <a:xfrm>
            <a:off x="4300462" y="1952623"/>
            <a:ext cx="411649" cy="369332"/>
          </a:xfrm>
          <a:prstGeom prst="rect">
            <a:avLst/>
          </a:prstGeom>
          <a:noFill/>
        </p:spPr>
        <p:txBody>
          <a:bodyPr wrap="square" rtlCol="0">
            <a:spAutoFit/>
          </a:bodyPr>
          <a:lstStyle/>
          <a:p>
            <a:r>
              <a:rPr lang="en-US" b="1"/>
              <a:t>-3</a:t>
            </a:r>
          </a:p>
        </p:txBody>
      </p:sp>
      <p:sp>
        <p:nvSpPr>
          <p:cNvPr id="25" name="TextBox 24">
            <a:extLst>
              <a:ext uri="{FF2B5EF4-FFF2-40B4-BE49-F238E27FC236}">
                <a16:creationId xmlns:a16="http://schemas.microsoft.com/office/drawing/2014/main" id="{3BDF9DEA-5E88-01AB-F619-FDB833EBE0D9}"/>
              </a:ext>
            </a:extLst>
          </p:cNvPr>
          <p:cNvSpPr txBox="1"/>
          <p:nvPr/>
        </p:nvSpPr>
        <p:spPr>
          <a:xfrm>
            <a:off x="5610661" y="3767222"/>
            <a:ext cx="281015" cy="369332"/>
          </a:xfrm>
          <a:prstGeom prst="rect">
            <a:avLst/>
          </a:prstGeom>
          <a:noFill/>
        </p:spPr>
        <p:txBody>
          <a:bodyPr wrap="square" rtlCol="0">
            <a:spAutoFit/>
          </a:bodyPr>
          <a:lstStyle/>
          <a:p>
            <a:r>
              <a:rPr lang="en-US" b="1"/>
              <a:t>2</a:t>
            </a:r>
          </a:p>
        </p:txBody>
      </p:sp>
      <p:cxnSp>
        <p:nvCxnSpPr>
          <p:cNvPr id="4" name="Straight Arrow Connector 3">
            <a:extLst>
              <a:ext uri="{FF2B5EF4-FFF2-40B4-BE49-F238E27FC236}">
                <a16:creationId xmlns:a16="http://schemas.microsoft.com/office/drawing/2014/main" id="{E4C3A7C7-CC13-9BBF-9DA3-0B22A8E2E8E1}"/>
              </a:ext>
            </a:extLst>
          </p:cNvPr>
          <p:cNvCxnSpPr>
            <a:cxnSpLocks/>
          </p:cNvCxnSpPr>
          <p:nvPr/>
        </p:nvCxnSpPr>
        <p:spPr>
          <a:xfrm>
            <a:off x="3259298" y="2691271"/>
            <a:ext cx="0" cy="2366044"/>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C6990307-D721-ADF9-7DC5-715B8FFAA975}"/>
              </a:ext>
            </a:extLst>
          </p:cNvPr>
          <p:cNvCxnSpPr>
            <a:cxnSpLocks/>
          </p:cNvCxnSpPr>
          <p:nvPr/>
        </p:nvCxnSpPr>
        <p:spPr>
          <a:xfrm flipV="1">
            <a:off x="3511660" y="2591688"/>
            <a:ext cx="1808701" cy="2575108"/>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12803877-29DC-1A1D-72CD-F508ECDA6101}"/>
              </a:ext>
            </a:extLst>
          </p:cNvPr>
          <p:cNvCxnSpPr>
            <a:cxnSpLocks/>
          </p:cNvCxnSpPr>
          <p:nvPr/>
        </p:nvCxnSpPr>
        <p:spPr>
          <a:xfrm flipH="1">
            <a:off x="3616192" y="2339327"/>
            <a:ext cx="1599637" cy="0"/>
          </a:xfrm>
          <a:prstGeom prst="straightConnector1">
            <a:avLst/>
          </a:prstGeom>
          <a:ln w="38100">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D77F5B4-388B-BA29-008C-748417272EA2}"/>
              </a:ext>
            </a:extLst>
          </p:cNvPr>
          <p:cNvSpPr txBox="1"/>
          <p:nvPr/>
        </p:nvSpPr>
        <p:spPr>
          <a:xfrm rot="-10800000" flipV="1">
            <a:off x="6445403" y="2495553"/>
            <a:ext cx="32064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C00000"/>
                </a:solidFill>
                <a:latin typeface="Times New Roman"/>
                <a:cs typeface="Times New Roman"/>
              </a:rPr>
              <a:t>Cycle value : -1+3-3 = </a:t>
            </a:r>
            <a:r>
              <a:rPr lang="en-US" sz="2000" b="1">
                <a:solidFill>
                  <a:srgbClr val="C00000"/>
                </a:solidFill>
                <a:latin typeface="Times New Roman"/>
                <a:cs typeface="Times New Roman"/>
              </a:rPr>
              <a:t>-1 &lt; 0</a:t>
            </a:r>
          </a:p>
        </p:txBody>
      </p:sp>
      <p:cxnSp>
        <p:nvCxnSpPr>
          <p:cNvPr id="31" name="Straight Arrow Connector 30">
            <a:extLst>
              <a:ext uri="{FF2B5EF4-FFF2-40B4-BE49-F238E27FC236}">
                <a16:creationId xmlns:a16="http://schemas.microsoft.com/office/drawing/2014/main" id="{C8F77FCC-4CB8-E5B7-116A-E9EF3B0627B7}"/>
              </a:ext>
            </a:extLst>
          </p:cNvPr>
          <p:cNvCxnSpPr>
            <a:cxnSpLocks/>
          </p:cNvCxnSpPr>
          <p:nvPr/>
        </p:nvCxnSpPr>
        <p:spPr>
          <a:xfrm flipV="1">
            <a:off x="3902185" y="2806886"/>
            <a:ext cx="2430079" cy="443372"/>
          </a:xfrm>
          <a:prstGeom prst="straightConnector1">
            <a:avLst/>
          </a:prstGeom>
          <a:ln w="12700">
            <a:solidFill>
              <a:srgbClr val="C00000"/>
            </a:solidFill>
            <a:headEnd type="none"/>
            <a:tailEnd type="non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218BFDA7-DF76-7F45-B4D3-FF0ED8AE079E}"/>
              </a:ext>
            </a:extLst>
          </p:cNvPr>
          <p:cNvSpPr txBox="1"/>
          <p:nvPr/>
        </p:nvSpPr>
        <p:spPr>
          <a:xfrm>
            <a:off x="4707653" y="839037"/>
            <a:ext cx="6285243" cy="400110"/>
          </a:xfrm>
          <a:prstGeom prst="rect">
            <a:avLst/>
          </a:prstGeom>
          <a:noFill/>
        </p:spPr>
        <p:txBody>
          <a:bodyPr wrap="square" lIns="91440" tIns="45720" rIns="91440" bIns="45720" rtlCol="0" anchor="t">
            <a:spAutoFit/>
          </a:bodyPr>
          <a:lstStyle/>
          <a:p>
            <a:r>
              <a:rPr lang="en-US" sz="2000">
                <a:latin typeface="Times New Roman"/>
                <a:cs typeface="Times New Roman"/>
              </a:rPr>
              <a:t>are loops in the graph that have a negative sum of weights</a:t>
            </a:r>
          </a:p>
        </p:txBody>
      </p:sp>
      <p:sp>
        <p:nvSpPr>
          <p:cNvPr id="33" name="TextBox 32">
            <a:extLst>
              <a:ext uri="{FF2B5EF4-FFF2-40B4-BE49-F238E27FC236}">
                <a16:creationId xmlns:a16="http://schemas.microsoft.com/office/drawing/2014/main" id="{6BF714C9-6B86-D27C-7E1E-5F7A23ACDC03}"/>
              </a:ext>
            </a:extLst>
          </p:cNvPr>
          <p:cNvSpPr txBox="1"/>
          <p:nvPr/>
        </p:nvSpPr>
        <p:spPr>
          <a:xfrm>
            <a:off x="6792686" y="3024553"/>
            <a:ext cx="48031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85750">
              <a:buFont typeface="Arial"/>
              <a:buChar char="•"/>
            </a:pPr>
            <a:r>
              <a:rPr lang="en-US" sz="1600">
                <a:latin typeface="Times New Roman"/>
                <a:cs typeface="Times New Roman"/>
              </a:rPr>
              <a:t>meaning that traversing the cycle reduces the total cost or distance.</a:t>
            </a:r>
          </a:p>
        </p:txBody>
      </p:sp>
      <p:sp>
        <p:nvSpPr>
          <p:cNvPr id="34" name="TextBox 33">
            <a:extLst>
              <a:ext uri="{FF2B5EF4-FFF2-40B4-BE49-F238E27FC236}">
                <a16:creationId xmlns:a16="http://schemas.microsoft.com/office/drawing/2014/main" id="{6C8D955B-4BFB-331D-5ECB-5D91A192D064}"/>
              </a:ext>
            </a:extLst>
          </p:cNvPr>
          <p:cNvSpPr txBox="1"/>
          <p:nvPr/>
        </p:nvSpPr>
        <p:spPr>
          <a:xfrm>
            <a:off x="6792686" y="3652576"/>
            <a:ext cx="4727749" cy="5931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85750">
              <a:buFont typeface="Arial"/>
              <a:buChar char="•"/>
            </a:pPr>
            <a:r>
              <a:rPr lang="en-US" sz="1600">
                <a:latin typeface="Times New Roman"/>
                <a:cs typeface="Times New Roman"/>
              </a:rPr>
              <a:t>So negative cycles make the shortest path undefined or infinite.</a:t>
            </a:r>
          </a:p>
        </p:txBody>
      </p:sp>
    </p:spTree>
    <p:extLst>
      <p:ext uri="{BB962C8B-B14F-4D97-AF65-F5344CB8AC3E}">
        <p14:creationId xmlns:p14="http://schemas.microsoft.com/office/powerpoint/2010/main" val="4058820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p:bldP spid="33" grpId="0"/>
      <p:bldP spid="3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เอกสาร" ma:contentTypeID="0x01010051F9CB29A4B01F42B9DEE33407025A3D" ma:contentTypeVersion="4" ma:contentTypeDescription="สร้างเอกสารใหม่" ma:contentTypeScope="" ma:versionID="ce62129d6c82cb770f94a21bad3c1638">
  <xsd:schema xmlns:xsd="http://www.w3.org/2001/XMLSchema" xmlns:xs="http://www.w3.org/2001/XMLSchema" xmlns:p="http://schemas.microsoft.com/office/2006/metadata/properties" xmlns:ns3="c810a031-169b-4c4e-98e8-01b662886335" targetNamespace="http://schemas.microsoft.com/office/2006/metadata/properties" ma:root="true" ma:fieldsID="fbf4aedc2aba0b25e9c2dd6d7a0899a1" ns3:_="">
    <xsd:import namespace="c810a031-169b-4c4e-98e8-01b66288633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10a031-169b-4c4e-98e8-01b6628863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ชนิดเนื้อหา"/>
        <xsd:element ref="dc:title" minOccurs="0" maxOccurs="1" ma:index="4" ma:displayName="ชื่อเรื่อง"/>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9E3083-5932-447C-BD53-48418C3D117F}">
  <ds:schemaRefs>
    <ds:schemaRef ds:uri="http://schemas.microsoft.com/sharepoint/v3/contenttype/forms"/>
  </ds:schemaRefs>
</ds:datastoreItem>
</file>

<file path=customXml/itemProps2.xml><?xml version="1.0" encoding="utf-8"?>
<ds:datastoreItem xmlns:ds="http://schemas.openxmlformats.org/officeDocument/2006/customXml" ds:itemID="{6E78E8DB-5A11-4337-B41B-1F12BE116D44}">
  <ds:schemaRefs>
    <ds:schemaRef ds:uri="c810a031-169b-4c4e-98e8-01b6628863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D3F0-4E0E-40AA-9E27-9806017E65C4}">
  <ds:schemaRefs>
    <ds:schemaRef ds:uri="c810a031-169b-4c4e-98e8-01b66288633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95</TotalTime>
  <Words>3838</Words>
  <Application>Microsoft Office PowerPoint</Application>
  <PresentationFormat>Widescreen</PresentationFormat>
  <Paragraphs>1504</Paragraphs>
  <Slides>64</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SAE-HENG</dc:creator>
  <cp:lastModifiedBy>PHOORIN CHINPHUAD</cp:lastModifiedBy>
  <cp:revision>34</cp:revision>
  <dcterms:created xsi:type="dcterms:W3CDTF">2024-05-05T14:29:18Z</dcterms:created>
  <dcterms:modified xsi:type="dcterms:W3CDTF">2024-05-09T03:11:27Z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0x01010051F9CB29A4B01F42B9DEE33407025A3D</vt:lpwstr>
  </property>
</Properties>
</file>