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266" r:id="rId4"/>
    <p:sldId id="259" r:id="rId5"/>
    <p:sldId id="268" r:id="rId6"/>
    <p:sldId id="270" r:id="rId7"/>
    <p:sldId id="272" r:id="rId8"/>
    <p:sldId id="269" r:id="rId9"/>
    <p:sldId id="267" r:id="rId10"/>
    <p:sldId id="274" r:id="rId11"/>
    <p:sldId id="263" r:id="rId12"/>
    <p:sldId id="271"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90"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65" autoAdjust="0"/>
    <p:restoredTop sz="94660"/>
  </p:normalViewPr>
  <p:slideViewPr>
    <p:cSldViewPr snapToGrid="0">
      <p:cViewPr varScale="1">
        <p:scale>
          <a:sx n="109" d="100"/>
          <a:sy n="109"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2023. 01. 27.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099250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2023. 01. 27.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12160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58F7DD5-14C8-4383-9BDE-184FCAB00349}" type="datetimeFigureOut">
              <a:rPr lang="hu-HU" smtClean="0"/>
              <a:t>2023. 01. 27.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07519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58F7DD5-14C8-4383-9BDE-184FCAB00349}" type="datetimeFigureOut">
              <a:rPr lang="hu-HU" smtClean="0"/>
              <a:t>2023. 01. 27.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319623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2023. 01. 27.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2600821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C58F7DD5-14C8-4383-9BDE-184FCAB00349}" type="datetimeFigureOut">
              <a:rPr lang="hu-HU" smtClean="0"/>
              <a:t>2023. 01. 27.</a:t>
            </a:fld>
            <a:endParaRPr lang="hu-HU"/>
          </a:p>
        </p:txBody>
      </p:sp>
      <p:sp>
        <p:nvSpPr>
          <p:cNvPr id="9" name="Footer Placeholder 8"/>
          <p:cNvSpPr>
            <a:spLocks noGrp="1"/>
          </p:cNvSpPr>
          <p:nvPr>
            <p:ph type="ftr" sz="quarter" idx="11"/>
          </p:nvPr>
        </p:nvSpPr>
        <p:spPr/>
        <p:txBody>
          <a:body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414903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C58F7DD5-14C8-4383-9BDE-184FCAB00349}" type="datetimeFigureOut">
              <a:rPr lang="hu-HU" smtClean="0"/>
              <a:t>2023. 01. 27.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BAE2CA1-CE29-46DE-903B-FA2C96207FB6}" type="slidenum">
              <a:rPr lang="hu-HU" smtClean="0"/>
              <a:t>‹#›</a:t>
            </a:fld>
            <a:endParaRPr lang="hu-HU"/>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414151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58F7DD5-14C8-4383-9BDE-184FCAB00349}" type="datetimeFigureOut">
              <a:rPr lang="hu-HU" smtClean="0"/>
              <a:t>2023. 01. 27.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9763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F7DD5-14C8-4383-9BDE-184FCAB00349}" type="datetimeFigureOut">
              <a:rPr lang="hu-HU" smtClean="0"/>
              <a:t>2023. 01. 27.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68424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C58F7DD5-14C8-4383-9BDE-184FCAB00349}" type="datetimeFigureOut">
              <a:rPr lang="hu-HU" smtClean="0"/>
              <a:t>2023. 01. 27.</a:t>
            </a:fld>
            <a:endParaRPr lang="hu-H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1" name="Slide Number Placeholder 10"/>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172712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8F7DD5-14C8-4383-9BDE-184FCAB00349}" type="datetimeFigureOut">
              <a:rPr lang="hu-HU" smtClean="0"/>
              <a:t>2023. 01. 27.</a:t>
            </a:fld>
            <a:endParaRPr lang="hu-H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0" name="Slide Number Placeholder 9"/>
          <p:cNvSpPr>
            <a:spLocks noGrp="1"/>
          </p:cNvSpPr>
          <p:nvPr>
            <p:ph type="sldNum" sz="quarter" idx="12"/>
          </p:nvPr>
        </p:nvSpPr>
        <p:spPr/>
        <p:txBody>
          <a:bodyPr/>
          <a:lstStyle/>
          <a:p>
            <a:fld id="{EBAE2CA1-CE29-46DE-903B-FA2C96207FB6}" type="slidenum">
              <a:rPr lang="hu-HU" smtClean="0"/>
              <a:t>‹#›</a:t>
            </a:fld>
            <a:endParaRPr lang="hu-HU"/>
          </a:p>
        </p:txBody>
      </p:sp>
    </p:spTree>
    <p:extLst>
      <p:ext uri="{BB962C8B-B14F-4D97-AF65-F5344CB8AC3E}">
        <p14:creationId xmlns:p14="http://schemas.microsoft.com/office/powerpoint/2010/main" val="56341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58F7DD5-14C8-4383-9BDE-184FCAB00349}" type="datetimeFigureOut">
              <a:rPr lang="hu-HU" smtClean="0"/>
              <a:t>2023. 01. 27.</a:t>
            </a:fld>
            <a:endParaRPr lang="hu-H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u-H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AE2CA1-CE29-46DE-903B-FA2C96207FB6}" type="slidenum">
              <a:rPr lang="hu-HU" smtClean="0"/>
              <a:t>‹#›</a:t>
            </a:fld>
            <a:endParaRPr lang="hu-HU"/>
          </a:p>
        </p:txBody>
      </p:sp>
    </p:spTree>
    <p:extLst>
      <p:ext uri="{BB962C8B-B14F-4D97-AF65-F5344CB8AC3E}">
        <p14:creationId xmlns:p14="http://schemas.microsoft.com/office/powerpoint/2010/main" val="19711412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491741" y="1061259"/>
            <a:ext cx="6967047" cy="3918964"/>
          </a:xfrm>
          <a:prstGeom prst="rect">
            <a:avLst/>
          </a:prstGeom>
        </p:spPr>
      </p:pic>
    </p:spTree>
    <p:extLst>
      <p:ext uri="{BB962C8B-B14F-4D97-AF65-F5344CB8AC3E}">
        <p14:creationId xmlns:p14="http://schemas.microsoft.com/office/powerpoint/2010/main" val="362735841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725553-5593-406D-AA73-5B5FFCEF5C9C}"/>
              </a:ext>
            </a:extLst>
          </p:cNvPr>
          <p:cNvSpPr>
            <a:spLocks noGrp="1"/>
          </p:cNvSpPr>
          <p:nvPr>
            <p:ph type="title"/>
          </p:nvPr>
        </p:nvSpPr>
        <p:spPr>
          <a:xfrm>
            <a:off x="2231136" y="235822"/>
            <a:ext cx="7729728" cy="1188720"/>
          </a:xfrm>
        </p:spPr>
        <p:txBody>
          <a:bodyPr>
            <a:normAutofit/>
          </a:bodyPr>
          <a:lstStyle/>
          <a:p>
            <a:r>
              <a:rPr lang="hu-HU" dirty="0" err="1">
                <a:latin typeface="Gill Sans Ultra Bold" panose="020B0A02020104020203" pitchFamily="34" charset="-18"/>
              </a:rPr>
              <a:t>Hálozatbiztonság</a:t>
            </a: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3CAB9816-6677-4AB8-A93B-F4B2BBDAD9FE}"/>
              </a:ext>
            </a:extLst>
          </p:cNvPr>
          <p:cNvSpPr>
            <a:spLocks noGrp="1"/>
          </p:cNvSpPr>
          <p:nvPr>
            <p:ph idx="1"/>
          </p:nvPr>
        </p:nvSpPr>
        <p:spPr>
          <a:xfrm>
            <a:off x="0" y="1503772"/>
            <a:ext cx="6286905" cy="5354228"/>
          </a:xfrm>
        </p:spPr>
        <p:txBody>
          <a:bodyPr>
            <a:normAutofit/>
          </a:bodyPr>
          <a:lstStyle/>
          <a:p>
            <a:pPr marL="0" indent="0">
              <a:buNone/>
            </a:pPr>
            <a:r>
              <a:rPr lang="hu-HU" sz="1600" b="1" dirty="0"/>
              <a:t>A hálózatok gyakori külső fenyegetései:</a:t>
            </a:r>
          </a:p>
          <a:p>
            <a:r>
              <a:rPr lang="hu-HU" sz="1600" dirty="0"/>
              <a:t>Vírusok, férgek és trójai programok</a:t>
            </a:r>
          </a:p>
          <a:p>
            <a:r>
              <a:rPr lang="hu-HU" sz="1600" dirty="0"/>
              <a:t>Kémprogram és reklámprogram (</a:t>
            </a:r>
            <a:r>
              <a:rPr lang="hu-HU" sz="1600" dirty="0" err="1"/>
              <a:t>spyware</a:t>
            </a:r>
            <a:r>
              <a:rPr lang="hu-HU" sz="1600" dirty="0"/>
              <a:t> és </a:t>
            </a:r>
            <a:r>
              <a:rPr lang="hu-HU" sz="1600" dirty="0" err="1"/>
              <a:t>adware</a:t>
            </a:r>
            <a:r>
              <a:rPr lang="hu-HU" sz="1600" dirty="0"/>
              <a:t>)</a:t>
            </a:r>
          </a:p>
          <a:p>
            <a:r>
              <a:rPr lang="hu-HU" sz="1600" dirty="0"/>
              <a:t>Nulladik napi támadások</a:t>
            </a:r>
          </a:p>
          <a:p>
            <a:r>
              <a:rPr lang="hu-HU" sz="1600" dirty="0"/>
              <a:t>Személyes támadások</a:t>
            </a:r>
          </a:p>
          <a:p>
            <a:r>
              <a:rPr lang="hu-HU" sz="1600" dirty="0"/>
              <a:t>Szolgáltatás-</a:t>
            </a:r>
            <a:r>
              <a:rPr lang="hu-HU" sz="1600" dirty="0" err="1"/>
              <a:t>megtagadásos</a:t>
            </a:r>
            <a:r>
              <a:rPr lang="hu-HU" sz="1600" dirty="0"/>
              <a:t> támadások</a:t>
            </a:r>
          </a:p>
          <a:p>
            <a:r>
              <a:rPr lang="hu-HU" sz="1600" dirty="0" err="1"/>
              <a:t>Adatlehallgatás</a:t>
            </a:r>
            <a:r>
              <a:rPr lang="hu-HU" sz="1600" dirty="0"/>
              <a:t> és -lopás</a:t>
            </a:r>
          </a:p>
          <a:p>
            <a:r>
              <a:rPr lang="hu-HU" sz="1600" dirty="0"/>
              <a:t>Személyazonosság-lopás</a:t>
            </a:r>
          </a:p>
          <a:p>
            <a:pPr marL="0" indent="0">
              <a:buNone/>
            </a:pPr>
            <a:r>
              <a:rPr lang="hu-HU" sz="1600" b="1" dirty="0"/>
              <a:t>Az alapvető biztonsági összetevők egy otthoni vagy kis irodai hálózathoz:</a:t>
            </a:r>
          </a:p>
          <a:p>
            <a:r>
              <a:rPr lang="hu-HU" sz="1600" dirty="0"/>
              <a:t>Vírus- és kémprogramvédelem</a:t>
            </a:r>
          </a:p>
          <a:p>
            <a:r>
              <a:rPr lang="hu-HU" sz="1600" dirty="0"/>
              <a:t>Tűzfalszűrés</a:t>
            </a:r>
          </a:p>
          <a:p>
            <a:br>
              <a:rPr lang="hu-HU" sz="1100" b="1" dirty="0">
                <a:latin typeface="Times New Roman" panose="02020603050405020304" pitchFamily="18" charset="0"/>
                <a:cs typeface="Times New Roman" panose="02020603050405020304" pitchFamily="18" charset="0"/>
              </a:rPr>
            </a:br>
            <a:endParaRPr lang="hu-HU" sz="1100" b="1"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4D2EB414-04EA-461A-B4CE-583AB03FD0D5}"/>
              </a:ext>
            </a:extLst>
          </p:cNvPr>
          <p:cNvPicPr>
            <a:picLocks noChangeAspect="1"/>
          </p:cNvPicPr>
          <p:nvPr/>
        </p:nvPicPr>
        <p:blipFill>
          <a:blip r:embed="rId2"/>
          <a:stretch>
            <a:fillRect/>
          </a:stretch>
        </p:blipFill>
        <p:spPr>
          <a:xfrm>
            <a:off x="6286905" y="1424542"/>
            <a:ext cx="5905095" cy="3376337"/>
          </a:xfrm>
          <a:prstGeom prst="rect">
            <a:avLst/>
          </a:prstGeom>
        </p:spPr>
      </p:pic>
    </p:spTree>
    <p:extLst>
      <p:ext uri="{BB962C8B-B14F-4D97-AF65-F5344CB8AC3E}">
        <p14:creationId xmlns:p14="http://schemas.microsoft.com/office/powerpoint/2010/main" val="288886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F2A52E-8E33-4A89-9A49-C648AF09E472}"/>
              </a:ext>
            </a:extLst>
          </p:cNvPr>
          <p:cNvSpPr>
            <a:spLocks noGrp="1"/>
          </p:cNvSpPr>
          <p:nvPr>
            <p:ph type="title"/>
          </p:nvPr>
        </p:nvSpPr>
        <p:spPr>
          <a:xfrm>
            <a:off x="1047228" y="167486"/>
            <a:ext cx="9784080" cy="1508760"/>
          </a:xfrm>
        </p:spPr>
        <p:txBody>
          <a:bodyPr>
            <a:normAutofit/>
          </a:bodyPr>
          <a:lstStyle/>
          <a:p>
            <a:r>
              <a:rPr lang="hu-HU" dirty="0">
                <a:latin typeface="Gill Sans Ultra Bold" panose="020B0A02020104020203" pitchFamily="34" charset="-18"/>
              </a:rPr>
              <a:t>LAN-ok és WAN-ok</a:t>
            </a:r>
          </a:p>
        </p:txBody>
      </p:sp>
      <p:pic>
        <p:nvPicPr>
          <p:cNvPr id="4" name="Kép 3">
            <a:extLst>
              <a:ext uri="{FF2B5EF4-FFF2-40B4-BE49-F238E27FC236}">
                <a16:creationId xmlns:a16="http://schemas.microsoft.com/office/drawing/2014/main" id="{5C62D24E-37BB-4A42-8162-5021572D75F2}"/>
              </a:ext>
            </a:extLst>
          </p:cNvPr>
          <p:cNvPicPr>
            <a:picLocks noChangeAspect="1"/>
          </p:cNvPicPr>
          <p:nvPr/>
        </p:nvPicPr>
        <p:blipFill>
          <a:blip r:embed="rId2"/>
          <a:stretch>
            <a:fillRect/>
          </a:stretch>
        </p:blipFill>
        <p:spPr>
          <a:xfrm>
            <a:off x="5939268" y="1800556"/>
            <a:ext cx="4881101" cy="1827999"/>
          </a:xfrm>
          <a:prstGeom prst="rect">
            <a:avLst/>
          </a:prstGeom>
        </p:spPr>
      </p:pic>
      <p:sp>
        <p:nvSpPr>
          <p:cNvPr id="6" name="Szövegdoboz 5">
            <a:extLst>
              <a:ext uri="{FF2B5EF4-FFF2-40B4-BE49-F238E27FC236}">
                <a16:creationId xmlns:a16="http://schemas.microsoft.com/office/drawing/2014/main" id="{B16E764E-9E91-4D60-A4D3-1367B68EA063}"/>
              </a:ext>
            </a:extLst>
          </p:cNvPr>
          <p:cNvSpPr txBox="1"/>
          <p:nvPr/>
        </p:nvSpPr>
        <p:spPr>
          <a:xfrm>
            <a:off x="317835" y="3752869"/>
            <a:ext cx="5010646"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WAN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sajátos jellemzőkkel rendelkezik: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biztosítja a nagy földrajzi területeket (pl.: városokat, államokat, tartományokat, országokat vagy kontinenseket) lefedő összeköttetést a LAN-ok</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 A WAN jellemzően lassabb összeköttetést biztosít, mint a LAN.</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között.</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WAN </a:t>
            </a:r>
            <a:r>
              <a:rPr lang="hu-HU" sz="1600" dirty="0" err="1">
                <a:latin typeface="Times New Roman" panose="02020603050405020304" pitchFamily="18" charset="0"/>
                <a:cs typeface="Times New Roman" panose="02020603050405020304" pitchFamily="18" charset="0"/>
              </a:rPr>
              <a:t>hálózatokat</a:t>
            </a:r>
            <a:r>
              <a:rPr lang="hu-HU" sz="1600" dirty="0">
                <a:latin typeface="Times New Roman" panose="02020603050405020304" pitchFamily="18" charset="0"/>
                <a:cs typeface="Times New Roman" panose="02020603050405020304" pitchFamily="18" charset="0"/>
              </a:rPr>
              <a:t> rendszerint több szolgáltató biztosítja.</a:t>
            </a:r>
          </a:p>
          <a:p>
            <a:endParaRPr lang="hu-HU" dirty="0">
              <a:latin typeface="Times New Roman" panose="02020603050405020304" pitchFamily="18" charset="0"/>
              <a:cs typeface="Times New Roman" panose="02020603050405020304" pitchFamily="18" charset="0"/>
            </a:endParaRPr>
          </a:p>
        </p:txBody>
      </p:sp>
      <p:sp>
        <p:nvSpPr>
          <p:cNvPr id="7" name="Szövegdoboz 6">
            <a:extLst>
              <a:ext uri="{FF2B5EF4-FFF2-40B4-BE49-F238E27FC236}">
                <a16:creationId xmlns:a16="http://schemas.microsoft.com/office/drawing/2014/main" id="{7CB7B46F-B95A-4FC1-8591-CCFAFCFFDE24}"/>
              </a:ext>
            </a:extLst>
          </p:cNvPr>
          <p:cNvSpPr txBox="1"/>
          <p:nvPr/>
        </p:nvSpPr>
        <p:spPr>
          <a:xfrm>
            <a:off x="5328481" y="3752869"/>
            <a:ext cx="6635592" cy="3231654"/>
          </a:xfrm>
          <a:prstGeom prst="rect">
            <a:avLst/>
          </a:prstGeom>
          <a:noFill/>
        </p:spPr>
        <p:txBody>
          <a:bodyPr wrap="square" rtlCol="0">
            <a:spAutoFit/>
          </a:bodyPr>
          <a:lstStyle/>
          <a:p>
            <a:pPr lvl="1"/>
            <a:r>
              <a:rPr lang="hu-HU" sz="2400" b="1" i="1" dirty="0">
                <a:latin typeface="Times New Roman" panose="02020603050405020304" pitchFamily="18" charset="0"/>
                <a:cs typeface="Times New Roman" panose="02020603050405020304" pitchFamily="18" charset="0"/>
              </a:rPr>
              <a:t>LAN</a:t>
            </a:r>
          </a:p>
          <a:p>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egy korlátozott nagyságú területen (pl.: otthon, az iskolában, egy irodaépületben vagy az egyetemi kampuszon) kapcsol össze végberendezéseket. </a:t>
            </a: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 nagy sávszélességet biztosít a belső végberendezéseknek és a közvetítő eszközöknek (lásd az ábrát).</a:t>
            </a:r>
          </a:p>
          <a:p>
            <a:pPr marL="285750" indent="-285750">
              <a:buFont typeface="Arial" panose="020B0604020202020204" pitchFamily="34" charset="0"/>
              <a:buChar char="•"/>
            </a:pPr>
            <a:endParaRPr lang="hu-H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sz="1600" dirty="0">
                <a:latin typeface="Times New Roman" panose="02020603050405020304" pitchFamily="18" charset="0"/>
                <a:cs typeface="Times New Roman" panose="02020603050405020304" pitchFamily="18" charset="0"/>
              </a:rPr>
              <a:t>A LAN-t rendszerint egyetlen szervezet vagy személy felügyeli. Az adminisztratív feladatok közé tartozik többek között a hálózati szintű biztonsági és hozzáférési házirendek alkalmazása.</a:t>
            </a:r>
          </a:p>
          <a:p>
            <a:endParaRPr lang="hu-HU" dirty="0">
              <a:latin typeface="Times New Roman" panose="02020603050405020304" pitchFamily="18" charset="0"/>
              <a:cs typeface="Times New Roman" panose="02020603050405020304" pitchFamily="18" charset="0"/>
            </a:endParaRPr>
          </a:p>
        </p:txBody>
      </p:sp>
      <p:pic>
        <p:nvPicPr>
          <p:cNvPr id="9" name="Kép 8">
            <a:extLst>
              <a:ext uri="{FF2B5EF4-FFF2-40B4-BE49-F238E27FC236}">
                <a16:creationId xmlns:a16="http://schemas.microsoft.com/office/drawing/2014/main" id="{074543A2-A8F4-4668-8AFE-3F3272BF39F0}"/>
              </a:ext>
            </a:extLst>
          </p:cNvPr>
          <p:cNvPicPr>
            <a:picLocks noChangeAspect="1"/>
          </p:cNvPicPr>
          <p:nvPr/>
        </p:nvPicPr>
        <p:blipFill>
          <a:blip r:embed="rId3"/>
          <a:stretch>
            <a:fillRect/>
          </a:stretch>
        </p:blipFill>
        <p:spPr>
          <a:xfrm>
            <a:off x="1047228" y="1762561"/>
            <a:ext cx="4505956" cy="1903991"/>
          </a:xfrm>
          <a:prstGeom prst="rect">
            <a:avLst/>
          </a:prstGeom>
        </p:spPr>
      </p:pic>
    </p:spTree>
    <p:extLst>
      <p:ext uri="{BB962C8B-B14F-4D97-AF65-F5344CB8AC3E}">
        <p14:creationId xmlns:p14="http://schemas.microsoft.com/office/powerpoint/2010/main" val="2256027813"/>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8A8A4B-01AD-4BC4-895C-2D393408625F}"/>
              </a:ext>
            </a:extLst>
          </p:cNvPr>
          <p:cNvSpPr>
            <a:spLocks noGrp="1"/>
          </p:cNvSpPr>
          <p:nvPr>
            <p:ph type="title"/>
          </p:nvPr>
        </p:nvSpPr>
        <p:spPr>
          <a:xfrm>
            <a:off x="1202919" y="640080"/>
            <a:ext cx="9784080" cy="895432"/>
          </a:xfrm>
        </p:spPr>
        <p:txBody>
          <a:bodyPr/>
          <a:lstStyle/>
          <a:p>
            <a:r>
              <a:rPr lang="hu-HU" dirty="0">
                <a:latin typeface="Gill Sans Ultra Bold" panose="020B0A02020104020203" pitchFamily="34" charset="-18"/>
              </a:rPr>
              <a:t>hozzáférési technológiák</a:t>
            </a:r>
          </a:p>
        </p:txBody>
      </p:sp>
      <p:sp>
        <p:nvSpPr>
          <p:cNvPr id="3" name="Tartalom helye 2">
            <a:extLst>
              <a:ext uri="{FF2B5EF4-FFF2-40B4-BE49-F238E27FC236}">
                <a16:creationId xmlns:a16="http://schemas.microsoft.com/office/drawing/2014/main" id="{4CA69B8D-5DFC-4961-889E-AD4969C13FDD}"/>
              </a:ext>
            </a:extLst>
          </p:cNvPr>
          <p:cNvSpPr>
            <a:spLocks noGrp="1"/>
          </p:cNvSpPr>
          <p:nvPr>
            <p:ph idx="1"/>
          </p:nvPr>
        </p:nvSpPr>
        <p:spPr>
          <a:xfrm>
            <a:off x="439521" y="2203462"/>
            <a:ext cx="6456229" cy="4206240"/>
          </a:xfrm>
        </p:spPr>
        <p:txBody>
          <a:bodyPr>
            <a:normAutofit/>
          </a:bodyPr>
          <a:lstStyle/>
          <a:p>
            <a:r>
              <a:rPr lang="hu-HU" sz="2400" dirty="0">
                <a:latin typeface="Times New Roman" panose="02020603050405020304" pitchFamily="18" charset="0"/>
                <a:cs typeface="Times New Roman" panose="02020603050405020304" pitchFamily="18" charset="0"/>
              </a:rPr>
              <a:t>Az otthoni felhasználók, a távmunkások, és a kis irodák jellemzően egy ISP-hez csatlakoznak, hogy elérjék az internetet. Az elérhető csatlakozási lehetőségekben nagy különbségek találhatók az internetszolgáltatók és földrajzi területek között. Népszerű csatlakozási lehetőség a szélessávú kábel, a szélessávú digitális előfizetői vonal (DSL), a vezeték nélküli WAN és a különböző mobil szolgáltatások.</a:t>
            </a:r>
          </a:p>
        </p:txBody>
      </p:sp>
      <p:pic>
        <p:nvPicPr>
          <p:cNvPr id="5" name="Kép 4">
            <a:extLst>
              <a:ext uri="{FF2B5EF4-FFF2-40B4-BE49-F238E27FC236}">
                <a16:creationId xmlns:a16="http://schemas.microsoft.com/office/drawing/2014/main" id="{8F950E8E-2A99-4791-933C-B59FC734B981}"/>
              </a:ext>
            </a:extLst>
          </p:cNvPr>
          <p:cNvPicPr>
            <a:picLocks noChangeAspect="1"/>
          </p:cNvPicPr>
          <p:nvPr/>
        </p:nvPicPr>
        <p:blipFill>
          <a:blip r:embed="rId2"/>
          <a:stretch>
            <a:fillRect/>
          </a:stretch>
        </p:blipFill>
        <p:spPr>
          <a:xfrm>
            <a:off x="8158074" y="2688423"/>
            <a:ext cx="2828925" cy="2828925"/>
          </a:xfrm>
          <a:prstGeom prst="rect">
            <a:avLst/>
          </a:prstGeom>
        </p:spPr>
      </p:pic>
      <p:pic>
        <p:nvPicPr>
          <p:cNvPr id="7" name="Kép 6">
            <a:extLst>
              <a:ext uri="{FF2B5EF4-FFF2-40B4-BE49-F238E27FC236}">
                <a16:creationId xmlns:a16="http://schemas.microsoft.com/office/drawing/2014/main" id="{111B5574-F7EC-42CA-A7B4-47743047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67" y="2203462"/>
            <a:ext cx="3382937" cy="3382937"/>
          </a:xfrm>
          <a:prstGeom prst="rect">
            <a:avLst/>
          </a:prstGeom>
        </p:spPr>
      </p:pic>
    </p:spTree>
    <p:extLst>
      <p:ext uri="{BB962C8B-B14F-4D97-AF65-F5344CB8AC3E}">
        <p14:creationId xmlns:p14="http://schemas.microsoft.com/office/powerpoint/2010/main" val="230998292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42F3C0-6BCF-4067-9311-8E78CCE2BAE7}"/>
              </a:ext>
            </a:extLst>
          </p:cNvPr>
          <p:cNvSpPr>
            <a:spLocks noGrp="1"/>
          </p:cNvSpPr>
          <p:nvPr>
            <p:ph type="title"/>
          </p:nvPr>
        </p:nvSpPr>
        <p:spPr>
          <a:xfrm>
            <a:off x="2152005" y="99391"/>
            <a:ext cx="7729728" cy="1188720"/>
          </a:xfrm>
        </p:spPr>
        <p:txBody>
          <a:bodyPr>
            <a:normAutofit/>
          </a:bodyPr>
          <a:lstStyle/>
          <a:p>
            <a:r>
              <a:rPr lang="hu-HU" b="1" dirty="0">
                <a:latin typeface="Gill Sans Ultra Bold" panose="020B0A02020104020203" pitchFamily="34" charset="-18"/>
              </a:rPr>
              <a:t>Hálózati architektúrák</a:t>
            </a:r>
          </a:p>
        </p:txBody>
      </p:sp>
      <p:sp>
        <p:nvSpPr>
          <p:cNvPr id="3" name="Tartalom helye 2">
            <a:extLst>
              <a:ext uri="{FF2B5EF4-FFF2-40B4-BE49-F238E27FC236}">
                <a16:creationId xmlns:a16="http://schemas.microsoft.com/office/drawing/2014/main" id="{E600B26D-98A3-4035-AF9B-12D80C0A9525}"/>
              </a:ext>
            </a:extLst>
          </p:cNvPr>
          <p:cNvSpPr>
            <a:spLocks noGrp="1"/>
          </p:cNvSpPr>
          <p:nvPr>
            <p:ph idx="1"/>
          </p:nvPr>
        </p:nvSpPr>
        <p:spPr>
          <a:xfrm>
            <a:off x="77020" y="1368717"/>
            <a:ext cx="7729728" cy="4120565"/>
          </a:xfrm>
        </p:spPr>
        <p:txBody>
          <a:bodyPr>
            <a:normAutofit/>
          </a:bodyPr>
          <a:lstStyle/>
          <a:p>
            <a:r>
              <a:rPr lang="hu-HU" dirty="0">
                <a:latin typeface="Times New Roman" panose="02020603050405020304" pitchFamily="18" charset="0"/>
                <a:cs typeface="Times New Roman" panose="02020603050405020304" pitchFamily="18" charset="0"/>
              </a:rPr>
              <a:t>A hálózatok számos alkalmazást és szolgáltatást támogatnak, ugyanakkor a fizikai infrastruktúrát alkotó különböző kábelekkel és eszközökkel is együtt kell működniük. A hálózati architektúra kifejezés ebben az összefüggésben azokra a technológiákra utal, amelyek támogatják azt az infrastruktúrát, valamint a különböző programozott szolgáltatásokat és szabályokat.</a:t>
            </a:r>
          </a:p>
          <a:p>
            <a:r>
              <a:rPr lang="hu-HU" dirty="0">
                <a:latin typeface="Times New Roman" panose="02020603050405020304" pitchFamily="18" charset="0"/>
                <a:cs typeface="Times New Roman" panose="02020603050405020304" pitchFamily="18" charset="0"/>
              </a:rPr>
              <a:t>A hálózatok fejlődésével kialakult az a négy alapvető jellemző, amelyet a hálózat tervezőjének meg kell valósítania, ha teljesíteni szeretné a felhasználók elvárásait:</a:t>
            </a:r>
          </a:p>
          <a:p>
            <a:r>
              <a:rPr lang="hu-HU" b="1" dirty="0">
                <a:latin typeface="Times New Roman" panose="02020603050405020304" pitchFamily="18" charset="0"/>
                <a:cs typeface="Times New Roman" panose="02020603050405020304" pitchFamily="18" charset="0"/>
              </a:rPr>
              <a:t>Hibatűrés</a:t>
            </a:r>
          </a:p>
          <a:p>
            <a:r>
              <a:rPr lang="hu-HU" b="1" dirty="0">
                <a:latin typeface="Times New Roman" panose="02020603050405020304" pitchFamily="18" charset="0"/>
                <a:cs typeface="Times New Roman" panose="02020603050405020304" pitchFamily="18" charset="0"/>
              </a:rPr>
              <a:t>Skálázhatóság</a:t>
            </a:r>
          </a:p>
          <a:p>
            <a:r>
              <a:rPr lang="hu-HU" b="1" dirty="0">
                <a:latin typeface="Times New Roman" panose="02020603050405020304" pitchFamily="18" charset="0"/>
                <a:cs typeface="Times New Roman" panose="02020603050405020304" pitchFamily="18" charset="0"/>
              </a:rPr>
              <a:t>Szolgáltatás minősége (</a:t>
            </a:r>
            <a:r>
              <a:rPr lang="hu-HU" b="1" dirty="0" err="1">
                <a:latin typeface="Times New Roman" panose="02020603050405020304" pitchFamily="18" charset="0"/>
                <a:cs typeface="Times New Roman" panose="02020603050405020304" pitchFamily="18" charset="0"/>
              </a:rPr>
              <a:t>QoS</a:t>
            </a:r>
            <a:r>
              <a:rPr lang="hu-HU" b="1"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Biztonság</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59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CD9AE0-2485-4EBB-96EB-0D0C0FEFA388}"/>
              </a:ext>
            </a:extLst>
          </p:cNvPr>
          <p:cNvSpPr>
            <a:spLocks noGrp="1"/>
          </p:cNvSpPr>
          <p:nvPr>
            <p:ph type="title"/>
          </p:nvPr>
        </p:nvSpPr>
        <p:spPr>
          <a:xfrm>
            <a:off x="2231136" y="243723"/>
            <a:ext cx="7729728" cy="1188720"/>
          </a:xfrm>
        </p:spPr>
        <p:txBody>
          <a:bodyPr>
            <a:normAutofit/>
          </a:bodyPr>
          <a:lstStyle/>
          <a:p>
            <a:r>
              <a:rPr lang="hu-HU" b="1" dirty="0">
                <a:latin typeface="Gill Sans Ultra Bold" panose="020B0A02020104020203" pitchFamily="34" charset="-18"/>
              </a:rPr>
              <a:t>Az IT szakértő</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5032A9D4-CB33-4DE2-ACE3-428E5A4B4C43}"/>
              </a:ext>
            </a:extLst>
          </p:cNvPr>
          <p:cNvSpPr>
            <a:spLocks noGrp="1"/>
          </p:cNvSpPr>
          <p:nvPr>
            <p:ph idx="1"/>
          </p:nvPr>
        </p:nvSpPr>
        <p:spPr>
          <a:xfrm>
            <a:off x="0" y="2153412"/>
            <a:ext cx="7729728" cy="3101983"/>
          </a:xfrm>
        </p:spPr>
        <p:txBody>
          <a:bodyPr>
            <a:normAutofit/>
          </a:bodyPr>
          <a:lstStyle/>
          <a:p>
            <a:r>
              <a:rPr lang="hu-HU" dirty="0">
                <a:latin typeface="Times New Roman" panose="02020603050405020304" pitchFamily="18" charset="0"/>
                <a:cs typeface="Times New Roman" panose="02020603050405020304" pitchFamily="18" charset="0"/>
              </a:rPr>
              <a:t>A Cisco </a:t>
            </a:r>
            <a:r>
              <a:rPr lang="hu-HU" dirty="0" err="1">
                <a:latin typeface="Times New Roman" panose="02020603050405020304" pitchFamily="18" charset="0"/>
                <a:cs typeface="Times New Roman" panose="02020603050405020304" pitchFamily="18" charset="0"/>
              </a:rPr>
              <a:t>Certified</a:t>
            </a:r>
            <a:r>
              <a:rPr lang="hu-HU" dirty="0">
                <a:latin typeface="Times New Roman" panose="02020603050405020304" pitchFamily="18" charset="0"/>
                <a:cs typeface="Times New Roman" panose="02020603050405020304" pitchFamily="18" charset="0"/>
              </a:rPr>
              <a:t> Network </a:t>
            </a:r>
            <a:r>
              <a:rPr lang="hu-HU" dirty="0" err="1">
                <a:latin typeface="Times New Roman" panose="02020603050405020304" pitchFamily="18" charset="0"/>
                <a:cs typeface="Times New Roman" panose="02020603050405020304" pitchFamily="18" charset="0"/>
              </a:rPr>
              <a:t>Associate</a:t>
            </a:r>
            <a:r>
              <a:rPr lang="hu-HU" dirty="0">
                <a:latin typeface="Times New Roman" panose="02020603050405020304" pitchFamily="18" charset="0"/>
                <a:cs typeface="Times New Roman" panose="02020603050405020304" pitchFamily="18" charset="0"/>
              </a:rPr>
              <a:t> (CCNA) tanúsítvány igazolja, hogy a tulajdonosa ismeri az alapvető technológiákat, és garantálja, hogy a következő generációs technológiák elfogadásához szükséges kompetenciákkal kapcsolatban továbbra is naprakész tud maradni. A CCNA tanúsítvány a piac sokféle munkahelyére felkészít. A </a:t>
            </a:r>
            <a:r>
              <a:rPr lang="hu-HU" dirty="0">
                <a:latin typeface="Times New Roman" panose="02020603050405020304" pitchFamily="18" charset="0"/>
                <a:cs typeface="Times New Roman" panose="02020603050405020304" pitchFamily="18" charset="0"/>
                <a:hlinkClick r:id="rId2"/>
              </a:rPr>
              <a:t>www.netacad.com</a:t>
            </a:r>
            <a:r>
              <a:rPr lang="hu-HU" dirty="0">
                <a:latin typeface="Times New Roman" panose="02020603050405020304" pitchFamily="18" charset="0"/>
                <a:cs typeface="Times New Roman" panose="02020603050405020304" pitchFamily="18" charset="0"/>
              </a:rPr>
              <a:t> oldalon kattintsunk a </a:t>
            </a:r>
            <a:r>
              <a:rPr lang="hu-HU" dirty="0" err="1">
                <a:latin typeface="Times New Roman" panose="02020603050405020304" pitchFamily="18" charset="0"/>
                <a:cs typeface="Times New Roman" panose="02020603050405020304" pitchFamily="18" charset="0"/>
              </a:rPr>
              <a:t>Carreers</a:t>
            </a:r>
            <a:r>
              <a:rPr lang="hu-HU" dirty="0">
                <a:latin typeface="Times New Roman" panose="02020603050405020304" pitchFamily="18" charset="0"/>
                <a:cs typeface="Times New Roman" panose="02020603050405020304" pitchFamily="18" charset="0"/>
              </a:rPr>
              <a:t> menüre, majd ott az </a:t>
            </a:r>
            <a:r>
              <a:rPr lang="hu-HU" dirty="0" err="1">
                <a:latin typeface="Times New Roman" panose="02020603050405020304" pitchFamily="18" charset="0"/>
                <a:cs typeface="Times New Roman" panose="02020603050405020304" pitchFamily="18" charset="0"/>
              </a:rPr>
              <a:t>Employment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opportunities</a:t>
            </a:r>
            <a:r>
              <a:rPr lang="hu-HU" dirty="0">
                <a:latin typeface="Times New Roman" panose="02020603050405020304" pitchFamily="18" charset="0"/>
                <a:cs typeface="Times New Roman" panose="02020603050405020304" pitchFamily="18" charset="0"/>
              </a:rPr>
              <a:t> lehetőségre. A </a:t>
            </a:r>
            <a:r>
              <a:rPr lang="hu-HU" dirty="0" err="1">
                <a:latin typeface="Times New Roman" panose="02020603050405020304" pitchFamily="18" charset="0"/>
                <a:cs typeface="Times New Roman" panose="02020603050405020304" pitchFamily="18" charset="0"/>
              </a:rPr>
              <a:t>Talent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Bridge</a:t>
            </a:r>
            <a:r>
              <a:rPr lang="hu-HU" dirty="0">
                <a:latin typeface="Times New Roman" panose="02020603050405020304" pitchFamily="18" charset="0"/>
                <a:cs typeface="Times New Roman" panose="02020603050405020304" pitchFamily="18" charset="0"/>
              </a:rPr>
              <a:t> Matching </a:t>
            </a:r>
            <a:r>
              <a:rPr lang="hu-HU" dirty="0" err="1">
                <a:latin typeface="Times New Roman" panose="02020603050405020304" pitchFamily="18" charset="0"/>
                <a:cs typeface="Times New Roman" panose="02020603050405020304" pitchFamily="18" charset="0"/>
              </a:rPr>
              <a:t>Engine</a:t>
            </a:r>
            <a:r>
              <a:rPr lang="hu-HU" dirty="0">
                <a:latin typeface="Times New Roman" panose="02020603050405020304" pitchFamily="18" charset="0"/>
                <a:cs typeface="Times New Roman" panose="02020603050405020304" pitchFamily="18" charset="0"/>
              </a:rPr>
              <a:t> segítségével lakhelyünkön is találhatunk munkalehetőségeket. Kereshetünk állást a Cisco-</a:t>
            </a:r>
            <a:r>
              <a:rPr lang="hu-HU" dirty="0" err="1">
                <a:latin typeface="Times New Roman" panose="02020603050405020304" pitchFamily="18" charset="0"/>
                <a:cs typeface="Times New Roman" panose="02020603050405020304" pitchFamily="18" charset="0"/>
              </a:rPr>
              <a:t>nál</a:t>
            </a:r>
            <a:r>
              <a:rPr lang="hu-HU" dirty="0">
                <a:latin typeface="Times New Roman" panose="02020603050405020304" pitchFamily="18" charset="0"/>
                <a:cs typeface="Times New Roman" panose="02020603050405020304" pitchFamily="18" charset="0"/>
              </a:rPr>
              <a:t>, valamint a Cisco partnereknél és forgalmazóknál, akik folyamatosan keresik a Cisco Hálózati Akadémia hallgatóit és már végzett diákjait.</a:t>
            </a:r>
          </a:p>
        </p:txBody>
      </p:sp>
    </p:spTree>
    <p:extLst>
      <p:ext uri="{BB962C8B-B14F-4D97-AF65-F5344CB8AC3E}">
        <p14:creationId xmlns:p14="http://schemas.microsoft.com/office/powerpoint/2010/main" val="374301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99F31FEE-C13B-4A25-AE2B-138E1297F969}"/>
              </a:ext>
            </a:extLst>
          </p:cNvPr>
          <p:cNvPicPr>
            <a:picLocks noChangeAspect="1"/>
          </p:cNvPicPr>
          <p:nvPr/>
        </p:nvPicPr>
        <p:blipFill>
          <a:blip r:embed="rId2"/>
          <a:stretch>
            <a:fillRect/>
          </a:stretch>
        </p:blipFill>
        <p:spPr>
          <a:xfrm>
            <a:off x="2612476" y="349082"/>
            <a:ext cx="6967047" cy="3918964"/>
          </a:xfrm>
          <a:prstGeom prst="rect">
            <a:avLst/>
          </a:prstGeom>
        </p:spPr>
      </p:pic>
      <p:sp>
        <p:nvSpPr>
          <p:cNvPr id="2" name="Szövegdoboz 1">
            <a:extLst>
              <a:ext uri="{FF2B5EF4-FFF2-40B4-BE49-F238E27FC236}">
                <a16:creationId xmlns:a16="http://schemas.microsoft.com/office/drawing/2014/main" id="{B49DE5CE-5F4E-4149-BCF8-51D6923E069C}"/>
              </a:ext>
            </a:extLst>
          </p:cNvPr>
          <p:cNvSpPr txBox="1"/>
          <p:nvPr/>
        </p:nvSpPr>
        <p:spPr>
          <a:xfrm>
            <a:off x="1011115" y="4106007"/>
            <a:ext cx="6435970" cy="923330"/>
          </a:xfrm>
          <a:prstGeom prst="rect">
            <a:avLst/>
          </a:prstGeom>
          <a:noFill/>
        </p:spPr>
        <p:txBody>
          <a:bodyPr wrap="square" rtlCol="0">
            <a:spAutoFit/>
          </a:bodyPr>
          <a:lstStyle/>
          <a:p>
            <a:r>
              <a:rPr lang="hu-HU" sz="5400" dirty="0">
                <a:latin typeface="Gill Sans Ultra Bold" panose="020B0A02020104020203" pitchFamily="34" charset="-18"/>
              </a:rPr>
              <a:t>2.Fejezet</a:t>
            </a:r>
            <a:r>
              <a:rPr lang="hu-HU" dirty="0">
                <a:latin typeface="Gill Sans Ultra Bold" panose="020B0A02020104020203" pitchFamily="34" charset="-18"/>
              </a:rPr>
              <a:t> </a:t>
            </a:r>
          </a:p>
        </p:txBody>
      </p:sp>
    </p:spTree>
    <p:extLst>
      <p:ext uri="{BB962C8B-B14F-4D97-AF65-F5344CB8AC3E}">
        <p14:creationId xmlns:p14="http://schemas.microsoft.com/office/powerpoint/2010/main" val="421438268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4B057B7-0F85-4F94-8887-E9CBCCD6ED36}"/>
              </a:ext>
            </a:extLst>
          </p:cNvPr>
          <p:cNvSpPr>
            <a:spLocks noGrp="1"/>
          </p:cNvSpPr>
          <p:nvPr>
            <p:ph type="title"/>
          </p:nvPr>
        </p:nvSpPr>
        <p:spPr/>
        <p:txBody>
          <a:bodyPr/>
          <a:lstStyle/>
          <a:p>
            <a:r>
              <a:rPr lang="hu-HU" dirty="0">
                <a:latin typeface="Gill Sans Ultra Bold" panose="020B0A02020104020203" pitchFamily="34" charset="-18"/>
              </a:rPr>
              <a:t>Operációs rendszerek</a:t>
            </a:r>
            <a:br>
              <a:rPr lang="hu-HU" dirty="0">
                <a:latin typeface="Gill Sans Ultra Bold" panose="020B0A02020104020203" pitchFamily="34" charset="-18"/>
              </a:rPr>
            </a:br>
            <a:endParaRPr lang="hu-HU" dirty="0">
              <a:latin typeface="Gill Sans Ultra Bold" panose="020B0A02020104020203" pitchFamily="34" charset="-18"/>
            </a:endParaRPr>
          </a:p>
        </p:txBody>
      </p:sp>
      <p:pic>
        <p:nvPicPr>
          <p:cNvPr id="4" name="Tartalom helye 3">
            <a:extLst>
              <a:ext uri="{FF2B5EF4-FFF2-40B4-BE49-F238E27FC236}">
                <a16:creationId xmlns:a16="http://schemas.microsoft.com/office/drawing/2014/main" id="{0D43AEBE-2FCB-410E-9519-3C38D2067CEB}"/>
              </a:ext>
            </a:extLst>
          </p:cNvPr>
          <p:cNvPicPr>
            <a:picLocks noGrp="1" noChangeAspect="1"/>
          </p:cNvPicPr>
          <p:nvPr>
            <p:ph idx="1"/>
          </p:nvPr>
        </p:nvPicPr>
        <p:blipFill>
          <a:blip r:embed="rId2"/>
          <a:stretch>
            <a:fillRect/>
          </a:stretch>
        </p:blipFill>
        <p:spPr>
          <a:xfrm>
            <a:off x="5436393" y="2515333"/>
            <a:ext cx="5504355" cy="3101975"/>
          </a:xfrm>
          <a:prstGeom prst="rect">
            <a:avLst/>
          </a:prstGeom>
        </p:spPr>
      </p:pic>
      <p:sp>
        <p:nvSpPr>
          <p:cNvPr id="5" name="Szövegdoboz 4">
            <a:extLst>
              <a:ext uri="{FF2B5EF4-FFF2-40B4-BE49-F238E27FC236}">
                <a16:creationId xmlns:a16="http://schemas.microsoft.com/office/drawing/2014/main" id="{72D18302-D22D-4660-AB36-14C8AE023FFA}"/>
              </a:ext>
            </a:extLst>
          </p:cNvPr>
          <p:cNvSpPr txBox="1"/>
          <p:nvPr/>
        </p:nvSpPr>
        <p:spPr>
          <a:xfrm>
            <a:off x="228600" y="2409092"/>
            <a:ext cx="5073162" cy="1754326"/>
          </a:xfrm>
          <a:prstGeom prst="rect">
            <a:avLst/>
          </a:prstGeom>
          <a:noFill/>
        </p:spPr>
        <p:txBody>
          <a:bodyPr wrap="square" rtlCol="0">
            <a:spAutoFit/>
          </a:bodyPr>
          <a:lstStyle/>
          <a:p>
            <a:r>
              <a:rPr lang="hu-HU" dirty="0"/>
              <a:t>Minden végberendezés és hálózati eszköz operációs rendszert (OS) igényel.</a:t>
            </a:r>
          </a:p>
          <a:p>
            <a:r>
              <a:rPr lang="hu-HU" dirty="0"/>
              <a:t>Az alkalmazásokkal és a felhasználóval kapcsolatot teremtő része a felhasználói felület vagy </a:t>
            </a:r>
            <a:r>
              <a:rPr lang="hu-HU" dirty="0" err="1"/>
              <a:t>shell</a:t>
            </a:r>
            <a:r>
              <a:rPr lang="hu-HU" dirty="0"/>
              <a:t>. A felhasználói felület lehet parancssoros (</a:t>
            </a:r>
            <a:r>
              <a:rPr lang="hu-HU" dirty="0" err="1"/>
              <a:t>command</a:t>
            </a:r>
            <a:r>
              <a:rPr lang="hu-HU" dirty="0"/>
              <a:t>-line)</a:t>
            </a:r>
          </a:p>
        </p:txBody>
      </p:sp>
    </p:spTree>
    <p:extLst>
      <p:ext uri="{BB962C8B-B14F-4D97-AF65-F5344CB8AC3E}">
        <p14:creationId xmlns:p14="http://schemas.microsoft.com/office/powerpoint/2010/main" val="95854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CE588FA-B841-4CF8-8389-2AEE3FC8145A}"/>
              </a:ext>
            </a:extLst>
          </p:cNvPr>
          <p:cNvSpPr>
            <a:spLocks noGrp="1"/>
          </p:cNvSpPr>
          <p:nvPr>
            <p:ph type="title"/>
          </p:nvPr>
        </p:nvSpPr>
        <p:spPr>
          <a:xfrm>
            <a:off x="2231136" y="595415"/>
            <a:ext cx="7729728" cy="1188720"/>
          </a:xfrm>
        </p:spPr>
        <p:txBody>
          <a:bodyPr>
            <a:normAutofit fontScale="90000"/>
          </a:bodyPr>
          <a:lstStyle/>
          <a:p>
            <a:r>
              <a:rPr lang="hu-HU" dirty="0">
                <a:latin typeface="Gill Sans Ultra Bold" panose="020B0A02020104020203" pitchFamily="34" charset="-18"/>
              </a:rPr>
              <a:t>Az operációs rendszer feladata</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44D78BC5-6589-4BE9-9A43-9E2E215DFB98}"/>
              </a:ext>
            </a:extLst>
          </p:cNvPr>
          <p:cNvSpPr>
            <a:spLocks noGrp="1"/>
          </p:cNvSpPr>
          <p:nvPr>
            <p:ph idx="1"/>
          </p:nvPr>
        </p:nvSpPr>
        <p:spPr>
          <a:xfrm>
            <a:off x="85812" y="2347898"/>
            <a:ext cx="8302049" cy="4510102"/>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eszközök operációs rendszere hasonló a számítógépekéhez. A számítógépek grafikus felhasználói felületén keresztül a következőkre lehet képes a felhasználó:</a:t>
            </a:r>
          </a:p>
          <a:p>
            <a:r>
              <a:rPr lang="hu-HU" dirty="0">
                <a:latin typeface="Times New Roman" panose="02020603050405020304" pitchFamily="18" charset="0"/>
                <a:cs typeface="Times New Roman" panose="02020603050405020304" pitchFamily="18" charset="0"/>
              </a:rPr>
              <a:t>Kiválaszthat elemeket, és programokat futtathat egér segítségével.</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pPr marL="0" indent="0">
              <a:buNone/>
            </a:pPr>
            <a:r>
              <a:rPr lang="hu-HU" dirty="0">
                <a:latin typeface="Times New Roman" panose="02020603050405020304" pitchFamily="18" charset="0"/>
                <a:cs typeface="Times New Roman" panose="02020603050405020304" pitchFamily="18" charset="0"/>
              </a:rPr>
              <a:t>Egy parancssor alapú hálózati operációs rendszer a következőket teszi lehetővé a hálózati szakember számára:</a:t>
            </a:r>
          </a:p>
          <a:p>
            <a:r>
              <a:rPr lang="hu-HU" dirty="0">
                <a:latin typeface="Times New Roman" panose="02020603050405020304" pitchFamily="18" charset="0"/>
                <a:cs typeface="Times New Roman" panose="02020603050405020304" pitchFamily="18" charset="0"/>
              </a:rPr>
              <a:t>Billentyűzettel parancssor alapú hálózati programokat futtathat.</a:t>
            </a:r>
          </a:p>
          <a:p>
            <a:r>
              <a:rPr lang="hu-HU" dirty="0">
                <a:latin typeface="Times New Roman" panose="02020603050405020304" pitchFamily="18" charset="0"/>
                <a:cs typeface="Times New Roman" panose="02020603050405020304" pitchFamily="18" charset="0"/>
              </a:rPr>
              <a:t>Szöveget vagy szöveges parancsokat írhat be.</a:t>
            </a:r>
          </a:p>
          <a:p>
            <a:r>
              <a:rPr lang="hu-HU" dirty="0">
                <a:latin typeface="Times New Roman" panose="02020603050405020304" pitchFamily="18" charset="0"/>
                <a:cs typeface="Times New Roman" panose="02020603050405020304" pitchFamily="18" charset="0"/>
              </a:rPr>
              <a:t>Monitoron nézheti a műveletek eredményét.</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DAF9B78E-436F-44C1-8D1E-C7B7C481F408}"/>
              </a:ext>
            </a:extLst>
          </p:cNvPr>
          <p:cNvPicPr>
            <a:picLocks noChangeAspect="1"/>
          </p:cNvPicPr>
          <p:nvPr/>
        </p:nvPicPr>
        <p:blipFill>
          <a:blip r:embed="rId2"/>
          <a:stretch>
            <a:fillRect/>
          </a:stretch>
        </p:blipFill>
        <p:spPr>
          <a:xfrm>
            <a:off x="6954715" y="4754436"/>
            <a:ext cx="4519246" cy="1742716"/>
          </a:xfrm>
          <a:prstGeom prst="rect">
            <a:avLst/>
          </a:prstGeom>
        </p:spPr>
      </p:pic>
    </p:spTree>
    <p:extLst>
      <p:ext uri="{BB962C8B-B14F-4D97-AF65-F5344CB8AC3E}">
        <p14:creationId xmlns:p14="http://schemas.microsoft.com/office/powerpoint/2010/main" val="125283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CBE5D3-F0EA-42DE-983C-3482C65BE68C}"/>
              </a:ext>
            </a:extLst>
          </p:cNvPr>
          <p:cNvSpPr>
            <a:spLocks noGrp="1"/>
          </p:cNvSpPr>
          <p:nvPr>
            <p:ph type="title"/>
          </p:nvPr>
        </p:nvSpPr>
        <p:spPr>
          <a:xfrm>
            <a:off x="2231136" y="484780"/>
            <a:ext cx="7729728" cy="1188720"/>
          </a:xfrm>
        </p:spPr>
        <p:txBody>
          <a:bodyPr>
            <a:normAutofit fontScale="90000"/>
          </a:bodyPr>
          <a:lstStyle/>
          <a:p>
            <a:r>
              <a:rPr lang="hu-HU" dirty="0">
                <a:latin typeface="Gill Sans Ultra Bold" panose="020B0A02020104020203" pitchFamily="34" charset="-18"/>
              </a:rPr>
              <a:t>Navigáció az IOS-módok között</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AC5FA13B-35E2-4766-87C5-47EB28C39449}"/>
              </a:ext>
            </a:extLst>
          </p:cNvPr>
          <p:cNvSpPr>
            <a:spLocks noGrp="1"/>
          </p:cNvSpPr>
          <p:nvPr>
            <p:ph idx="1"/>
          </p:nvPr>
        </p:nvSpPr>
        <p:spPr>
          <a:xfrm>
            <a:off x="0" y="2153412"/>
            <a:ext cx="7297615" cy="4546326"/>
          </a:xfrm>
        </p:spPr>
        <p:txBody>
          <a:bodyPr>
            <a:normAutofit/>
          </a:bodyPr>
          <a:lstStyle/>
          <a:p>
            <a:r>
              <a:rPr lang="hu-HU" dirty="0">
                <a:latin typeface="Times New Roman" panose="02020603050405020304" pitchFamily="18" charset="0"/>
                <a:cs typeface="Times New Roman" panose="02020603050405020304" pitchFamily="18" charset="0"/>
              </a:rPr>
              <a:t>Többféle parancs szolgál arra, hogy a különböző parancsmódok között ki-be járjunk. A felhasználói EXEC módból az </a:t>
            </a:r>
            <a:r>
              <a:rPr lang="hu-HU" b="1" dirty="0" err="1">
                <a:latin typeface="Times New Roman" panose="02020603050405020304" pitchFamily="18" charset="0"/>
                <a:cs typeface="Times New Roman" panose="02020603050405020304" pitchFamily="18" charset="0"/>
              </a:rPr>
              <a:t>enable</a:t>
            </a:r>
            <a:r>
              <a:rPr lang="hu-HU" dirty="0">
                <a:latin typeface="Times New Roman" panose="02020603050405020304" pitchFamily="18" charset="0"/>
                <a:cs typeface="Times New Roman" panose="02020603050405020304" pitchFamily="18" charset="0"/>
              </a:rPr>
              <a:t> paranccsal lehet privilegizált EXEC módba lépni. A </a:t>
            </a:r>
            <a:r>
              <a:rPr lang="hu-HU" b="1" dirty="0" err="1">
                <a:latin typeface="Times New Roman" panose="02020603050405020304" pitchFamily="18" charset="0"/>
                <a:cs typeface="Times New Roman" panose="02020603050405020304" pitchFamily="18" charset="0"/>
              </a:rPr>
              <a:t>disable</a:t>
            </a:r>
            <a:r>
              <a:rPr lang="hu-HU" dirty="0">
                <a:latin typeface="Times New Roman" panose="02020603050405020304" pitchFamily="18" charset="0"/>
                <a:cs typeface="Times New Roman" panose="02020603050405020304" pitchFamily="18" charset="0"/>
              </a:rPr>
              <a:t> paranccsal pedig visszajutunk a felhasználói EXEC módba.</a:t>
            </a:r>
          </a:p>
          <a:p>
            <a:r>
              <a:rPr lang="hu-HU" dirty="0">
                <a:latin typeface="Times New Roman" panose="02020603050405020304" pitchFamily="18" charset="0"/>
                <a:cs typeface="Times New Roman" panose="02020603050405020304" pitchFamily="18" charset="0"/>
              </a:rPr>
              <a:t>Globális konfigurációs módba lépéshez használjuk a </a:t>
            </a:r>
            <a:r>
              <a:rPr lang="hu-HU" b="1" dirty="0" err="1">
                <a:latin typeface="Times New Roman" panose="02020603050405020304" pitchFamily="18" charset="0"/>
                <a:cs typeface="Times New Roman" panose="02020603050405020304" pitchFamily="18" charset="0"/>
              </a:rPr>
              <a:t>configure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terminal</a:t>
            </a:r>
            <a:r>
              <a:rPr lang="hu-HU" dirty="0">
                <a:latin typeface="Times New Roman" panose="02020603050405020304" pitchFamily="18" charset="0"/>
                <a:cs typeface="Times New Roman" panose="02020603050405020304" pitchFamily="18" charset="0"/>
              </a:rPr>
              <a:t> privilegizált módú parancsot. Privilegizált módba visszatérés pedig az </a:t>
            </a:r>
            <a:r>
              <a:rPr lang="hu-HU" b="1" dirty="0" err="1">
                <a:latin typeface="Times New Roman" panose="02020603050405020304" pitchFamily="18" charset="0"/>
                <a:cs typeface="Times New Roman" panose="02020603050405020304" pitchFamily="18" charset="0"/>
              </a:rPr>
              <a:t>exit</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módú paranccsal lehetséges.</a:t>
            </a:r>
          </a:p>
          <a:p>
            <a:r>
              <a:rPr lang="hu-HU" dirty="0">
                <a:latin typeface="Times New Roman" panose="02020603050405020304" pitchFamily="18" charset="0"/>
                <a:cs typeface="Times New Roman" panose="02020603050405020304" pitchFamily="18" charset="0"/>
              </a:rPr>
              <a:t>Ha bármelyik alkonfigurációs módból a privilegizált EXEC módba szeretnénk lépni, megtehetjük az </a:t>
            </a:r>
            <a:r>
              <a:rPr lang="hu-HU" b="1" dirty="0">
                <a:latin typeface="Times New Roman" panose="02020603050405020304" pitchFamily="18" charset="0"/>
                <a:cs typeface="Times New Roman" panose="02020603050405020304" pitchFamily="18" charset="0"/>
              </a:rPr>
              <a:t>end</a:t>
            </a:r>
            <a:r>
              <a:rPr lang="hu-HU" dirty="0">
                <a:latin typeface="Times New Roman" panose="02020603050405020304" pitchFamily="18" charset="0"/>
                <a:cs typeface="Times New Roman" panose="02020603050405020304" pitchFamily="18" charset="0"/>
              </a:rPr>
              <a:t> paranccsal vagy a </a:t>
            </a:r>
            <a:r>
              <a:rPr lang="hu-HU" b="1" dirty="0" err="1">
                <a:latin typeface="Times New Roman" panose="02020603050405020304" pitchFamily="18" charset="0"/>
                <a:cs typeface="Times New Roman" panose="02020603050405020304" pitchFamily="18" charset="0"/>
              </a:rPr>
              <a:t>Ctrl+Z</a:t>
            </a:r>
            <a:r>
              <a:rPr lang="hu-HU" dirty="0">
                <a:latin typeface="Times New Roman" panose="02020603050405020304" pitchFamily="18" charset="0"/>
                <a:cs typeface="Times New Roman" panose="02020603050405020304" pitchFamily="18" charset="0"/>
              </a:rPr>
              <a:t> billentyűkombinációval.</a:t>
            </a:r>
          </a:p>
          <a:p>
            <a:r>
              <a:rPr lang="hu-HU" dirty="0">
                <a:latin typeface="Times New Roman" panose="02020603050405020304" pitchFamily="18" charset="0"/>
                <a:cs typeface="Times New Roman" panose="02020603050405020304" pitchFamily="18" charset="0"/>
              </a:rPr>
              <a:t>Közvetlenül is átléphetünk az egyik alkonfigurációs módból egy másikba. Figyeljük meg, hogy az interfész kiválasztása után hogyan változik meg a prompt jel: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a:t>
            </a:r>
            <a:r>
              <a:rPr lang="hu-HU" b="1" dirty="0">
                <a:latin typeface="Times New Roman" panose="02020603050405020304" pitchFamily="18" charset="0"/>
                <a:cs typeface="Times New Roman" panose="02020603050405020304" pitchFamily="18" charset="0"/>
              </a:rPr>
              <a:t>-line)#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to</a:t>
            </a:r>
            <a:r>
              <a:rPr lang="hu-HU" dirty="0">
                <a:latin typeface="Times New Roman" panose="02020603050405020304" pitchFamily="18" charset="0"/>
                <a:cs typeface="Times New Roman" panose="02020603050405020304" pitchFamily="18" charset="0"/>
              </a:rPr>
              <a:t> </a:t>
            </a:r>
            <a:r>
              <a:rPr lang="hu-HU" b="1" dirty="0">
                <a:latin typeface="Times New Roman" panose="02020603050405020304" pitchFamily="18" charset="0"/>
                <a:cs typeface="Times New Roman" panose="02020603050405020304" pitchFamily="18" charset="0"/>
              </a:rPr>
              <a:t>(</a:t>
            </a:r>
            <a:r>
              <a:rPr lang="hu-HU" b="1" dirty="0" err="1">
                <a:latin typeface="Times New Roman" panose="02020603050405020304" pitchFamily="18" charset="0"/>
                <a:cs typeface="Times New Roman" panose="02020603050405020304" pitchFamily="18" charset="0"/>
              </a:rPr>
              <a:t>config-if</a:t>
            </a:r>
            <a:r>
              <a:rPr lang="hu-HU" b="1" dirty="0">
                <a:latin typeface="Times New Roman" panose="02020603050405020304" pitchFamily="18" charset="0"/>
                <a:cs typeface="Times New Roman" panose="02020603050405020304" pitchFamily="18" charset="0"/>
              </a:rPr>
              <a:t>)#</a:t>
            </a:r>
            <a:r>
              <a:rPr lang="hu-HU" dirty="0">
                <a:latin typeface="Times New Roman" panose="02020603050405020304" pitchFamily="18" charset="0"/>
                <a:cs typeface="Times New Roman" panose="02020603050405020304" pitchFamily="18" charset="0"/>
              </a:rPr>
              <a:t>.</a:t>
            </a:r>
          </a:p>
        </p:txBody>
      </p:sp>
      <p:pic>
        <p:nvPicPr>
          <p:cNvPr id="5" name="Kép 4">
            <a:extLst>
              <a:ext uri="{FF2B5EF4-FFF2-40B4-BE49-F238E27FC236}">
                <a16:creationId xmlns:a16="http://schemas.microsoft.com/office/drawing/2014/main" id="{2E3B73B2-66BD-41A6-875F-5ED1BFE454DA}"/>
              </a:ext>
            </a:extLst>
          </p:cNvPr>
          <p:cNvPicPr>
            <a:picLocks noChangeAspect="1"/>
          </p:cNvPicPr>
          <p:nvPr/>
        </p:nvPicPr>
        <p:blipFill>
          <a:blip r:embed="rId2"/>
          <a:stretch>
            <a:fillRect/>
          </a:stretch>
        </p:blipFill>
        <p:spPr>
          <a:xfrm>
            <a:off x="7215287" y="2233108"/>
            <a:ext cx="4340065" cy="705260"/>
          </a:xfrm>
          <a:prstGeom prst="rect">
            <a:avLst/>
          </a:prstGeom>
        </p:spPr>
      </p:pic>
      <p:pic>
        <p:nvPicPr>
          <p:cNvPr id="6" name="Kép 5">
            <a:extLst>
              <a:ext uri="{FF2B5EF4-FFF2-40B4-BE49-F238E27FC236}">
                <a16:creationId xmlns:a16="http://schemas.microsoft.com/office/drawing/2014/main" id="{FC67F4B6-2EA8-42CA-BD26-B69674EAACFA}"/>
              </a:ext>
            </a:extLst>
          </p:cNvPr>
          <p:cNvPicPr>
            <a:picLocks noChangeAspect="1"/>
          </p:cNvPicPr>
          <p:nvPr/>
        </p:nvPicPr>
        <p:blipFill>
          <a:blip r:embed="rId3"/>
          <a:stretch>
            <a:fillRect/>
          </a:stretch>
        </p:blipFill>
        <p:spPr>
          <a:xfrm>
            <a:off x="6559062" y="4351397"/>
            <a:ext cx="4659922" cy="712693"/>
          </a:xfrm>
          <a:prstGeom prst="rect">
            <a:avLst/>
          </a:prstGeom>
        </p:spPr>
      </p:pic>
      <p:pic>
        <p:nvPicPr>
          <p:cNvPr id="7" name="Kép 6">
            <a:extLst>
              <a:ext uri="{FF2B5EF4-FFF2-40B4-BE49-F238E27FC236}">
                <a16:creationId xmlns:a16="http://schemas.microsoft.com/office/drawing/2014/main" id="{7587EC4C-13A6-4F20-8E87-5B14223CD349}"/>
              </a:ext>
            </a:extLst>
          </p:cNvPr>
          <p:cNvPicPr>
            <a:picLocks noChangeAspect="1"/>
          </p:cNvPicPr>
          <p:nvPr/>
        </p:nvPicPr>
        <p:blipFill>
          <a:blip r:embed="rId4"/>
          <a:stretch>
            <a:fillRect/>
          </a:stretch>
        </p:blipFill>
        <p:spPr>
          <a:xfrm>
            <a:off x="4540055" y="5976328"/>
            <a:ext cx="5029902" cy="447737"/>
          </a:xfrm>
          <a:prstGeom prst="rect">
            <a:avLst/>
          </a:prstGeom>
        </p:spPr>
      </p:pic>
    </p:spTree>
    <p:extLst>
      <p:ext uri="{BB962C8B-B14F-4D97-AF65-F5344CB8AC3E}">
        <p14:creationId xmlns:p14="http://schemas.microsoft.com/office/powerpoint/2010/main" val="998596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111F18E-E310-43D5-A25F-11703D0AABDF}"/>
              </a:ext>
            </a:extLst>
          </p:cNvPr>
          <p:cNvSpPr>
            <a:spLocks noGrp="1"/>
          </p:cNvSpPr>
          <p:nvPr>
            <p:ph type="title"/>
          </p:nvPr>
        </p:nvSpPr>
        <p:spPr>
          <a:xfrm>
            <a:off x="2231136" y="340438"/>
            <a:ext cx="7729728" cy="1188720"/>
          </a:xfrm>
        </p:spPr>
        <p:txBody>
          <a:bodyPr/>
          <a:lstStyle/>
          <a:p>
            <a:r>
              <a:rPr lang="hu-HU" dirty="0">
                <a:latin typeface="Gill Sans Ultra Bold" panose="020B0A02020104020203" pitchFamily="34" charset="-18"/>
              </a:rPr>
              <a:t>Jelszavak beállítása</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AB2D0D8B-B287-462A-BAD7-04690028E972}"/>
              </a:ext>
            </a:extLst>
          </p:cNvPr>
          <p:cNvSpPr>
            <a:spLocks noGrp="1"/>
          </p:cNvSpPr>
          <p:nvPr>
            <p:ph idx="1"/>
          </p:nvPr>
        </p:nvSpPr>
        <p:spPr>
          <a:xfrm>
            <a:off x="0" y="1780952"/>
            <a:ext cx="7436922" cy="5077048"/>
          </a:xfrm>
        </p:spPr>
        <p:txBody>
          <a:bodyPr/>
          <a:lstStyle/>
          <a:p>
            <a:r>
              <a:rPr lang="hu-HU" dirty="0">
                <a:latin typeface="Times New Roman" panose="02020603050405020304" pitchFamily="18" charset="0"/>
                <a:cs typeface="Times New Roman" panose="02020603050405020304" pitchFamily="18" charset="0"/>
              </a:rPr>
              <a:t>A felhasználói EXEC mód biztonságossá tételéhez lépjünk konzolvonal konfigurációs módjába a </a:t>
            </a:r>
            <a:r>
              <a:rPr lang="hu-HU" b="1" dirty="0">
                <a:latin typeface="Times New Roman" panose="02020603050405020304" pitchFamily="18" charset="0"/>
                <a:cs typeface="Times New Roman" panose="02020603050405020304" pitchFamily="18" charset="0"/>
              </a:rPr>
              <a:t>line </a:t>
            </a:r>
            <a:r>
              <a:rPr lang="hu-HU" b="1" dirty="0" err="1">
                <a:latin typeface="Times New Roman" panose="02020603050405020304" pitchFamily="18" charset="0"/>
                <a:cs typeface="Times New Roman" panose="02020603050405020304" pitchFamily="18" charset="0"/>
              </a:rPr>
              <a:t>console</a:t>
            </a:r>
            <a:r>
              <a:rPr lang="hu-HU" b="1" dirty="0">
                <a:latin typeface="Times New Roman" panose="02020603050405020304" pitchFamily="18" charset="0"/>
                <a:cs typeface="Times New Roman" panose="02020603050405020304" pitchFamily="18" charset="0"/>
              </a:rPr>
              <a:t> 0</a:t>
            </a:r>
            <a:r>
              <a:rPr lang="hu-HU" dirty="0">
                <a:latin typeface="Times New Roman" panose="02020603050405020304" pitchFamily="18" charset="0"/>
                <a:cs typeface="Times New Roman" panose="02020603050405020304" pitchFamily="18" charset="0"/>
              </a:rPr>
              <a:t> globális </a:t>
            </a:r>
            <a:r>
              <a:rPr lang="hu-HU" dirty="0" err="1">
                <a:latin typeface="Times New Roman" panose="02020603050405020304" pitchFamily="18" charset="0"/>
                <a:cs typeface="Times New Roman" panose="02020603050405020304" pitchFamily="18" charset="0"/>
              </a:rPr>
              <a:t>konfig</a:t>
            </a:r>
            <a:r>
              <a:rPr lang="hu-HU" dirty="0">
                <a:latin typeface="Times New Roman" panose="02020603050405020304" pitchFamily="18" charset="0"/>
                <a:cs typeface="Times New Roman" panose="02020603050405020304" pitchFamily="18" charset="0"/>
              </a:rPr>
              <a:t> paranccsal, Ezután adjuk meg a felhasználói EXEC mód jelszavát a </a:t>
            </a:r>
            <a:r>
              <a:rPr lang="hu-HU" b="1" dirty="0" err="1">
                <a:latin typeface="Times New Roman" panose="02020603050405020304" pitchFamily="18" charset="0"/>
                <a:cs typeface="Times New Roman" panose="02020603050405020304" pitchFamily="18" charset="0"/>
              </a:rPr>
              <a:t>password</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paranccsal. Végül engedélyezzük a felhasználói EXEC hozzáférést a </a:t>
            </a:r>
            <a:r>
              <a:rPr lang="hu-HU" b="1" dirty="0">
                <a:latin typeface="Times New Roman" panose="02020603050405020304" pitchFamily="18" charset="0"/>
                <a:cs typeface="Times New Roman" panose="02020603050405020304" pitchFamily="18" charset="0"/>
              </a:rPr>
              <a:t>login</a:t>
            </a:r>
            <a:r>
              <a:rPr lang="hu-HU" dirty="0">
                <a:latin typeface="Times New Roman" panose="02020603050405020304" pitchFamily="18" charset="0"/>
                <a:cs typeface="Times New Roman" panose="02020603050405020304" pitchFamily="18" charset="0"/>
              </a:rPr>
              <a:t> paranccsal.</a:t>
            </a:r>
          </a:p>
          <a:p>
            <a:r>
              <a:rPr lang="hu-HU" dirty="0">
                <a:latin typeface="Times New Roman" panose="02020603050405020304" pitchFamily="18" charset="0"/>
                <a:cs typeface="Times New Roman" panose="02020603050405020304" pitchFamily="18" charset="0"/>
              </a:rPr>
              <a:t>A privilegizált EXEC mód biztonságának beállításához adjuk ki az </a:t>
            </a:r>
            <a:r>
              <a:rPr lang="hu-HU" b="1" dirty="0" err="1">
                <a:latin typeface="Times New Roman" panose="02020603050405020304" pitchFamily="18" charset="0"/>
                <a:cs typeface="Times New Roman" panose="02020603050405020304" pitchFamily="18" charset="0"/>
              </a:rPr>
              <a:t>enable</a:t>
            </a:r>
            <a:r>
              <a:rPr lang="hu-HU" b="1" dirty="0">
                <a:latin typeface="Times New Roman" panose="02020603050405020304" pitchFamily="18" charset="0"/>
                <a:cs typeface="Times New Roman" panose="02020603050405020304" pitchFamily="18" charset="0"/>
              </a:rPr>
              <a:t> </a:t>
            </a:r>
            <a:r>
              <a:rPr lang="hu-HU" b="1" dirty="0" err="1">
                <a:latin typeface="Times New Roman" panose="02020603050405020304" pitchFamily="18" charset="0"/>
                <a:cs typeface="Times New Roman" panose="02020603050405020304" pitchFamily="18" charset="0"/>
              </a:rPr>
              <a:t>secret</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globális konfigurációs parancsot, az ábrán látható módon.</a:t>
            </a:r>
          </a:p>
          <a:p>
            <a:r>
              <a:rPr lang="hu-HU" dirty="0">
                <a:latin typeface="Times New Roman" panose="02020603050405020304" pitchFamily="18" charset="0"/>
                <a:cs typeface="Times New Roman" panose="02020603050405020304" pitchFamily="18" charset="0"/>
              </a:rPr>
              <a:t>A VTY-vonalak biztonságossá tételéhez lépjünk VTY-vonali módba a </a:t>
            </a:r>
            <a:r>
              <a:rPr lang="hu-HU" b="1" dirty="0">
                <a:latin typeface="Times New Roman" panose="02020603050405020304" pitchFamily="18" charset="0"/>
                <a:cs typeface="Times New Roman" panose="02020603050405020304" pitchFamily="18" charset="0"/>
              </a:rPr>
              <a:t>line </a:t>
            </a:r>
            <a:r>
              <a:rPr lang="hu-HU" b="1" dirty="0" err="1">
                <a:latin typeface="Times New Roman" panose="02020603050405020304" pitchFamily="18" charset="0"/>
                <a:cs typeface="Times New Roman" panose="02020603050405020304" pitchFamily="18" charset="0"/>
              </a:rPr>
              <a:t>vty</a:t>
            </a:r>
            <a:r>
              <a:rPr lang="hu-HU" b="1" dirty="0">
                <a:latin typeface="Times New Roman" panose="02020603050405020304" pitchFamily="18" charset="0"/>
                <a:cs typeface="Times New Roman" panose="02020603050405020304" pitchFamily="18" charset="0"/>
              </a:rPr>
              <a:t> 0 15</a:t>
            </a:r>
            <a:r>
              <a:rPr lang="hu-HU" dirty="0">
                <a:latin typeface="Times New Roman" panose="02020603050405020304" pitchFamily="18" charset="0"/>
                <a:cs typeface="Times New Roman" panose="02020603050405020304" pitchFamily="18" charset="0"/>
              </a:rPr>
              <a:t> globális konfigurációs paranccsal. Ezután pedig adjuk meg a VTY-jelszót a </a:t>
            </a:r>
            <a:r>
              <a:rPr lang="hu-HU" b="1" dirty="0" err="1">
                <a:latin typeface="Times New Roman" panose="02020603050405020304" pitchFamily="18" charset="0"/>
                <a:cs typeface="Times New Roman" panose="02020603050405020304" pitchFamily="18" charset="0"/>
              </a:rPr>
              <a:t>password</a:t>
            </a:r>
            <a:r>
              <a:rPr lang="hu-HU" dirty="0">
                <a:latin typeface="Times New Roman" panose="02020603050405020304" pitchFamily="18" charset="0"/>
                <a:cs typeface="Times New Roman" panose="02020603050405020304" pitchFamily="18" charset="0"/>
              </a:rPr>
              <a:t> </a:t>
            </a:r>
            <a:r>
              <a:rPr lang="hu-HU" i="1" dirty="0">
                <a:latin typeface="Times New Roman" panose="02020603050405020304" pitchFamily="18" charset="0"/>
                <a:cs typeface="Times New Roman" panose="02020603050405020304" pitchFamily="18" charset="0"/>
              </a:rPr>
              <a:t>jelszó</a:t>
            </a:r>
            <a:r>
              <a:rPr lang="hu-HU" dirty="0">
                <a:latin typeface="Times New Roman" panose="02020603050405020304" pitchFamily="18" charset="0"/>
                <a:cs typeface="Times New Roman" panose="02020603050405020304" pitchFamily="18" charset="0"/>
              </a:rPr>
              <a:t> parancs segítségével. Végül engedélyezzük a VTY-hozzáférést a </a:t>
            </a:r>
            <a:r>
              <a:rPr lang="hu-HU" b="1" dirty="0">
                <a:latin typeface="Times New Roman" panose="02020603050405020304" pitchFamily="18" charset="0"/>
                <a:cs typeface="Times New Roman" panose="02020603050405020304" pitchFamily="18" charset="0"/>
              </a:rPr>
              <a:t>login</a:t>
            </a:r>
            <a:r>
              <a:rPr lang="hu-HU" dirty="0">
                <a:latin typeface="Times New Roman" panose="02020603050405020304" pitchFamily="18" charset="0"/>
                <a:cs typeface="Times New Roman" panose="02020603050405020304" pitchFamily="18" charset="0"/>
              </a:rPr>
              <a:t> paranccsal.</a:t>
            </a:r>
          </a:p>
        </p:txBody>
      </p:sp>
      <p:pic>
        <p:nvPicPr>
          <p:cNvPr id="4" name="Kép 3">
            <a:extLst>
              <a:ext uri="{FF2B5EF4-FFF2-40B4-BE49-F238E27FC236}">
                <a16:creationId xmlns:a16="http://schemas.microsoft.com/office/drawing/2014/main" id="{C1214D6F-96BB-4FF4-93E7-74F20111AC67}"/>
              </a:ext>
            </a:extLst>
          </p:cNvPr>
          <p:cNvPicPr>
            <a:picLocks noChangeAspect="1"/>
          </p:cNvPicPr>
          <p:nvPr/>
        </p:nvPicPr>
        <p:blipFill>
          <a:blip r:embed="rId2"/>
          <a:stretch>
            <a:fillRect/>
          </a:stretch>
        </p:blipFill>
        <p:spPr>
          <a:xfrm>
            <a:off x="7546460" y="1780952"/>
            <a:ext cx="4331948" cy="1284720"/>
          </a:xfrm>
          <a:prstGeom prst="rect">
            <a:avLst/>
          </a:prstGeom>
        </p:spPr>
      </p:pic>
      <p:pic>
        <p:nvPicPr>
          <p:cNvPr id="5" name="Kép 4">
            <a:extLst>
              <a:ext uri="{FF2B5EF4-FFF2-40B4-BE49-F238E27FC236}">
                <a16:creationId xmlns:a16="http://schemas.microsoft.com/office/drawing/2014/main" id="{38EAA7CD-56B6-43CA-8C39-328833CE8F51}"/>
              </a:ext>
            </a:extLst>
          </p:cNvPr>
          <p:cNvPicPr>
            <a:picLocks noChangeAspect="1"/>
          </p:cNvPicPr>
          <p:nvPr/>
        </p:nvPicPr>
        <p:blipFill>
          <a:blip r:embed="rId3"/>
          <a:stretch>
            <a:fillRect/>
          </a:stretch>
        </p:blipFill>
        <p:spPr>
          <a:xfrm>
            <a:off x="7546460" y="3065672"/>
            <a:ext cx="3019846" cy="828791"/>
          </a:xfrm>
          <a:prstGeom prst="rect">
            <a:avLst/>
          </a:prstGeom>
        </p:spPr>
      </p:pic>
      <p:pic>
        <p:nvPicPr>
          <p:cNvPr id="6" name="Kép 5">
            <a:extLst>
              <a:ext uri="{FF2B5EF4-FFF2-40B4-BE49-F238E27FC236}">
                <a16:creationId xmlns:a16="http://schemas.microsoft.com/office/drawing/2014/main" id="{7B5806AD-CA16-4EF9-B021-7ACDF403F5F4}"/>
              </a:ext>
            </a:extLst>
          </p:cNvPr>
          <p:cNvPicPr>
            <a:picLocks noChangeAspect="1"/>
          </p:cNvPicPr>
          <p:nvPr/>
        </p:nvPicPr>
        <p:blipFill>
          <a:blip r:embed="rId4"/>
          <a:stretch>
            <a:fillRect/>
          </a:stretch>
        </p:blipFill>
        <p:spPr>
          <a:xfrm>
            <a:off x="7546460" y="3894463"/>
            <a:ext cx="3724795" cy="1181265"/>
          </a:xfrm>
          <a:prstGeom prst="rect">
            <a:avLst/>
          </a:prstGeom>
        </p:spPr>
      </p:pic>
    </p:spTree>
    <p:extLst>
      <p:ext uri="{BB962C8B-B14F-4D97-AF65-F5344CB8AC3E}">
        <p14:creationId xmlns:p14="http://schemas.microsoft.com/office/powerpoint/2010/main" val="72997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E4B6E2-DDD8-4707-9D7D-9CB91B41121B}"/>
              </a:ext>
            </a:extLst>
          </p:cNvPr>
          <p:cNvSpPr>
            <a:spLocks noGrp="1"/>
          </p:cNvSpPr>
          <p:nvPr>
            <p:ph type="title"/>
          </p:nvPr>
        </p:nvSpPr>
        <p:spPr>
          <a:xfrm>
            <a:off x="2032698" y="209477"/>
            <a:ext cx="8126602" cy="1508760"/>
          </a:xfrm>
        </p:spPr>
        <p:txBody>
          <a:bodyPr>
            <a:normAutofit/>
          </a:bodyPr>
          <a:lstStyle/>
          <a:p>
            <a:r>
              <a:rPr lang="hu-HU" dirty="0">
                <a:latin typeface="Gill Sans Ultra Bold" panose="020B0A02020104020203" pitchFamily="34" charset="-18"/>
              </a:rPr>
              <a:t>A hálózatok hatása az életünkre</a:t>
            </a:r>
          </a:p>
        </p:txBody>
      </p:sp>
      <p:sp>
        <p:nvSpPr>
          <p:cNvPr id="3" name="Tartalom helye 2">
            <a:extLst>
              <a:ext uri="{FF2B5EF4-FFF2-40B4-BE49-F238E27FC236}">
                <a16:creationId xmlns:a16="http://schemas.microsoft.com/office/drawing/2014/main" id="{A4D591C6-5B35-404D-B31C-C44611EB8CE7}"/>
              </a:ext>
            </a:extLst>
          </p:cNvPr>
          <p:cNvSpPr>
            <a:spLocks noGrp="1"/>
          </p:cNvSpPr>
          <p:nvPr>
            <p:ph idx="1"/>
          </p:nvPr>
        </p:nvSpPr>
        <p:spPr>
          <a:xfrm>
            <a:off x="748974" y="2616884"/>
            <a:ext cx="10694051" cy="1934112"/>
          </a:xfrm>
        </p:spPr>
        <p:txBody>
          <a:bodyPr>
            <a:normAutofit fontScale="92500" lnSpcReduction="10000"/>
          </a:bodyPr>
          <a:lstStyle/>
          <a:p>
            <a:r>
              <a:rPr lang="hu-HU" dirty="0">
                <a:latin typeface="Times New Roman" panose="02020603050405020304" pitchFamily="18" charset="0"/>
                <a:cs typeface="Times New Roman" panose="02020603050405020304" pitchFamily="18" charset="0"/>
              </a:rPr>
              <a:t>Az emberi létezés összes szükséglete közül a kapcsolattartás igénye közvetlenül az életben maradás ösztöne után következik a rangsorban. A kommunikáció majdnem olyan fontos számunkra, mint a levegő, a víz, az élelmiszer és a menedék igénye.</a:t>
            </a:r>
          </a:p>
          <a:p>
            <a:r>
              <a:rPr lang="hu-HU" dirty="0">
                <a:latin typeface="Times New Roman" panose="02020603050405020304" pitchFamily="18" charset="0"/>
                <a:cs typeface="Times New Roman" panose="02020603050405020304" pitchFamily="18" charset="0"/>
              </a:rPr>
              <a:t>A mai világban a hálózatoknak köszönhetően sose látott mértékben állunk összeköttetésben egymással. Ötleteinket azonnal megoszthatjuk másokkal, hogy azok valósággá válhassanak. Hírek, események, felfedezések másodpercek alatt terjednek el világszerte. Bárki közvetlen kapcsolatban állhat és játszhat egy barátjával, akitől amúgy óceánok és kontinensek választják el.</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85878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EC964E-17AC-452D-A36A-BF5BC729B3A9}"/>
              </a:ext>
            </a:extLst>
          </p:cNvPr>
          <p:cNvSpPr>
            <a:spLocks noGrp="1"/>
          </p:cNvSpPr>
          <p:nvPr>
            <p:ph type="title"/>
          </p:nvPr>
        </p:nvSpPr>
        <p:spPr>
          <a:xfrm>
            <a:off x="2231136" y="303484"/>
            <a:ext cx="7729728" cy="1188720"/>
          </a:xfrm>
        </p:spPr>
        <p:txBody>
          <a:bodyPr>
            <a:normAutofit fontScale="90000"/>
          </a:bodyPr>
          <a:lstStyle/>
          <a:p>
            <a:r>
              <a:rPr lang="hu-HU" dirty="0">
                <a:latin typeface="Gill Sans Ultra Bold" panose="020B0A02020104020203" pitchFamily="34" charset="-18"/>
              </a:rPr>
              <a:t>Manuális IP-cím konfiguráció</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E73A50EE-B83B-4BF7-8384-F218B8599EAA}"/>
              </a:ext>
            </a:extLst>
          </p:cNvPr>
          <p:cNvSpPr>
            <a:spLocks noGrp="1"/>
          </p:cNvSpPr>
          <p:nvPr>
            <p:ph idx="1"/>
          </p:nvPr>
        </p:nvSpPr>
        <p:spPr>
          <a:xfrm>
            <a:off x="-72448" y="2153412"/>
            <a:ext cx="7141463" cy="4053957"/>
          </a:xfrm>
        </p:spPr>
        <p:txBody>
          <a:bodyPr/>
          <a:lstStyle/>
          <a:p>
            <a:r>
              <a:rPr lang="hu-HU" dirty="0">
                <a:latin typeface="Times New Roman" panose="02020603050405020304" pitchFamily="18" charset="0"/>
                <a:cs typeface="Times New Roman" panose="02020603050405020304" pitchFamily="18" charset="0"/>
              </a:rPr>
              <a:t>Az IPv4-címeket megadhatjuk manuálisan az eszközön, vagy kaphatja automatikusan a </a:t>
            </a:r>
            <a:r>
              <a:rPr lang="hu-HU" dirty="0" err="1">
                <a:latin typeface="Times New Roman" panose="02020603050405020304" pitchFamily="18" charset="0"/>
                <a:cs typeface="Times New Roman" panose="02020603050405020304" pitchFamily="18" charset="0"/>
              </a:rPr>
              <a:t>Dynamic</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Host</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Configuration</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Protocol</a:t>
            </a:r>
            <a:r>
              <a:rPr lang="hu-HU" dirty="0">
                <a:latin typeface="Times New Roman" panose="02020603050405020304" pitchFamily="18" charset="0"/>
                <a:cs typeface="Times New Roman" panose="02020603050405020304" pitchFamily="18" charset="0"/>
              </a:rPr>
              <a:t> (DHCP) segítségével.</a:t>
            </a:r>
          </a:p>
        </p:txBody>
      </p:sp>
      <p:sp>
        <p:nvSpPr>
          <p:cNvPr id="4" name="Szövegdoboz 3">
            <a:extLst>
              <a:ext uri="{FF2B5EF4-FFF2-40B4-BE49-F238E27FC236}">
                <a16:creationId xmlns:a16="http://schemas.microsoft.com/office/drawing/2014/main" id="{CA15DC5C-2B5D-46D6-B2EA-59BCB5400BA5}"/>
              </a:ext>
            </a:extLst>
          </p:cNvPr>
          <p:cNvSpPr txBox="1"/>
          <p:nvPr/>
        </p:nvSpPr>
        <p:spPr>
          <a:xfrm>
            <a:off x="122036" y="3103684"/>
            <a:ext cx="6752493" cy="1754326"/>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Windows operációs rendszert futtató állomáson az IPv4-címet a </a:t>
            </a:r>
            <a:r>
              <a:rPr lang="hu-HU" b="1" dirty="0">
                <a:latin typeface="Times New Roman" panose="02020603050405020304" pitchFamily="18" charset="0"/>
                <a:cs typeface="Times New Roman" panose="02020603050405020304" pitchFamily="18" charset="0"/>
              </a:rPr>
              <a:t>Vezérlőpult &gt; Hálózati és megosztási központ &gt; Adapterbeállítások módosítása</a:t>
            </a:r>
            <a:r>
              <a:rPr lang="hu-HU" dirty="0">
                <a:latin typeface="Times New Roman" panose="02020603050405020304" pitchFamily="18" charset="0"/>
                <a:cs typeface="Times New Roman" panose="02020603050405020304" pitchFamily="18" charset="0"/>
              </a:rPr>
              <a:t> lehetőség alatt, az adapter kiválasztása után tudjuk beállítani. Ezután kattintsunk a jobb gombbal, és válasszuk a </a:t>
            </a:r>
            <a:r>
              <a:rPr lang="hu-HU" b="1" dirty="0">
                <a:latin typeface="Times New Roman" panose="02020603050405020304" pitchFamily="18" charset="0"/>
                <a:cs typeface="Times New Roman" panose="02020603050405020304" pitchFamily="18" charset="0"/>
              </a:rPr>
              <a:t>Tulajdonságok</a:t>
            </a:r>
            <a:r>
              <a:rPr lang="hu-HU" dirty="0">
                <a:latin typeface="Times New Roman" panose="02020603050405020304" pitchFamily="18" charset="0"/>
                <a:cs typeface="Times New Roman" panose="02020603050405020304" pitchFamily="18" charset="0"/>
              </a:rPr>
              <a:t> menüpontot a </a:t>
            </a:r>
            <a:r>
              <a:rPr lang="hu-HU" b="1" dirty="0">
                <a:latin typeface="Times New Roman" panose="02020603050405020304" pitchFamily="18" charset="0"/>
                <a:cs typeface="Times New Roman" panose="02020603050405020304" pitchFamily="18" charset="0"/>
              </a:rPr>
              <a:t>Helyi hálózati adapter tulajdonságai</a:t>
            </a:r>
            <a:r>
              <a:rPr lang="hu-HU" dirty="0">
                <a:latin typeface="Times New Roman" panose="02020603050405020304" pitchFamily="18" charset="0"/>
                <a:cs typeface="Times New Roman" panose="02020603050405020304" pitchFamily="18" charset="0"/>
              </a:rPr>
              <a:t> megnyitásához, ahogy az ábrán is látható.</a:t>
            </a:r>
          </a:p>
        </p:txBody>
      </p:sp>
      <p:pic>
        <p:nvPicPr>
          <p:cNvPr id="5" name="Kép 4">
            <a:extLst>
              <a:ext uri="{FF2B5EF4-FFF2-40B4-BE49-F238E27FC236}">
                <a16:creationId xmlns:a16="http://schemas.microsoft.com/office/drawing/2014/main" id="{5C50EC60-6C9B-4328-8B09-14BB6E1E3A4C}"/>
              </a:ext>
            </a:extLst>
          </p:cNvPr>
          <p:cNvPicPr>
            <a:picLocks noChangeAspect="1"/>
          </p:cNvPicPr>
          <p:nvPr/>
        </p:nvPicPr>
        <p:blipFill>
          <a:blip r:embed="rId2"/>
          <a:stretch>
            <a:fillRect/>
          </a:stretch>
        </p:blipFill>
        <p:spPr>
          <a:xfrm>
            <a:off x="6739067" y="2247203"/>
            <a:ext cx="3143487" cy="4088300"/>
          </a:xfrm>
          <a:prstGeom prst="rect">
            <a:avLst/>
          </a:prstGeom>
        </p:spPr>
      </p:pic>
    </p:spTree>
    <p:extLst>
      <p:ext uri="{BB962C8B-B14F-4D97-AF65-F5344CB8AC3E}">
        <p14:creationId xmlns:p14="http://schemas.microsoft.com/office/powerpoint/2010/main" val="399506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6219BED-8C46-4FDB-B771-E677E7868AC6}"/>
              </a:ext>
            </a:extLst>
          </p:cNvPr>
          <p:cNvSpPr>
            <a:spLocks noGrp="1"/>
          </p:cNvSpPr>
          <p:nvPr>
            <p:ph type="title"/>
          </p:nvPr>
        </p:nvSpPr>
        <p:spPr>
          <a:xfrm>
            <a:off x="2231136" y="129805"/>
            <a:ext cx="7729728" cy="1188720"/>
          </a:xfrm>
        </p:spPr>
        <p:txBody>
          <a:bodyPr/>
          <a:lstStyle/>
          <a:p>
            <a:r>
              <a:rPr lang="hu-HU" dirty="0">
                <a:latin typeface="Gill Sans Ultra Bold" panose="020B0A02020104020203" pitchFamily="34" charset="-18"/>
              </a:rPr>
              <a:t>Kommunikációs alapok</a:t>
            </a:r>
          </a:p>
        </p:txBody>
      </p:sp>
      <p:sp>
        <p:nvSpPr>
          <p:cNvPr id="3" name="Tartalom helye 2">
            <a:extLst>
              <a:ext uri="{FF2B5EF4-FFF2-40B4-BE49-F238E27FC236}">
                <a16:creationId xmlns:a16="http://schemas.microsoft.com/office/drawing/2014/main" id="{DBB6F00A-258F-4CFF-B204-FA237E8C1C43}"/>
              </a:ext>
            </a:extLst>
          </p:cNvPr>
          <p:cNvSpPr>
            <a:spLocks noGrp="1"/>
          </p:cNvSpPr>
          <p:nvPr>
            <p:ph idx="1"/>
          </p:nvPr>
        </p:nvSpPr>
        <p:spPr>
          <a:xfrm>
            <a:off x="0" y="1318525"/>
            <a:ext cx="7729728" cy="5409670"/>
          </a:xfrm>
        </p:spPr>
        <p:txBody>
          <a:bodyPr>
            <a:normAutofit/>
          </a:bodyPr>
          <a:lstStyle/>
          <a:p>
            <a:r>
              <a:rPr lang="hu-HU" b="1" dirty="0">
                <a:latin typeface="Times New Roman" panose="02020603050405020304" pitchFamily="18" charset="0"/>
                <a:ea typeface="Tahoma" panose="020B0604030504040204" pitchFamily="34" charset="0"/>
                <a:cs typeface="Times New Roman" panose="02020603050405020304" pitchFamily="18" charset="0"/>
              </a:rPr>
              <a:t>Az üzenet forrása (küldő, feladó)</a:t>
            </a:r>
            <a:r>
              <a:rPr lang="hu-HU" dirty="0">
                <a:latin typeface="Times New Roman" panose="02020603050405020304" pitchFamily="18" charset="0"/>
                <a:ea typeface="Tahoma" panose="020B0604030504040204" pitchFamily="34" charset="0"/>
                <a:cs typeface="Times New Roman" panose="02020603050405020304" pitchFamily="18" charset="0"/>
              </a:rPr>
              <a:t> - Az üzenetek forrásai emberek vagy elektronikus eszközök, amelyeknek üzenetet kell küldeniük más személyeknek vagy eszközöknek.</a:t>
            </a:r>
          </a:p>
          <a:p>
            <a:r>
              <a:rPr lang="hu-HU" b="1" dirty="0">
                <a:latin typeface="Times New Roman" panose="02020603050405020304" pitchFamily="18" charset="0"/>
                <a:ea typeface="Tahoma" panose="020B0604030504040204" pitchFamily="34" charset="0"/>
                <a:cs typeface="Times New Roman" panose="02020603050405020304" pitchFamily="18" charset="0"/>
              </a:rPr>
              <a:t>﻿Az üzenet célja (címzett, fogadó)</a:t>
            </a:r>
            <a:r>
              <a:rPr lang="hu-HU" dirty="0">
                <a:latin typeface="Times New Roman" panose="02020603050405020304" pitchFamily="18" charset="0"/>
                <a:ea typeface="Tahoma" panose="020B0604030504040204" pitchFamily="34" charset="0"/>
                <a:cs typeface="Times New Roman" panose="02020603050405020304" pitchFamily="18" charset="0"/>
              </a:rPr>
              <a:t> \- A célállomás fogadja és értelmezi az üzenetet.</a:t>
            </a:r>
          </a:p>
          <a:p>
            <a:r>
              <a:rPr lang="hu-HU" b="1" dirty="0">
                <a:latin typeface="Times New Roman" panose="02020603050405020304" pitchFamily="18" charset="0"/>
                <a:ea typeface="Tahoma" panose="020B0604030504040204" pitchFamily="34" charset="0"/>
                <a:cs typeface="Times New Roman" panose="02020603050405020304" pitchFamily="18" charset="0"/>
              </a:rPr>
              <a:t>Csatorna</a:t>
            </a:r>
            <a:r>
              <a:rPr lang="hu-HU" dirty="0">
                <a:latin typeface="Times New Roman" panose="02020603050405020304" pitchFamily="18" charset="0"/>
                <a:ea typeface="Tahoma" panose="020B0604030504040204" pitchFamily="34" charset="0"/>
                <a:cs typeface="Times New Roman" panose="02020603050405020304" pitchFamily="18" charset="0"/>
              </a:rPr>
              <a:t> - Az a közeg (média) alkotja, amely azt az utat biztosítja, amelyen az üzenetek haladnak a forrástól a célig.</a:t>
            </a:r>
          </a:p>
          <a:p>
            <a:pPr marL="0" indent="0">
              <a:buNone/>
            </a:pPr>
            <a:r>
              <a:rPr lang="hu-HU" dirty="0">
                <a:latin typeface="Times New Roman" panose="02020603050405020304" pitchFamily="18" charset="0"/>
                <a:cs typeface="Times New Roman" panose="02020603050405020304" pitchFamily="18" charset="0"/>
              </a:rPr>
              <a:t>Egy üzenet küldését, legyen az szemtől szembe vagy hálózaton keresztüli kommunikáció, szabályok irányítják, amiket </a:t>
            </a:r>
            <a:r>
              <a:rPr lang="hu-HU" b="1" dirty="0">
                <a:latin typeface="Times New Roman" panose="02020603050405020304" pitchFamily="18" charset="0"/>
                <a:cs typeface="Times New Roman" panose="02020603050405020304" pitchFamily="18" charset="0"/>
              </a:rPr>
              <a:t>protokolloknak</a:t>
            </a:r>
            <a:r>
              <a:rPr lang="hu-HU" dirty="0">
                <a:latin typeface="Times New Roman" panose="02020603050405020304" pitchFamily="18" charset="0"/>
                <a:cs typeface="Times New Roman" panose="02020603050405020304" pitchFamily="18" charset="0"/>
              </a:rPr>
              <a:t> nevezünk. Ezek a protokollok a használt kommunikációs módtól </a:t>
            </a:r>
            <a:r>
              <a:rPr lang="hu-HU" dirty="0" err="1">
                <a:latin typeface="Times New Roman" panose="02020603050405020304" pitchFamily="18" charset="0"/>
                <a:cs typeface="Times New Roman" panose="02020603050405020304" pitchFamily="18" charset="0"/>
              </a:rPr>
              <a:t>függnek</a:t>
            </a:r>
            <a:r>
              <a:rPr lang="hu-HU" dirty="0">
                <a:latin typeface="Times New Roman" panose="02020603050405020304" pitchFamily="18" charset="0"/>
                <a:cs typeface="Times New Roman" panose="02020603050405020304" pitchFamily="18" charset="0"/>
              </a:rPr>
              <a:t>. A hétköznapi személyes kommunikációnkban azok a szabályok, amelyeket egy adott közegben használunk.</a:t>
            </a:r>
            <a:endParaRPr lang="hu-HU"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1601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ED4577-7CF9-4707-8BF4-C9C90C2F204A}"/>
              </a:ext>
            </a:extLst>
          </p:cNvPr>
          <p:cNvSpPr>
            <a:spLocks noGrp="1"/>
          </p:cNvSpPr>
          <p:nvPr>
            <p:ph type="title"/>
          </p:nvPr>
        </p:nvSpPr>
        <p:spPr>
          <a:xfrm>
            <a:off x="2231136" y="209318"/>
            <a:ext cx="7729728" cy="1188720"/>
          </a:xfrm>
        </p:spPr>
        <p:txBody>
          <a:bodyPr/>
          <a:lstStyle/>
          <a:p>
            <a:r>
              <a:rPr lang="hu-HU" dirty="0">
                <a:latin typeface="Gill Sans Ultra Bold" panose="020B0A02020104020203" pitchFamily="34" charset="-18"/>
              </a:rPr>
              <a:t>Kommunikációs protokollok</a:t>
            </a:r>
          </a:p>
        </p:txBody>
      </p:sp>
      <p:sp>
        <p:nvSpPr>
          <p:cNvPr id="3" name="Tartalom helye 2">
            <a:extLst>
              <a:ext uri="{FF2B5EF4-FFF2-40B4-BE49-F238E27FC236}">
                <a16:creationId xmlns:a16="http://schemas.microsoft.com/office/drawing/2014/main" id="{0CD0F9D2-1B13-41D8-88F6-981CE65C262A}"/>
              </a:ext>
            </a:extLst>
          </p:cNvPr>
          <p:cNvSpPr>
            <a:spLocks noGrp="1"/>
          </p:cNvSpPr>
          <p:nvPr>
            <p:ph idx="1"/>
          </p:nvPr>
        </p:nvSpPr>
        <p:spPr>
          <a:xfrm>
            <a:off x="0" y="1311833"/>
            <a:ext cx="7729728" cy="5599110"/>
          </a:xfrm>
        </p:spPr>
        <p:txBody>
          <a:bodyPr>
            <a:normAutofit/>
          </a:bodyPr>
          <a:lstStyle/>
          <a:p>
            <a:pPr marL="0" indent="0">
              <a:buNone/>
            </a:pPr>
            <a:r>
              <a:rPr lang="hu-HU" dirty="0">
                <a:latin typeface="Times New Roman" panose="02020603050405020304" pitchFamily="18" charset="0"/>
                <a:cs typeface="Times New Roman" panose="02020603050405020304" pitchFamily="18" charset="0"/>
              </a:rPr>
              <a:t>A hálózati kommunikációban használt protokollok sok ilyen alapvető tulajdonsággal rendelkeznek. Amellett, hogy azonosítják a forrást és a célt, a számítógépes és hálózati protokollok meghatározzák annak részleteit, hogyan kell egy üzenetet továbbítani a hálózaton keresztül. A leggyakoribb számítógépes protokollok a következő követelményeket teljesítik:</a:t>
            </a:r>
          </a:p>
          <a:p>
            <a:r>
              <a:rPr lang="hu-HU" b="1" dirty="0">
                <a:latin typeface="Times New Roman" panose="02020603050405020304" pitchFamily="18" charset="0"/>
                <a:cs typeface="Times New Roman" panose="02020603050405020304" pitchFamily="18" charset="0"/>
              </a:rPr>
              <a:t>Az üzenet kódolása</a:t>
            </a:r>
          </a:p>
          <a:p>
            <a:r>
              <a:rPr lang="hu-HU" b="1" dirty="0">
                <a:latin typeface="Times New Roman" panose="02020603050405020304" pitchFamily="18" charset="0"/>
                <a:cs typeface="Times New Roman" panose="02020603050405020304" pitchFamily="18" charset="0"/>
              </a:rPr>
              <a:t>Az üzenet formázása és beágyazása</a:t>
            </a:r>
          </a:p>
          <a:p>
            <a:r>
              <a:rPr lang="hu-HU" b="1" dirty="0">
                <a:latin typeface="Times New Roman" panose="02020603050405020304" pitchFamily="18" charset="0"/>
                <a:cs typeface="Times New Roman" panose="02020603050405020304" pitchFamily="18" charset="0"/>
              </a:rPr>
              <a:t>Az üzenet mérete</a:t>
            </a:r>
          </a:p>
          <a:p>
            <a:r>
              <a:rPr lang="hu-HU" b="1" dirty="0">
                <a:latin typeface="Times New Roman" panose="02020603050405020304" pitchFamily="18" charset="0"/>
                <a:cs typeface="Times New Roman" panose="02020603050405020304" pitchFamily="18" charset="0"/>
              </a:rPr>
              <a:t>Az üzenet időzítése</a:t>
            </a:r>
          </a:p>
          <a:p>
            <a:r>
              <a:rPr lang="hu-HU" b="1" dirty="0">
                <a:latin typeface="Times New Roman" panose="02020603050405020304" pitchFamily="18" charset="0"/>
                <a:cs typeface="Times New Roman" panose="02020603050405020304" pitchFamily="18" charset="0"/>
              </a:rPr>
              <a:t>Az üzenet szállítási feltételei</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51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054694-B153-4C8E-BF75-F5C74A421318}"/>
              </a:ext>
            </a:extLst>
          </p:cNvPr>
          <p:cNvSpPr>
            <a:spLocks noGrp="1"/>
          </p:cNvSpPr>
          <p:nvPr>
            <p:ph type="title"/>
          </p:nvPr>
        </p:nvSpPr>
        <p:spPr>
          <a:xfrm>
            <a:off x="2231136" y="169562"/>
            <a:ext cx="7729728" cy="1188720"/>
          </a:xfrm>
        </p:spPr>
        <p:txBody>
          <a:bodyPr/>
          <a:lstStyle/>
          <a:p>
            <a:r>
              <a:rPr lang="hu-HU" dirty="0">
                <a:latin typeface="Gill Sans Ultra Bold" panose="020B0A02020104020203" pitchFamily="34" charset="-18"/>
              </a:rPr>
              <a:t>Üzenet kódolása</a:t>
            </a:r>
          </a:p>
        </p:txBody>
      </p:sp>
      <p:sp>
        <p:nvSpPr>
          <p:cNvPr id="3" name="Tartalom helye 2">
            <a:extLst>
              <a:ext uri="{FF2B5EF4-FFF2-40B4-BE49-F238E27FC236}">
                <a16:creationId xmlns:a16="http://schemas.microsoft.com/office/drawing/2014/main" id="{C47C437B-9D7F-4862-8D44-65B1E16B6BD1}"/>
              </a:ext>
            </a:extLst>
          </p:cNvPr>
          <p:cNvSpPr>
            <a:spLocks noGrp="1"/>
          </p:cNvSpPr>
          <p:nvPr>
            <p:ph idx="1"/>
          </p:nvPr>
        </p:nvSpPr>
        <p:spPr>
          <a:xfrm>
            <a:off x="0" y="1451047"/>
            <a:ext cx="7729728" cy="5499718"/>
          </a:xfrm>
        </p:spPr>
        <p:txBody>
          <a:bodyPr/>
          <a:lstStyle/>
          <a:p>
            <a:pPr marL="0" indent="0">
              <a:buNone/>
            </a:pPr>
            <a:r>
              <a:rPr lang="hu-HU" dirty="0">
                <a:latin typeface="Times New Roman" panose="02020603050405020304" pitchFamily="18" charset="0"/>
                <a:cs typeface="Times New Roman" panose="02020603050405020304" pitchFamily="18" charset="0"/>
              </a:rPr>
              <a:t>Egy üzenet elküldésének egyik első lépése a kódolás. A kódolás az, amikor egy információt egy másik, a továbbításhoz megfelelő formába alakítunk át. A dekódolás ennek a fordítottja.</a:t>
            </a:r>
          </a:p>
          <a:p>
            <a:pPr marL="0" indent="0">
              <a:buNone/>
            </a:pPr>
            <a:r>
              <a:rPr lang="hu-HU" dirty="0">
                <a:latin typeface="Times New Roman" panose="02020603050405020304" pitchFamily="18" charset="0"/>
                <a:cs typeface="Times New Roman" panose="02020603050405020304" pitchFamily="18" charset="0"/>
              </a:rPr>
              <a:t>Az állomások közti kódolásnak a közeghez kell alkalmazkodnia. A hálózaton küldött üzenetet a küldő állomás először bitekké konvertálja. A célállomás megkapja és dekódolja a jeleket, hogy megértse az üzenetet.</a:t>
            </a:r>
          </a:p>
        </p:txBody>
      </p:sp>
    </p:spTree>
    <p:extLst>
      <p:ext uri="{BB962C8B-B14F-4D97-AF65-F5344CB8AC3E}">
        <p14:creationId xmlns:p14="http://schemas.microsoft.com/office/powerpoint/2010/main" val="163209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984FD7A-26D1-4AA7-8E38-14DF4C51148C}"/>
              </a:ext>
            </a:extLst>
          </p:cNvPr>
          <p:cNvSpPr>
            <a:spLocks noGrp="1"/>
          </p:cNvSpPr>
          <p:nvPr>
            <p:ph type="title"/>
          </p:nvPr>
        </p:nvSpPr>
        <p:spPr>
          <a:xfrm>
            <a:off x="2231136" y="275578"/>
            <a:ext cx="7729728" cy="1188720"/>
          </a:xfrm>
        </p:spPr>
        <p:txBody>
          <a:bodyPr/>
          <a:lstStyle/>
          <a:p>
            <a:r>
              <a:rPr lang="hu-HU" dirty="0">
                <a:latin typeface="Gill Sans Ultra Bold" panose="020B0A02020104020203" pitchFamily="34" charset="-18"/>
              </a:rPr>
              <a:t>Üzenet szállítás</a:t>
            </a:r>
          </a:p>
        </p:txBody>
      </p:sp>
      <p:sp>
        <p:nvSpPr>
          <p:cNvPr id="3" name="Tartalom helye 2">
            <a:extLst>
              <a:ext uri="{FF2B5EF4-FFF2-40B4-BE49-F238E27FC236}">
                <a16:creationId xmlns:a16="http://schemas.microsoft.com/office/drawing/2014/main" id="{D4EA13B3-295F-4E99-A2E7-AE9D1F04C707}"/>
              </a:ext>
            </a:extLst>
          </p:cNvPr>
          <p:cNvSpPr>
            <a:spLocks noGrp="1"/>
          </p:cNvSpPr>
          <p:nvPr>
            <p:ph idx="1"/>
          </p:nvPr>
        </p:nvSpPr>
        <p:spPr>
          <a:xfrm>
            <a:off x="0" y="1464298"/>
            <a:ext cx="6864626" cy="3929337"/>
          </a:xfrm>
        </p:spPr>
        <p:txBody>
          <a:bodyPr/>
          <a:lstStyle/>
          <a:p>
            <a:pPr marL="0" indent="0">
              <a:buNone/>
            </a:pPr>
            <a:r>
              <a:rPr lang="hu-HU" dirty="0">
                <a:latin typeface="Times New Roman" panose="02020603050405020304" pitchFamily="18" charset="0"/>
                <a:cs typeface="Times New Roman" panose="02020603050405020304" pitchFamily="18" charset="0"/>
              </a:rPr>
              <a:t>A hálózati kommunikációnak hasonló kézbesítési lehetőségei vannak. Háromféle adatkommunikációt szoktunk megkülönböztetni:</a:t>
            </a:r>
          </a:p>
          <a:p>
            <a:r>
              <a:rPr lang="hu-HU" b="1" dirty="0" err="1">
                <a:latin typeface="Times New Roman" panose="02020603050405020304" pitchFamily="18" charset="0"/>
                <a:cs typeface="Times New Roman" panose="02020603050405020304" pitchFamily="18" charset="0"/>
              </a:rPr>
              <a:t>Unicast</a:t>
            </a:r>
            <a:r>
              <a:rPr lang="hu-HU" b="1" dirty="0">
                <a:latin typeface="Times New Roman" panose="02020603050405020304" pitchFamily="18" charset="0"/>
                <a:cs typeface="Times New Roman" panose="02020603050405020304" pitchFamily="18" charset="0"/>
              </a:rPr>
              <a:t> (egyedi üzenet)</a:t>
            </a:r>
            <a:r>
              <a:rPr lang="hu-HU" dirty="0">
                <a:latin typeface="Times New Roman" panose="02020603050405020304" pitchFamily="18" charset="0"/>
                <a:cs typeface="Times New Roman" panose="02020603050405020304" pitchFamily="18" charset="0"/>
              </a:rPr>
              <a:t> - Az információt egyetlen eszköz kapja meg.</a:t>
            </a:r>
          </a:p>
          <a:p>
            <a:r>
              <a:rPr lang="hu-HU" b="1" dirty="0" err="1">
                <a:latin typeface="Times New Roman" panose="02020603050405020304" pitchFamily="18" charset="0"/>
                <a:cs typeface="Times New Roman" panose="02020603050405020304" pitchFamily="18" charset="0"/>
              </a:rPr>
              <a:t>Multicast</a:t>
            </a:r>
            <a:r>
              <a:rPr lang="hu-HU" b="1" dirty="0">
                <a:latin typeface="Times New Roman" panose="02020603050405020304" pitchFamily="18" charset="0"/>
                <a:cs typeface="Times New Roman" panose="02020603050405020304" pitchFamily="18" charset="0"/>
              </a:rPr>
              <a:t> (csoportos üzenet)</a:t>
            </a:r>
            <a:r>
              <a:rPr lang="hu-HU" dirty="0">
                <a:latin typeface="Times New Roman" panose="02020603050405020304" pitchFamily="18" charset="0"/>
                <a:cs typeface="Times New Roman" panose="02020603050405020304" pitchFamily="18" charset="0"/>
              </a:rPr>
              <a:t> - Az információt egy vagy több eszközre továbbítják.</a:t>
            </a:r>
          </a:p>
          <a:p>
            <a:r>
              <a:rPr lang="hu-HU" b="1" dirty="0" err="1">
                <a:latin typeface="Times New Roman" panose="02020603050405020304" pitchFamily="18" charset="0"/>
                <a:cs typeface="Times New Roman" panose="02020603050405020304" pitchFamily="18" charset="0"/>
              </a:rPr>
              <a:t>Broadcast</a:t>
            </a:r>
            <a:r>
              <a:rPr lang="hu-HU" b="1" dirty="0">
                <a:latin typeface="Times New Roman" panose="02020603050405020304" pitchFamily="18" charset="0"/>
                <a:cs typeface="Times New Roman" panose="02020603050405020304" pitchFamily="18" charset="0"/>
              </a:rPr>
              <a:t> (szórás)</a:t>
            </a:r>
            <a:r>
              <a:rPr lang="hu-HU" dirty="0">
                <a:latin typeface="Times New Roman" panose="02020603050405020304" pitchFamily="18" charset="0"/>
                <a:cs typeface="Times New Roman" panose="02020603050405020304" pitchFamily="18" charset="0"/>
              </a:rPr>
              <a:t> - Az információt mindenki megkapja</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77C576EC-CD4D-4119-99CD-2E691FF48C89}"/>
              </a:ext>
            </a:extLst>
          </p:cNvPr>
          <p:cNvPicPr>
            <a:picLocks noChangeAspect="1"/>
          </p:cNvPicPr>
          <p:nvPr/>
        </p:nvPicPr>
        <p:blipFill>
          <a:blip r:embed="rId2"/>
          <a:stretch>
            <a:fillRect/>
          </a:stretch>
        </p:blipFill>
        <p:spPr>
          <a:xfrm>
            <a:off x="6864626" y="1603628"/>
            <a:ext cx="4796013" cy="3579115"/>
          </a:xfrm>
          <a:prstGeom prst="rect">
            <a:avLst/>
          </a:prstGeom>
        </p:spPr>
      </p:pic>
    </p:spTree>
    <p:extLst>
      <p:ext uri="{BB962C8B-B14F-4D97-AF65-F5344CB8AC3E}">
        <p14:creationId xmlns:p14="http://schemas.microsoft.com/office/powerpoint/2010/main" val="3919115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F6B66E-1864-4ABC-A3AD-76B2C3257180}"/>
              </a:ext>
            </a:extLst>
          </p:cNvPr>
          <p:cNvSpPr>
            <a:spLocks noGrp="1"/>
          </p:cNvSpPr>
          <p:nvPr>
            <p:ph type="title"/>
          </p:nvPr>
        </p:nvSpPr>
        <p:spPr>
          <a:xfrm>
            <a:off x="2231136" y="0"/>
            <a:ext cx="7729728" cy="1188720"/>
          </a:xfrm>
        </p:spPr>
        <p:txBody>
          <a:bodyPr/>
          <a:lstStyle/>
          <a:p>
            <a:r>
              <a:rPr lang="hu-HU" dirty="0" err="1">
                <a:latin typeface="Gill Sans Ultra Bold" panose="020B0A02020104020203" pitchFamily="34" charset="-18"/>
              </a:rPr>
              <a:t>Osi</a:t>
            </a:r>
            <a:r>
              <a:rPr lang="hu-HU" dirty="0">
                <a:latin typeface="Gill Sans Ultra Bold" panose="020B0A02020104020203" pitchFamily="34" charset="-18"/>
              </a:rPr>
              <a:t> modell</a:t>
            </a:r>
          </a:p>
        </p:txBody>
      </p:sp>
      <p:pic>
        <p:nvPicPr>
          <p:cNvPr id="4" name="Tartalom helye 3">
            <a:extLst>
              <a:ext uri="{FF2B5EF4-FFF2-40B4-BE49-F238E27FC236}">
                <a16:creationId xmlns:a16="http://schemas.microsoft.com/office/drawing/2014/main" id="{C55D40F0-A807-4E52-A15B-C40133330B62}"/>
              </a:ext>
            </a:extLst>
          </p:cNvPr>
          <p:cNvPicPr>
            <a:picLocks noGrp="1" noChangeAspect="1"/>
          </p:cNvPicPr>
          <p:nvPr>
            <p:ph idx="1"/>
          </p:nvPr>
        </p:nvPicPr>
        <p:blipFill>
          <a:blip r:embed="rId2"/>
          <a:stretch>
            <a:fillRect/>
          </a:stretch>
        </p:blipFill>
        <p:spPr>
          <a:xfrm>
            <a:off x="5318750" y="3429000"/>
            <a:ext cx="2755725" cy="3404684"/>
          </a:xfrm>
          <a:prstGeom prst="rect">
            <a:avLst/>
          </a:prstGeom>
        </p:spPr>
      </p:pic>
      <p:sp>
        <p:nvSpPr>
          <p:cNvPr id="5" name="Szövegdoboz 4">
            <a:extLst>
              <a:ext uri="{FF2B5EF4-FFF2-40B4-BE49-F238E27FC236}">
                <a16:creationId xmlns:a16="http://schemas.microsoft.com/office/drawing/2014/main" id="{85B0125D-AC28-4AFE-849E-575CC329C021}"/>
              </a:ext>
            </a:extLst>
          </p:cNvPr>
          <p:cNvSpPr txBox="1"/>
          <p:nvPr/>
        </p:nvSpPr>
        <p:spPr>
          <a:xfrm>
            <a:off x="-1" y="1359091"/>
            <a:ext cx="12361985" cy="2031325"/>
          </a:xfrm>
          <a:prstGeom prst="rect">
            <a:avLst/>
          </a:prstGeom>
          <a:noFill/>
        </p:spPr>
        <p:txBody>
          <a:bodyPr wrap="square" rtlCol="0">
            <a:spAutoFit/>
          </a:bodyPr>
          <a:lstStyle/>
          <a:p>
            <a:r>
              <a:rPr lang="hu-HU" b="1" dirty="0">
                <a:latin typeface="Times New Roman" panose="02020603050405020304" pitchFamily="18" charset="0"/>
                <a:cs typeface="Times New Roman" panose="02020603050405020304" pitchFamily="18" charset="0"/>
              </a:rPr>
              <a:t>Mit jelent a rövidítés? </a:t>
            </a:r>
            <a:r>
              <a:rPr lang="hu-HU" i="1" dirty="0">
                <a:latin typeface="Times New Roman" panose="02020603050405020304" pitchFamily="18" charset="0"/>
                <a:cs typeface="Times New Roman" panose="02020603050405020304" pitchFamily="18" charset="0"/>
              </a:rPr>
              <a:t>Open Systems </a:t>
            </a:r>
            <a:r>
              <a:rPr lang="hu-HU" i="1" dirty="0" err="1">
                <a:latin typeface="Times New Roman" panose="02020603050405020304" pitchFamily="18" charset="0"/>
                <a:cs typeface="Times New Roman" panose="02020603050405020304" pitchFamily="18" charset="0"/>
              </a:rPr>
              <a:t>Interconnection</a:t>
            </a:r>
            <a:r>
              <a:rPr lang="hu-HU" i="1" dirty="0">
                <a:latin typeface="Times New Roman" panose="02020603050405020304" pitchFamily="18" charset="0"/>
                <a:cs typeface="Times New Roman" panose="02020603050405020304" pitchFamily="18" charset="0"/>
              </a:rPr>
              <a:t> </a:t>
            </a:r>
            <a:r>
              <a:rPr lang="hu-HU" i="1" dirty="0" err="1">
                <a:latin typeface="Times New Roman" panose="02020603050405020304" pitchFamily="18" charset="0"/>
                <a:cs typeface="Times New Roman" panose="02020603050405020304" pitchFamily="18" charset="0"/>
              </a:rPr>
              <a:t>Model</a:t>
            </a:r>
            <a:endParaRPr lang="hu-HU" dirty="0">
              <a:latin typeface="Times New Roman" panose="02020603050405020304" pitchFamily="18" charset="0"/>
              <a:cs typeface="Times New Roman" panose="02020603050405020304" pitchFamily="18" charset="0"/>
            </a:endParaRPr>
          </a:p>
          <a:p>
            <a:r>
              <a:rPr lang="hu-HU" b="1" dirty="0">
                <a:latin typeface="Times New Roman" panose="02020603050405020304" pitchFamily="18" charset="0"/>
                <a:cs typeface="Times New Roman" panose="02020603050405020304" pitchFamily="18" charset="0"/>
              </a:rPr>
              <a:t>Ki fejlesztette és mikor? </a:t>
            </a:r>
            <a:r>
              <a:rPr lang="hu-HU" dirty="0">
                <a:latin typeface="Times New Roman" panose="02020603050405020304" pitchFamily="18" charset="0"/>
                <a:cs typeface="Times New Roman" panose="02020603050405020304" pitchFamily="18" charset="0"/>
              </a:rPr>
              <a:t>Bachman (1978. 08)</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 modell célja, szerepe? </a:t>
            </a:r>
            <a:r>
              <a:rPr lang="hu-HU" dirty="0">
                <a:latin typeface="Times New Roman" panose="02020603050405020304" pitchFamily="18" charset="0"/>
                <a:cs typeface="Times New Roman" panose="02020603050405020304" pitchFamily="18" charset="0"/>
              </a:rPr>
              <a:t>Nyílt rendszerek összekapcsolásával foglalkozik.</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 rétegek használatának indoka, előnye?</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Hány rétegből áll a modell? </a:t>
            </a:r>
            <a:r>
              <a:rPr lang="hu-HU" dirty="0">
                <a:latin typeface="Times New Roman" panose="02020603050405020304" pitchFamily="18" charset="0"/>
                <a:cs typeface="Times New Roman" panose="02020603050405020304" pitchFamily="18" charset="0"/>
              </a:rPr>
              <a:t>Kommunikációs rendszerben lévő adatáramlást hét absztrakciós rétegre osztja fel.</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az egyes rétegek angol és magyar neve? </a:t>
            </a:r>
            <a:r>
              <a:rPr lang="hu-HU" dirty="0">
                <a:latin typeface="Times New Roman" panose="02020603050405020304" pitchFamily="18" charset="0"/>
                <a:cs typeface="Times New Roman" panose="02020603050405020304" pitchFamily="18" charset="0"/>
              </a:rPr>
              <a:t>Az ábrán látható.</a:t>
            </a:r>
            <a:br>
              <a:rPr lang="hu-HU" dirty="0">
                <a:latin typeface="Times New Roman" panose="02020603050405020304" pitchFamily="18" charset="0"/>
                <a:cs typeface="Times New Roman" panose="02020603050405020304" pitchFamily="18" charset="0"/>
              </a:rPr>
            </a:br>
            <a:r>
              <a:rPr lang="hu-HU" b="1" dirty="0">
                <a:latin typeface="Times New Roman" panose="02020603050405020304" pitchFamily="18" charset="0"/>
                <a:cs typeface="Times New Roman" panose="02020603050405020304" pitchFamily="18" charset="0"/>
              </a:rPr>
              <a:t>Mi az egyes rétegek feladata?</a:t>
            </a:r>
            <a:r>
              <a:rPr lang="hu-HU" dirty="0">
                <a:latin typeface="Times New Roman" panose="02020603050405020304" pitchFamily="18" charset="0"/>
                <a:cs typeface="Times New Roman" panose="02020603050405020304" pitchFamily="18" charset="0"/>
              </a:rPr>
              <a:t> Az ábrán látható. x2</a:t>
            </a:r>
            <a:endParaRPr lang="hu-HU" b="1"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C38EB2A1-75B5-485B-B38F-A1A9EE0EB94D}"/>
              </a:ext>
            </a:extLst>
          </p:cNvPr>
          <p:cNvPicPr>
            <a:picLocks noChangeAspect="1"/>
          </p:cNvPicPr>
          <p:nvPr/>
        </p:nvPicPr>
        <p:blipFill>
          <a:blip r:embed="rId3"/>
          <a:stretch>
            <a:fillRect/>
          </a:stretch>
        </p:blipFill>
        <p:spPr>
          <a:xfrm>
            <a:off x="1855516" y="4121881"/>
            <a:ext cx="3463234" cy="2754055"/>
          </a:xfrm>
          <a:prstGeom prst="rect">
            <a:avLst/>
          </a:prstGeom>
        </p:spPr>
      </p:pic>
    </p:spTree>
    <p:extLst>
      <p:ext uri="{BB962C8B-B14F-4D97-AF65-F5344CB8AC3E}">
        <p14:creationId xmlns:p14="http://schemas.microsoft.com/office/powerpoint/2010/main" val="398932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107FC7-77CF-436C-A5D5-5C4E1FED6E84}"/>
              </a:ext>
            </a:extLst>
          </p:cNvPr>
          <p:cNvSpPr>
            <a:spLocks noGrp="1"/>
          </p:cNvSpPr>
          <p:nvPr>
            <p:ph type="title"/>
          </p:nvPr>
        </p:nvSpPr>
        <p:spPr>
          <a:xfrm>
            <a:off x="2231136" y="67876"/>
            <a:ext cx="7729728" cy="1188720"/>
          </a:xfrm>
        </p:spPr>
        <p:txBody>
          <a:bodyPr/>
          <a:lstStyle/>
          <a:p>
            <a:r>
              <a:rPr lang="hu-HU" dirty="0" err="1">
                <a:latin typeface="Gill Sans Ultra Bold" panose="020B0A02020104020203" pitchFamily="34" charset="-18"/>
              </a:rPr>
              <a:t>Osi</a:t>
            </a:r>
            <a:r>
              <a:rPr lang="hu-HU" dirty="0">
                <a:latin typeface="Gill Sans Ultra Bold" panose="020B0A02020104020203" pitchFamily="34" charset="-18"/>
              </a:rPr>
              <a:t> rétegek</a:t>
            </a:r>
          </a:p>
        </p:txBody>
      </p:sp>
      <p:sp>
        <p:nvSpPr>
          <p:cNvPr id="3" name="Tartalom helye 2">
            <a:extLst>
              <a:ext uri="{FF2B5EF4-FFF2-40B4-BE49-F238E27FC236}">
                <a16:creationId xmlns:a16="http://schemas.microsoft.com/office/drawing/2014/main" id="{3FB04BF5-6FAC-4CAF-A72F-A4BE86376E23}"/>
              </a:ext>
            </a:extLst>
          </p:cNvPr>
          <p:cNvSpPr>
            <a:spLocks noGrp="1"/>
          </p:cNvSpPr>
          <p:nvPr>
            <p:ph idx="1"/>
          </p:nvPr>
        </p:nvSpPr>
        <p:spPr>
          <a:xfrm>
            <a:off x="-1" y="1415562"/>
            <a:ext cx="12027877" cy="5205046"/>
          </a:xfrm>
        </p:spPr>
        <p:txBody>
          <a:bodyPr/>
          <a:lstStyle/>
          <a:p>
            <a:r>
              <a:rPr lang="hu-HU" b="1" dirty="0">
                <a:latin typeface="Times New Roman" panose="02020603050405020304" pitchFamily="18" charset="0"/>
                <a:cs typeface="Times New Roman" panose="02020603050405020304" pitchFamily="18" charset="0"/>
              </a:rPr>
              <a:t>1. Fizikai réteg: </a:t>
            </a:r>
            <a:r>
              <a:rPr lang="hu-HU" dirty="0">
                <a:latin typeface="Times New Roman" panose="02020603050405020304" pitchFamily="18" charset="0"/>
                <a:cs typeface="Times New Roman" panose="02020603050405020304" pitchFamily="18" charset="0"/>
              </a:rPr>
              <a:t>Elektromos és mechanikai jellemzők procedurális és funkcionális specifikációja két (közvetlen fizikai összeköttetésű) eszköz közötti jeltovábbítás céljából.</a:t>
            </a:r>
          </a:p>
          <a:p>
            <a:r>
              <a:rPr lang="hu-HU" b="1" dirty="0">
                <a:latin typeface="Times New Roman" panose="02020603050405020304" pitchFamily="18" charset="0"/>
                <a:cs typeface="Times New Roman" panose="02020603050405020304" pitchFamily="18" charset="0"/>
              </a:rPr>
              <a:t>2. Adatkapcsolati réteg: </a:t>
            </a:r>
            <a:r>
              <a:rPr lang="hu-HU" dirty="0">
                <a:latin typeface="Times New Roman" panose="02020603050405020304" pitchFamily="18" charset="0"/>
                <a:cs typeface="Times New Roman" panose="02020603050405020304" pitchFamily="18" charset="0"/>
              </a:rPr>
              <a:t>Megbízható adatátvitelt biztosít egy fizikai összeköttetésen keresztül. Ezen réteg problémaköréhez tartozik a fizikai címzés, hálózati topológia, közeghozzáférés, fizikai átvitel hibajelzése és a keretek sorrendhelyes kézbesítése. Az IEEE két alrétegre (MAC, LLC) bontotta az adatkapcsolati réteget.</a:t>
            </a:r>
          </a:p>
          <a:p>
            <a:r>
              <a:rPr lang="hu-HU" b="1" dirty="0">
                <a:latin typeface="Times New Roman" panose="02020603050405020304" pitchFamily="18" charset="0"/>
                <a:cs typeface="Times New Roman" panose="02020603050405020304" pitchFamily="18" charset="0"/>
              </a:rPr>
              <a:t>3. Hálózati réteg: </a:t>
            </a:r>
            <a:r>
              <a:rPr lang="hu-HU" dirty="0">
                <a:latin typeface="Times New Roman" panose="02020603050405020304" pitchFamily="18" charset="0"/>
                <a:cs typeface="Times New Roman" panose="02020603050405020304" pitchFamily="18" charset="0"/>
              </a:rPr>
              <a:t>Összeköttetést és útvonalválasztást biztosít két hálózati csomópont között. Ehhez a réteghez tartozik a hálózati címzés és az útvonalválasztás (</a:t>
            </a:r>
            <a:r>
              <a:rPr lang="hu-HU" dirty="0" err="1">
                <a:latin typeface="Times New Roman" panose="02020603050405020304" pitchFamily="18" charset="0"/>
                <a:cs typeface="Times New Roman" panose="02020603050405020304" pitchFamily="18" charset="0"/>
              </a:rPr>
              <a:t>routing</a:t>
            </a:r>
            <a:r>
              <a:rPr lang="hu-HU" dirty="0">
                <a:latin typeface="Times New Roman" panose="02020603050405020304" pitchFamily="18" charset="0"/>
                <a:cs typeface="Times New Roman" panose="02020603050405020304" pitchFamily="18" charset="0"/>
              </a:rPr>
              <a:t>).</a:t>
            </a:r>
          </a:p>
          <a:p>
            <a:r>
              <a:rPr lang="hu-HU" b="1" dirty="0">
                <a:latin typeface="Times New Roman" panose="02020603050405020304" pitchFamily="18" charset="0"/>
                <a:cs typeface="Times New Roman" panose="02020603050405020304" pitchFamily="18" charset="0"/>
              </a:rPr>
              <a:t>4. Szállítási réteg: </a:t>
            </a:r>
            <a:r>
              <a:rPr lang="hu-HU" dirty="0">
                <a:latin typeface="Times New Roman" panose="02020603050405020304" pitchFamily="18" charset="0"/>
                <a:cs typeface="Times New Roman" panose="02020603050405020304" pitchFamily="18" charset="0"/>
              </a:rPr>
              <a:t>Megbízható hálózati összeköttetést létesít két csomópont között. Feladatkörébe tartozik pl. a virtuális áramkörök kezelése, átviteli hibák felismerése/javítása és az áramlásszabályozás.</a:t>
            </a:r>
          </a:p>
          <a:p>
            <a:r>
              <a:rPr lang="hu-HU" b="1" dirty="0">
                <a:latin typeface="Times New Roman" panose="02020603050405020304" pitchFamily="18" charset="0"/>
                <a:cs typeface="Times New Roman" panose="02020603050405020304" pitchFamily="18" charset="0"/>
              </a:rPr>
              <a:t>5. Viszony réteg: </a:t>
            </a:r>
            <a:r>
              <a:rPr lang="hu-HU" dirty="0">
                <a:latin typeface="Times New Roman" panose="02020603050405020304" pitchFamily="18" charset="0"/>
                <a:cs typeface="Times New Roman" panose="02020603050405020304" pitchFamily="18" charset="0"/>
              </a:rPr>
              <a:t>Ez a réteg építi ki, kezeli és fejezi be az applikációk közötti dialógusokat (session, dialógus kontroll).</a:t>
            </a:r>
          </a:p>
          <a:p>
            <a:r>
              <a:rPr lang="hu-HU" b="1" dirty="0">
                <a:latin typeface="Times New Roman" panose="02020603050405020304" pitchFamily="18" charset="0"/>
                <a:cs typeface="Times New Roman" panose="02020603050405020304" pitchFamily="18" charset="0"/>
              </a:rPr>
              <a:t>6. Megjelenítési (prezentációs) réteg: </a:t>
            </a:r>
            <a:r>
              <a:rPr lang="hu-HU" dirty="0">
                <a:latin typeface="Times New Roman" panose="02020603050405020304" pitchFamily="18" charset="0"/>
                <a:cs typeface="Times New Roman" panose="02020603050405020304" pitchFamily="18" charset="0"/>
              </a:rPr>
              <a:t>Feladata a különböző csomópontokon használt különböző adatstruktúrákból eredő információ-értelmezési problémák feloldása.</a:t>
            </a:r>
          </a:p>
          <a:p>
            <a:r>
              <a:rPr lang="hu-HU" b="1" dirty="0">
                <a:latin typeface="Times New Roman" panose="02020603050405020304" pitchFamily="18" charset="0"/>
                <a:cs typeface="Times New Roman" panose="02020603050405020304" pitchFamily="18" charset="0"/>
              </a:rPr>
              <a:t>7. Applikációs (alkalmazási) réteg: </a:t>
            </a:r>
            <a:r>
              <a:rPr lang="hu-HU" dirty="0">
                <a:latin typeface="Times New Roman" panose="02020603050405020304" pitchFamily="18" charset="0"/>
                <a:cs typeface="Times New Roman" panose="02020603050405020304" pitchFamily="18" charset="0"/>
              </a:rPr>
              <a:t>Az applikációk (fájlátvitel, e-mail stb.) működéséhez nélkülözhetetlen szolgáltatásokat biztosítja.</a:t>
            </a:r>
          </a:p>
          <a:p>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04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7A15AA-2022-4E93-B91C-281AC0C30666}"/>
              </a:ext>
            </a:extLst>
          </p:cNvPr>
          <p:cNvSpPr>
            <a:spLocks noGrp="1"/>
          </p:cNvSpPr>
          <p:nvPr>
            <p:ph type="title"/>
          </p:nvPr>
        </p:nvSpPr>
        <p:spPr>
          <a:xfrm>
            <a:off x="2231136" y="343405"/>
            <a:ext cx="7729728" cy="1188720"/>
          </a:xfrm>
        </p:spPr>
        <p:txBody>
          <a:bodyPr/>
          <a:lstStyle/>
          <a:p>
            <a:r>
              <a:rPr lang="hu-HU" dirty="0">
                <a:latin typeface="Gill Sans Ultra Bold" panose="020B0A02020104020203" pitchFamily="34" charset="-18"/>
              </a:rPr>
              <a:t>Fizikai Réteg</a:t>
            </a:r>
          </a:p>
        </p:txBody>
      </p:sp>
      <p:sp>
        <p:nvSpPr>
          <p:cNvPr id="3" name="Tartalom helye 2">
            <a:extLst>
              <a:ext uri="{FF2B5EF4-FFF2-40B4-BE49-F238E27FC236}">
                <a16:creationId xmlns:a16="http://schemas.microsoft.com/office/drawing/2014/main" id="{B3446147-3AC1-4B7D-9FF2-97E6B7969EFC}"/>
              </a:ext>
            </a:extLst>
          </p:cNvPr>
          <p:cNvSpPr>
            <a:spLocks noGrp="1"/>
          </p:cNvSpPr>
          <p:nvPr>
            <p:ph idx="1"/>
          </p:nvPr>
        </p:nvSpPr>
        <p:spPr>
          <a:xfrm>
            <a:off x="0" y="2286351"/>
            <a:ext cx="7729728" cy="3806718"/>
          </a:xfrm>
        </p:spPr>
        <p:txBody>
          <a:bodyPr/>
          <a:lstStyle/>
          <a:p>
            <a:r>
              <a:rPr lang="hu-HU" dirty="0">
                <a:latin typeface="Times New Roman" panose="02020603050405020304" pitchFamily="18" charset="0"/>
                <a:cs typeface="Times New Roman" panose="02020603050405020304" pitchFamily="18" charset="0"/>
              </a:rPr>
              <a:t>Minden hálózat alapja </a:t>
            </a:r>
          </a:p>
          <a:p>
            <a:r>
              <a:rPr lang="hu-HU" dirty="0">
                <a:latin typeface="Times New Roman" panose="02020603050405020304" pitchFamily="18" charset="0"/>
                <a:cs typeface="Times New Roman" panose="02020603050405020304" pitchFamily="18" charset="0"/>
              </a:rPr>
              <a:t>Definiálja a hálózatok mechanikai, elektromos és időzített interfészeit</a:t>
            </a:r>
          </a:p>
          <a:p>
            <a:r>
              <a:rPr lang="hu-HU" dirty="0">
                <a:latin typeface="Times New Roman" panose="02020603050405020304" pitchFamily="18" charset="0"/>
                <a:cs typeface="Times New Roman" panose="02020603050405020304" pitchFamily="18" charset="0"/>
              </a:rPr>
              <a:t>Az adatátvitel sebességet a természet korlátozza</a:t>
            </a:r>
          </a:p>
          <a:p>
            <a:r>
              <a:rPr lang="hu-HU" dirty="0">
                <a:latin typeface="Times New Roman" panose="02020603050405020304" pitchFamily="18" charset="0"/>
                <a:cs typeface="Times New Roman" panose="02020603050405020304" pitchFamily="18" charset="0"/>
              </a:rPr>
              <a:t>Jeleket kondicionálja pl.:</a:t>
            </a:r>
          </a:p>
        </p:txBody>
      </p:sp>
      <p:pic>
        <p:nvPicPr>
          <p:cNvPr id="4" name="Kép 3">
            <a:extLst>
              <a:ext uri="{FF2B5EF4-FFF2-40B4-BE49-F238E27FC236}">
                <a16:creationId xmlns:a16="http://schemas.microsoft.com/office/drawing/2014/main" id="{4B5E4E42-1BB8-451E-B814-F68AFB25905F}"/>
              </a:ext>
            </a:extLst>
          </p:cNvPr>
          <p:cNvPicPr>
            <a:picLocks noChangeAspect="1"/>
          </p:cNvPicPr>
          <p:nvPr/>
        </p:nvPicPr>
        <p:blipFill>
          <a:blip r:embed="rId2"/>
          <a:stretch>
            <a:fillRect/>
          </a:stretch>
        </p:blipFill>
        <p:spPr>
          <a:xfrm>
            <a:off x="172307" y="3987534"/>
            <a:ext cx="3477110" cy="1533739"/>
          </a:xfrm>
          <a:prstGeom prst="rect">
            <a:avLst/>
          </a:prstGeom>
        </p:spPr>
      </p:pic>
      <p:pic>
        <p:nvPicPr>
          <p:cNvPr id="5" name="Kép 4">
            <a:extLst>
              <a:ext uri="{FF2B5EF4-FFF2-40B4-BE49-F238E27FC236}">
                <a16:creationId xmlns:a16="http://schemas.microsoft.com/office/drawing/2014/main" id="{CADEEF75-FCD0-4980-B5F8-6B1B7D3E8A90}"/>
              </a:ext>
            </a:extLst>
          </p:cNvPr>
          <p:cNvPicPr>
            <a:picLocks noChangeAspect="1"/>
          </p:cNvPicPr>
          <p:nvPr/>
        </p:nvPicPr>
        <p:blipFill>
          <a:blip r:embed="rId3"/>
          <a:stretch>
            <a:fillRect/>
          </a:stretch>
        </p:blipFill>
        <p:spPr>
          <a:xfrm>
            <a:off x="7012816" y="2382716"/>
            <a:ext cx="4360471" cy="787134"/>
          </a:xfrm>
          <a:prstGeom prst="rect">
            <a:avLst/>
          </a:prstGeom>
        </p:spPr>
      </p:pic>
    </p:spTree>
    <p:extLst>
      <p:ext uri="{BB962C8B-B14F-4D97-AF65-F5344CB8AC3E}">
        <p14:creationId xmlns:p14="http://schemas.microsoft.com/office/powerpoint/2010/main" val="1611545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A76C44-0867-4B25-8019-D3C3C4BB9E62}"/>
              </a:ext>
            </a:extLst>
          </p:cNvPr>
          <p:cNvSpPr>
            <a:spLocks noGrp="1"/>
          </p:cNvSpPr>
          <p:nvPr>
            <p:ph type="title"/>
          </p:nvPr>
        </p:nvSpPr>
        <p:spPr>
          <a:xfrm>
            <a:off x="2231136" y="182177"/>
            <a:ext cx="7729728" cy="1188720"/>
          </a:xfrm>
        </p:spPr>
        <p:txBody>
          <a:bodyPr/>
          <a:lstStyle/>
          <a:p>
            <a:r>
              <a:rPr lang="hu-HU" dirty="0">
                <a:latin typeface="Gill Sans Ultra Bold" panose="020B0A02020104020203" pitchFamily="34" charset="-18"/>
              </a:rPr>
              <a:t>Koaxiális kábel</a:t>
            </a:r>
          </a:p>
        </p:txBody>
      </p:sp>
      <p:sp>
        <p:nvSpPr>
          <p:cNvPr id="3" name="Tartalom helye 2">
            <a:extLst>
              <a:ext uri="{FF2B5EF4-FFF2-40B4-BE49-F238E27FC236}">
                <a16:creationId xmlns:a16="http://schemas.microsoft.com/office/drawing/2014/main" id="{1AB0F714-08BE-4C37-997A-D0FD95CF2547}"/>
              </a:ext>
            </a:extLst>
          </p:cNvPr>
          <p:cNvSpPr>
            <a:spLocks noGrp="1"/>
          </p:cNvSpPr>
          <p:nvPr>
            <p:ph idx="1"/>
          </p:nvPr>
        </p:nvSpPr>
        <p:spPr>
          <a:xfrm>
            <a:off x="70338" y="2153412"/>
            <a:ext cx="7659390" cy="3552796"/>
          </a:xfrm>
        </p:spPr>
        <p:txBody>
          <a:bodyPr>
            <a:normAutofit lnSpcReduction="10000"/>
          </a:bodyPr>
          <a:lstStyle/>
          <a:p>
            <a:r>
              <a:rPr lang="hu-HU" dirty="0">
                <a:latin typeface="Times New Roman" panose="02020603050405020304" pitchFamily="18" charset="0"/>
                <a:cs typeface="Times New Roman" panose="02020603050405020304" pitchFamily="18" charset="0"/>
              </a:rPr>
              <a:t>A koaxiális kábel - vagy röviden </a:t>
            </a:r>
            <a:r>
              <a:rPr lang="hu-HU" dirty="0" err="1">
                <a:latin typeface="Times New Roman" panose="02020603050405020304" pitchFamily="18" charset="0"/>
                <a:cs typeface="Times New Roman" panose="02020603050405020304" pitchFamily="18" charset="0"/>
              </a:rPr>
              <a:t>koax</a:t>
            </a:r>
            <a:r>
              <a:rPr lang="hu-HU" dirty="0">
                <a:latin typeface="Times New Roman" panose="02020603050405020304" pitchFamily="18" charset="0"/>
                <a:cs typeface="Times New Roman" panose="02020603050405020304" pitchFamily="18" charset="0"/>
              </a:rPr>
              <a:t> - elnevezés a vezeték szerkezetéből származik, mivel két vezető egy közös tengelyen (</a:t>
            </a:r>
            <a:r>
              <a:rPr lang="hu-HU" dirty="0" err="1">
                <a:latin typeface="Times New Roman" panose="02020603050405020304" pitchFamily="18" charset="0"/>
                <a:cs typeface="Times New Roman" panose="02020603050405020304" pitchFamily="18" charset="0"/>
              </a:rPr>
              <a:t>axis</a:t>
            </a:r>
            <a:r>
              <a:rPr lang="hu-HU" dirty="0">
                <a:latin typeface="Times New Roman" panose="02020603050405020304" pitchFamily="18" charset="0"/>
                <a:cs typeface="Times New Roman" panose="02020603050405020304" pitchFamily="18" charset="0"/>
              </a:rPr>
              <a:t>) osztozik</a:t>
            </a:r>
          </a:p>
          <a:p>
            <a:endParaRPr lang="hu-HU" dirty="0">
              <a:latin typeface="Times New Roman" panose="02020603050405020304" pitchFamily="18" charset="0"/>
              <a:cs typeface="Times New Roman" panose="02020603050405020304" pitchFamily="18" charset="0"/>
            </a:endParaRPr>
          </a:p>
          <a:p>
            <a:r>
              <a:rPr lang="hu-HU" dirty="0">
                <a:latin typeface="Times New Roman" panose="02020603050405020304" pitchFamily="18" charset="0"/>
                <a:cs typeface="Times New Roman" panose="02020603050405020304" pitchFamily="18" charset="0"/>
              </a:rPr>
              <a:t>Egy rézvezető, amely az elektronikus jelek továbbítását végzi.</a:t>
            </a:r>
          </a:p>
          <a:p>
            <a:r>
              <a:rPr lang="hu-HU" dirty="0">
                <a:latin typeface="Times New Roman" panose="02020603050405020304" pitchFamily="18" charset="0"/>
                <a:cs typeface="Times New Roman" panose="02020603050405020304" pitchFamily="18" charset="0"/>
              </a:rPr>
              <a:t>A rézvezetőt körülvevő rugalmas műanyag szigetelőréteg.</a:t>
            </a:r>
          </a:p>
          <a:p>
            <a:r>
              <a:rPr lang="hu-HU" dirty="0">
                <a:latin typeface="Times New Roman" panose="02020603050405020304" pitchFamily="18" charset="0"/>
                <a:cs typeface="Times New Roman" panose="02020603050405020304" pitchFamily="18" charset="0"/>
              </a:rPr>
              <a:t>A szigetelőanyagot beborító rézfonat vagy fémfólia, amely az áramkör második vezetékeként és a belső vezető árnyékolójaként működik. Ez a második réteg (más néven árnyékolás) a külső elektromágneses interferencia hatását is csökkenti.</a:t>
            </a:r>
          </a:p>
          <a:p>
            <a:r>
              <a:rPr lang="hu-HU" dirty="0">
                <a:latin typeface="Times New Roman" panose="02020603050405020304" pitchFamily="18" charset="0"/>
                <a:cs typeface="Times New Roman" panose="02020603050405020304" pitchFamily="18" charset="0"/>
              </a:rPr>
              <a:t>A kisebb fizikai sérülések elleni védelem érdekében az egész kábel egy borítással van bevonva.</a:t>
            </a:r>
          </a:p>
          <a:p>
            <a:endParaRPr lang="hu-HU"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010CCD57-FA65-436F-B87D-8961F21FFB07}"/>
              </a:ext>
            </a:extLst>
          </p:cNvPr>
          <p:cNvPicPr>
            <a:picLocks noChangeAspect="1"/>
          </p:cNvPicPr>
          <p:nvPr/>
        </p:nvPicPr>
        <p:blipFill>
          <a:blip r:embed="rId2"/>
          <a:stretch>
            <a:fillRect/>
          </a:stretch>
        </p:blipFill>
        <p:spPr>
          <a:xfrm>
            <a:off x="7403123" y="4411865"/>
            <a:ext cx="4300724" cy="1294343"/>
          </a:xfrm>
          <a:prstGeom prst="rect">
            <a:avLst/>
          </a:prstGeom>
        </p:spPr>
      </p:pic>
    </p:spTree>
    <p:extLst>
      <p:ext uri="{BB962C8B-B14F-4D97-AF65-F5344CB8AC3E}">
        <p14:creationId xmlns:p14="http://schemas.microsoft.com/office/powerpoint/2010/main" val="3093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80A5EF-6741-4B3D-8646-6F672811F724}"/>
              </a:ext>
            </a:extLst>
          </p:cNvPr>
          <p:cNvSpPr>
            <a:spLocks noGrp="1"/>
          </p:cNvSpPr>
          <p:nvPr>
            <p:ph type="title"/>
          </p:nvPr>
        </p:nvSpPr>
        <p:spPr>
          <a:xfrm>
            <a:off x="2046497" y="296476"/>
            <a:ext cx="7729728" cy="1188720"/>
          </a:xfrm>
        </p:spPr>
        <p:txBody>
          <a:bodyPr/>
          <a:lstStyle/>
          <a:p>
            <a:r>
              <a:rPr lang="hu-HU" dirty="0">
                <a:latin typeface="Gill Sans Ultra Bold" panose="020B0A02020104020203" pitchFamily="34" charset="-18"/>
              </a:rPr>
              <a:t>UTP (</a:t>
            </a:r>
            <a:r>
              <a:rPr lang="hu-HU" dirty="0" err="1">
                <a:latin typeface="Gill Sans Ultra Bold" panose="020B0A02020104020203" pitchFamily="34" charset="-18"/>
              </a:rPr>
              <a:t>Unshielded</a:t>
            </a:r>
            <a:r>
              <a:rPr lang="hu-HU" dirty="0">
                <a:latin typeface="Gill Sans Ultra Bold" panose="020B0A02020104020203" pitchFamily="34" charset="-18"/>
              </a:rPr>
              <a:t> twisted </a:t>
            </a:r>
            <a:r>
              <a:rPr lang="hu-HU" dirty="0" err="1">
                <a:latin typeface="Gill Sans Ultra Bold" panose="020B0A02020104020203" pitchFamily="34" charset="-18"/>
              </a:rPr>
              <a:t>pair</a:t>
            </a:r>
            <a:r>
              <a:rPr lang="hu-HU" dirty="0">
                <a:latin typeface="Gill Sans Ultra Bold" panose="020B0A02020104020203" pitchFamily="34" charset="-18"/>
              </a:rPr>
              <a:t>)</a:t>
            </a:r>
          </a:p>
        </p:txBody>
      </p:sp>
      <p:sp>
        <p:nvSpPr>
          <p:cNvPr id="3" name="Tartalom helye 2">
            <a:extLst>
              <a:ext uri="{FF2B5EF4-FFF2-40B4-BE49-F238E27FC236}">
                <a16:creationId xmlns:a16="http://schemas.microsoft.com/office/drawing/2014/main" id="{D95B8189-D5D9-4BB4-9C79-395B8103A82D}"/>
              </a:ext>
            </a:extLst>
          </p:cNvPr>
          <p:cNvSpPr>
            <a:spLocks noGrp="1"/>
          </p:cNvSpPr>
          <p:nvPr>
            <p:ph idx="1"/>
          </p:nvPr>
        </p:nvSpPr>
        <p:spPr>
          <a:xfrm>
            <a:off x="0" y="1609789"/>
            <a:ext cx="6638193" cy="4510102"/>
          </a:xfrm>
        </p:spPr>
        <p:txBody>
          <a:bodyPr/>
          <a:lstStyle/>
          <a:p>
            <a:r>
              <a:rPr lang="hu-HU" dirty="0">
                <a:latin typeface="Times New Roman" panose="02020603050405020304" pitchFamily="18" charset="0"/>
                <a:cs typeface="Times New Roman" panose="02020603050405020304" pitchFamily="18" charset="0"/>
              </a:rPr>
              <a:t>UTP – árnyékolatlan csavart érpár</a:t>
            </a:r>
          </a:p>
          <a:p>
            <a:r>
              <a:rPr lang="hu-HU" dirty="0">
                <a:latin typeface="Times New Roman" panose="02020603050405020304" pitchFamily="18" charset="0"/>
                <a:cs typeface="Times New Roman" panose="02020603050405020304" pitchFamily="18" charset="0"/>
              </a:rPr>
              <a:t>Közepes zavartvédettség és megbízhatóság</a:t>
            </a:r>
          </a:p>
          <a:p>
            <a:r>
              <a:rPr lang="hu-HU" dirty="0">
                <a:latin typeface="Times New Roman" panose="02020603050405020304" pitchFamily="18" charset="0"/>
                <a:cs typeface="Times New Roman" panose="02020603050405020304" pitchFamily="18" charset="0"/>
              </a:rPr>
              <a:t>Tipikus 10BaseT Ethernet kábelezés</a:t>
            </a:r>
          </a:p>
          <a:p>
            <a:r>
              <a:rPr lang="hu-HU" dirty="0">
                <a:latin typeface="Times New Roman" panose="02020603050405020304" pitchFamily="18" charset="0"/>
                <a:cs typeface="Times New Roman" panose="02020603050405020304" pitchFamily="18" charset="0"/>
              </a:rPr>
              <a:t>4db vezeték adás és vétel ág, </a:t>
            </a:r>
            <a:r>
              <a:rPr lang="hu-HU" dirty="0" err="1">
                <a:latin typeface="Times New Roman" panose="02020603050405020304" pitchFamily="18" charset="0"/>
                <a:cs typeface="Times New Roman" panose="02020603050405020304" pitchFamily="18" charset="0"/>
              </a:rPr>
              <a:t>max</a:t>
            </a:r>
            <a:r>
              <a:rPr lang="hu-HU" dirty="0">
                <a:latin typeface="Times New Roman" panose="02020603050405020304" pitchFamily="18" charset="0"/>
                <a:cs typeface="Times New Roman" panose="02020603050405020304" pitchFamily="18" charset="0"/>
              </a:rPr>
              <a:t>. 100m</a:t>
            </a:r>
          </a:p>
          <a:p>
            <a:endParaRPr lang="hu-HU" dirty="0">
              <a:latin typeface="Times New Roman" panose="02020603050405020304" pitchFamily="18" charset="0"/>
              <a:cs typeface="Times New Roman" panose="02020603050405020304" pitchFamily="18" charset="0"/>
            </a:endParaRPr>
          </a:p>
          <a:p>
            <a:pPr marL="0" indent="0">
              <a:buNone/>
            </a:pPr>
            <a:r>
              <a:rPr lang="hu-HU" dirty="0" err="1">
                <a:latin typeface="Times New Roman" panose="02020603050405020304" pitchFamily="18" charset="0"/>
                <a:cs typeface="Times New Roman" panose="02020603050405020304" pitchFamily="18" charset="0"/>
              </a:rPr>
              <a:t>Shielded</a:t>
            </a:r>
            <a:r>
              <a:rPr lang="hu-HU" dirty="0">
                <a:latin typeface="Times New Roman" panose="02020603050405020304" pitchFamily="18" charset="0"/>
                <a:cs typeface="Times New Roman" panose="02020603050405020304" pitchFamily="18" charset="0"/>
              </a:rPr>
              <a:t> Twisted </a:t>
            </a:r>
            <a:r>
              <a:rPr lang="hu-HU" dirty="0" err="1">
                <a:latin typeface="Times New Roman" panose="02020603050405020304" pitchFamily="18" charset="0"/>
                <a:cs typeface="Times New Roman" panose="02020603050405020304" pitchFamily="18" charset="0"/>
              </a:rPr>
              <a:t>Pair</a:t>
            </a:r>
            <a:r>
              <a:rPr lang="hu-HU" dirty="0">
                <a:latin typeface="Times New Roman" panose="02020603050405020304" pitchFamily="18" charset="0"/>
                <a:cs typeface="Times New Roman" panose="02020603050405020304" pitchFamily="18" charset="0"/>
              </a:rPr>
              <a:t> (STP) kábel</a:t>
            </a:r>
          </a:p>
          <a:p>
            <a:r>
              <a:rPr lang="hu-HU" dirty="0">
                <a:latin typeface="Times New Roman" panose="02020603050405020304" pitchFamily="18" charset="0"/>
                <a:cs typeface="Times New Roman" panose="02020603050405020304" pitchFamily="18" charset="0"/>
              </a:rPr>
              <a:t>Az árnyékolt csavart érpáras kábel (STP) jobb zaj elleni védelmet biztosít, mint az UTP kábel. Viszont az UTP-hez hasonlítva az STP kábel lényegesen drágább, és nehezebb is telepíteni. </a:t>
            </a:r>
          </a:p>
        </p:txBody>
      </p:sp>
      <p:pic>
        <p:nvPicPr>
          <p:cNvPr id="4" name="Kép 3">
            <a:extLst>
              <a:ext uri="{FF2B5EF4-FFF2-40B4-BE49-F238E27FC236}">
                <a16:creationId xmlns:a16="http://schemas.microsoft.com/office/drawing/2014/main" id="{A94B6613-EAA6-4B71-978D-F5C8D7FA46AF}"/>
              </a:ext>
            </a:extLst>
          </p:cNvPr>
          <p:cNvPicPr>
            <a:picLocks noChangeAspect="1"/>
          </p:cNvPicPr>
          <p:nvPr/>
        </p:nvPicPr>
        <p:blipFill>
          <a:blip r:embed="rId2"/>
          <a:stretch>
            <a:fillRect/>
          </a:stretch>
        </p:blipFill>
        <p:spPr>
          <a:xfrm>
            <a:off x="4475283" y="1723644"/>
            <a:ext cx="1801366" cy="1801366"/>
          </a:xfrm>
          <a:prstGeom prst="rect">
            <a:avLst/>
          </a:prstGeom>
        </p:spPr>
      </p:pic>
      <p:pic>
        <p:nvPicPr>
          <p:cNvPr id="5" name="Kép 4">
            <a:extLst>
              <a:ext uri="{FF2B5EF4-FFF2-40B4-BE49-F238E27FC236}">
                <a16:creationId xmlns:a16="http://schemas.microsoft.com/office/drawing/2014/main" id="{0EB6CE0E-504E-4FAC-A05D-4A82EAB186DB}"/>
              </a:ext>
            </a:extLst>
          </p:cNvPr>
          <p:cNvPicPr>
            <a:picLocks noChangeAspect="1"/>
          </p:cNvPicPr>
          <p:nvPr/>
        </p:nvPicPr>
        <p:blipFill>
          <a:blip r:embed="rId3"/>
          <a:stretch>
            <a:fillRect/>
          </a:stretch>
        </p:blipFill>
        <p:spPr>
          <a:xfrm>
            <a:off x="6638193" y="3864840"/>
            <a:ext cx="1896056" cy="1978238"/>
          </a:xfrm>
          <a:prstGeom prst="rect">
            <a:avLst/>
          </a:prstGeom>
        </p:spPr>
      </p:pic>
    </p:spTree>
    <p:extLst>
      <p:ext uri="{BB962C8B-B14F-4D97-AF65-F5344CB8AC3E}">
        <p14:creationId xmlns:p14="http://schemas.microsoft.com/office/powerpoint/2010/main" val="366258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20B0C15-E80A-470C-9AD7-9B9AECEE3175}"/>
              </a:ext>
            </a:extLst>
          </p:cNvPr>
          <p:cNvSpPr>
            <a:spLocks noGrp="1"/>
          </p:cNvSpPr>
          <p:nvPr>
            <p:ph type="title"/>
          </p:nvPr>
        </p:nvSpPr>
        <p:spPr>
          <a:xfrm>
            <a:off x="3636279" y="171419"/>
            <a:ext cx="3927459" cy="1508760"/>
          </a:xfrm>
        </p:spPr>
        <p:txBody>
          <a:bodyPr/>
          <a:lstStyle/>
          <a:p>
            <a:r>
              <a:rPr lang="hu-HU" dirty="0">
                <a:latin typeface="Gill Sans Ultra Bold" panose="020B0A02020104020203" pitchFamily="34" charset="-18"/>
              </a:rPr>
              <a:t>Határok</a:t>
            </a:r>
          </a:p>
        </p:txBody>
      </p:sp>
      <p:sp>
        <p:nvSpPr>
          <p:cNvPr id="3" name="Tartalom helye 2">
            <a:extLst>
              <a:ext uri="{FF2B5EF4-FFF2-40B4-BE49-F238E27FC236}">
                <a16:creationId xmlns:a16="http://schemas.microsoft.com/office/drawing/2014/main" id="{46B9173B-7696-40AA-B131-2D36DA247C6A}"/>
              </a:ext>
            </a:extLst>
          </p:cNvPr>
          <p:cNvSpPr>
            <a:spLocks noGrp="1"/>
          </p:cNvSpPr>
          <p:nvPr>
            <p:ph idx="1"/>
          </p:nvPr>
        </p:nvSpPr>
        <p:spPr>
          <a:xfrm>
            <a:off x="707969" y="1877456"/>
            <a:ext cx="9784080" cy="4206240"/>
          </a:xfrm>
        </p:spPr>
        <p:txBody>
          <a:bodyPr/>
          <a:lstStyle/>
          <a:p>
            <a:r>
              <a:rPr lang="hu-HU" b="1" dirty="0">
                <a:latin typeface="Times New Roman" panose="02020603050405020304" pitchFamily="18" charset="0"/>
                <a:cs typeface="Times New Roman" panose="02020603050405020304" pitchFamily="18" charset="0"/>
              </a:rPr>
              <a:t>Nincsenek határok mert olyan modern technikák vannak  </a:t>
            </a:r>
            <a:r>
              <a:rPr lang="hu-HU" dirty="0">
                <a:latin typeface="Times New Roman" panose="02020603050405020304" pitchFamily="18" charset="0"/>
                <a:cs typeface="Times New Roman" panose="02020603050405020304" pitchFamily="18" charset="0"/>
              </a:rPr>
              <a:t>és Olyan új világot segítenek létrehozni, ahol a földrajzi távolságok és a fizikai korlátok kevésbé lesznek relevánsak, és a jelenleginél is kisebb akadályt fognak majd jelenteni.</a:t>
            </a:r>
          </a:p>
        </p:txBody>
      </p:sp>
      <p:pic>
        <p:nvPicPr>
          <p:cNvPr id="5" name="Kép 4">
            <a:extLst>
              <a:ext uri="{FF2B5EF4-FFF2-40B4-BE49-F238E27FC236}">
                <a16:creationId xmlns:a16="http://schemas.microsoft.com/office/drawing/2014/main" id="{89664D8E-8333-46E1-A5F1-543776EC76F6}"/>
              </a:ext>
            </a:extLst>
          </p:cNvPr>
          <p:cNvPicPr>
            <a:picLocks noChangeAspect="1"/>
          </p:cNvPicPr>
          <p:nvPr/>
        </p:nvPicPr>
        <p:blipFill>
          <a:blip r:embed="rId2"/>
          <a:stretch>
            <a:fillRect/>
          </a:stretch>
        </p:blipFill>
        <p:spPr>
          <a:xfrm>
            <a:off x="2306285" y="2991662"/>
            <a:ext cx="6652185" cy="3866338"/>
          </a:xfrm>
          <a:prstGeom prst="rect">
            <a:avLst/>
          </a:prstGeom>
        </p:spPr>
      </p:pic>
    </p:spTree>
    <p:extLst>
      <p:ext uri="{BB962C8B-B14F-4D97-AF65-F5344CB8AC3E}">
        <p14:creationId xmlns:p14="http://schemas.microsoft.com/office/powerpoint/2010/main" val="12171414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F3F82E-C741-439D-AF85-BF243773FFF6}"/>
              </a:ext>
            </a:extLst>
          </p:cNvPr>
          <p:cNvSpPr>
            <a:spLocks noGrp="1"/>
          </p:cNvSpPr>
          <p:nvPr>
            <p:ph type="title"/>
          </p:nvPr>
        </p:nvSpPr>
        <p:spPr>
          <a:xfrm>
            <a:off x="3573407" y="63777"/>
            <a:ext cx="4515099" cy="1181310"/>
          </a:xfrm>
        </p:spPr>
        <p:txBody>
          <a:bodyPr/>
          <a:lstStyle/>
          <a:p>
            <a:r>
              <a:rPr lang="hu-HU" dirty="0">
                <a:latin typeface="Gill Sans Ultra Bold" panose="020B0A02020104020203" pitchFamily="34" charset="-18"/>
              </a:rPr>
              <a:t>Az internet</a:t>
            </a:r>
          </a:p>
        </p:txBody>
      </p:sp>
      <p:sp>
        <p:nvSpPr>
          <p:cNvPr id="3" name="Tartalom helye 2">
            <a:extLst>
              <a:ext uri="{FF2B5EF4-FFF2-40B4-BE49-F238E27FC236}">
                <a16:creationId xmlns:a16="http://schemas.microsoft.com/office/drawing/2014/main" id="{32A7201D-96C0-44FF-B8E1-ED099FCD0C6A}"/>
              </a:ext>
            </a:extLst>
          </p:cNvPr>
          <p:cNvSpPr>
            <a:spLocks noGrp="1"/>
          </p:cNvSpPr>
          <p:nvPr>
            <p:ph idx="1"/>
          </p:nvPr>
        </p:nvSpPr>
        <p:spPr>
          <a:xfrm>
            <a:off x="451703" y="2329581"/>
            <a:ext cx="5609520" cy="2084157"/>
          </a:xfrm>
        </p:spPr>
        <p:txBody>
          <a:bodyPr>
            <a:noAutofit/>
          </a:bodyPr>
          <a:lstStyle/>
          <a:p>
            <a:r>
              <a:rPr lang="hu-HU" sz="2000" b="1" dirty="0">
                <a:latin typeface="Times New Roman" panose="02020603050405020304" pitchFamily="18" charset="0"/>
                <a:cs typeface="Times New Roman" panose="02020603050405020304" pitchFamily="18" charset="0"/>
              </a:rPr>
              <a:t>Az internet egymással összekapcsolt hálózatok világméretű halmaza. Az ábra azt illusztrálja, hogy az internet egymással összekapcsolt LAN(</a:t>
            </a:r>
            <a:r>
              <a:rPr lang="hu-HU" sz="1600" dirty="0"/>
              <a:t>amely egy épületen belüli </a:t>
            </a:r>
            <a:r>
              <a:rPr lang="hu-HU" sz="1600" dirty="0" err="1"/>
              <a:t>hálozat</a:t>
            </a:r>
            <a:r>
              <a:rPr lang="hu-HU" sz="2000" b="1" dirty="0">
                <a:latin typeface="Times New Roman" panose="02020603050405020304" pitchFamily="18" charset="0"/>
                <a:cs typeface="Times New Roman" panose="02020603050405020304" pitchFamily="18" charset="0"/>
              </a:rPr>
              <a:t>)-okból és WAN(</a:t>
            </a:r>
            <a:r>
              <a:rPr lang="hu-HU" sz="1600" dirty="0"/>
              <a:t>egy olyan számítógép-hálózat, mely nagyobb területet fed le</a:t>
            </a:r>
            <a:r>
              <a:rPr lang="hu-HU" sz="2000" b="1" dirty="0">
                <a:latin typeface="Times New Roman" panose="02020603050405020304" pitchFamily="18" charset="0"/>
                <a:cs typeface="Times New Roman" panose="02020603050405020304" pitchFamily="18" charset="0"/>
              </a:rPr>
              <a:t>)-okból áll.</a:t>
            </a:r>
          </a:p>
        </p:txBody>
      </p:sp>
      <p:pic>
        <p:nvPicPr>
          <p:cNvPr id="4" name="Kép 3">
            <a:extLst>
              <a:ext uri="{FF2B5EF4-FFF2-40B4-BE49-F238E27FC236}">
                <a16:creationId xmlns:a16="http://schemas.microsoft.com/office/drawing/2014/main" id="{754279B6-F1E2-4D32-B739-416661C1B42E}"/>
              </a:ext>
            </a:extLst>
          </p:cNvPr>
          <p:cNvPicPr>
            <a:picLocks noChangeAspect="1"/>
          </p:cNvPicPr>
          <p:nvPr/>
        </p:nvPicPr>
        <p:blipFill>
          <a:blip r:embed="rId2"/>
          <a:stretch>
            <a:fillRect/>
          </a:stretch>
        </p:blipFill>
        <p:spPr>
          <a:xfrm>
            <a:off x="6274965" y="1422822"/>
            <a:ext cx="5297040" cy="2770463"/>
          </a:xfrm>
          <a:prstGeom prst="rect">
            <a:avLst/>
          </a:prstGeom>
        </p:spPr>
      </p:pic>
      <p:sp>
        <p:nvSpPr>
          <p:cNvPr id="10" name="Szövegdoboz 9">
            <a:extLst>
              <a:ext uri="{FF2B5EF4-FFF2-40B4-BE49-F238E27FC236}">
                <a16:creationId xmlns:a16="http://schemas.microsoft.com/office/drawing/2014/main" id="{096A78DA-D60F-4363-B836-3F9D834BAB89}"/>
              </a:ext>
            </a:extLst>
          </p:cNvPr>
          <p:cNvSpPr txBox="1"/>
          <p:nvPr/>
        </p:nvSpPr>
        <p:spPr>
          <a:xfrm>
            <a:off x="402672" y="4496813"/>
            <a:ext cx="4446165" cy="2339102"/>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Intranet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Az intranet kifejezést egy szervezet LAN-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és WAN-</a:t>
            </a:r>
            <a:r>
              <a:rPr lang="hu-HU" sz="1600" dirty="0" err="1">
                <a:latin typeface="Times New Roman" panose="02020603050405020304" pitchFamily="18" charset="0"/>
                <a:cs typeface="Times New Roman" panose="02020603050405020304" pitchFamily="18" charset="0"/>
              </a:rPr>
              <a:t>jai</a:t>
            </a:r>
            <a:r>
              <a:rPr lang="hu-HU" sz="1600" dirty="0">
                <a:latin typeface="Times New Roman" panose="02020603050405020304" pitchFamily="18" charset="0"/>
                <a:cs typeface="Times New Roman" panose="02020603050405020304" pitchFamily="18" charset="0"/>
              </a:rPr>
              <a:t> közti privát kapcsolatra használják. Az intranet úgy van kialakítva, hogy csak a szervezet tagjai, alkalmazottai vagy más, engedéllyel rendelkező személyek férjenek hozzá.</a:t>
            </a:r>
          </a:p>
          <a:p>
            <a:endParaRPr lang="hu-HU" dirty="0">
              <a:latin typeface="Times New Roman" panose="02020603050405020304" pitchFamily="18" charset="0"/>
              <a:cs typeface="Times New Roman" panose="02020603050405020304" pitchFamily="18" charset="0"/>
            </a:endParaRPr>
          </a:p>
        </p:txBody>
      </p:sp>
      <p:sp>
        <p:nvSpPr>
          <p:cNvPr id="12" name="Szövegdoboz 11">
            <a:extLst>
              <a:ext uri="{FF2B5EF4-FFF2-40B4-BE49-F238E27FC236}">
                <a16:creationId xmlns:a16="http://schemas.microsoft.com/office/drawing/2014/main" id="{E32295E3-6AC5-4980-8CD1-AA4F6391BB79}"/>
              </a:ext>
            </a:extLst>
          </p:cNvPr>
          <p:cNvSpPr txBox="1"/>
          <p:nvPr/>
        </p:nvSpPr>
        <p:spPr>
          <a:xfrm>
            <a:off x="6274965" y="4496813"/>
            <a:ext cx="4311941" cy="2062103"/>
          </a:xfrm>
          <a:prstGeom prst="rect">
            <a:avLst/>
          </a:prstGeom>
          <a:noFill/>
        </p:spPr>
        <p:txBody>
          <a:bodyPr wrap="square" rtlCol="0">
            <a:spAutoFit/>
          </a:bodyPr>
          <a:lstStyle/>
          <a:p>
            <a:r>
              <a:rPr lang="hu-HU" sz="2400" b="1" dirty="0">
                <a:latin typeface="Times New Roman" panose="02020603050405020304" pitchFamily="18" charset="0"/>
                <a:cs typeface="Times New Roman" panose="02020603050405020304" pitchFamily="18" charset="0"/>
              </a:rPr>
              <a:t>Extranet</a:t>
            </a:r>
          </a:p>
          <a:p>
            <a:endParaRPr lang="hu-HU" sz="2400" dirty="0">
              <a:latin typeface="Times New Roman" panose="02020603050405020304" pitchFamily="18" charset="0"/>
              <a:cs typeface="Times New Roman" panose="02020603050405020304" pitchFamily="18" charset="0"/>
            </a:endParaRPr>
          </a:p>
          <a:p>
            <a:r>
              <a:rPr lang="hu-HU" sz="16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p:txBody>
      </p:sp>
    </p:spTree>
    <p:extLst>
      <p:ext uri="{BB962C8B-B14F-4D97-AF65-F5344CB8AC3E}">
        <p14:creationId xmlns:p14="http://schemas.microsoft.com/office/powerpoint/2010/main" val="1450185034"/>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FAB1CC-46CD-4EBA-8531-24F9D3BE2564}"/>
              </a:ext>
            </a:extLst>
          </p:cNvPr>
          <p:cNvSpPr>
            <a:spLocks noGrp="1"/>
          </p:cNvSpPr>
          <p:nvPr>
            <p:ph type="title"/>
          </p:nvPr>
        </p:nvSpPr>
        <p:spPr>
          <a:xfrm>
            <a:off x="2116864" y="303053"/>
            <a:ext cx="7958271" cy="1508760"/>
          </a:xfrm>
        </p:spPr>
        <p:txBody>
          <a:bodyPr/>
          <a:lstStyle/>
          <a:p>
            <a:r>
              <a:rPr lang="hu-HU" dirty="0">
                <a:latin typeface="Gill Sans Ultra Bold" panose="020B0A02020104020203" pitchFamily="34" charset="-18"/>
              </a:rPr>
              <a:t>Intranet és extranet</a:t>
            </a:r>
          </a:p>
        </p:txBody>
      </p:sp>
      <p:sp>
        <p:nvSpPr>
          <p:cNvPr id="3" name="Tartalom helye 2">
            <a:extLst>
              <a:ext uri="{FF2B5EF4-FFF2-40B4-BE49-F238E27FC236}">
                <a16:creationId xmlns:a16="http://schemas.microsoft.com/office/drawing/2014/main" id="{1ADBB85F-C272-4D54-8513-0584B8864D34}"/>
              </a:ext>
            </a:extLst>
          </p:cNvPr>
          <p:cNvSpPr>
            <a:spLocks noGrp="1"/>
          </p:cNvSpPr>
          <p:nvPr>
            <p:ph idx="1"/>
          </p:nvPr>
        </p:nvSpPr>
        <p:spPr>
          <a:xfrm>
            <a:off x="456298" y="1921358"/>
            <a:ext cx="10989081" cy="2055024"/>
          </a:xfrm>
        </p:spPr>
        <p:txBody>
          <a:bodyPr>
            <a:normAutofit/>
          </a:bodyPr>
          <a:lstStyle/>
          <a:p>
            <a:r>
              <a:rPr lang="hu-HU" sz="1800" dirty="0">
                <a:latin typeface="Times New Roman" panose="02020603050405020304" pitchFamily="18" charset="0"/>
                <a:cs typeface="Times New Roman" panose="02020603050405020304" pitchFamily="18" charset="0"/>
              </a:rPr>
              <a:t>Egy szervezet használhat extranetet, hogy biztonságos és megbízható hozzáférést biztosítson a saját hálózata eléréséhez más szervezetek dolgozói számára is. Íme néhány példa erre az esetre:</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cég hozzáférést biztosít külső beszállítói és alvállalkozói számára.</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kórház időpont-foglalási rendszert biztosít az orvosok számára, akik így találkozókat egyeztethetnek a betegeikkel.</a:t>
            </a:r>
          </a:p>
          <a:p>
            <a:pPr>
              <a:spcBef>
                <a:spcPts val="0"/>
              </a:spcBef>
              <a:spcAft>
                <a:spcPts val="0"/>
              </a:spcAft>
            </a:pPr>
            <a:r>
              <a:rPr lang="hu-HU" sz="1800" b="1" dirty="0">
                <a:latin typeface="Times New Roman" panose="02020603050405020304" pitchFamily="18" charset="0"/>
                <a:cs typeface="Times New Roman" panose="02020603050405020304" pitchFamily="18" charset="0"/>
              </a:rPr>
              <a:t>Egy oktatásügyi helyi kirendeltség költségvetési és személyzeti adatokat szolgáltat a kerületi iskolákról.</a:t>
            </a:r>
          </a:p>
          <a:p>
            <a:pPr>
              <a:spcBef>
                <a:spcPts val="0"/>
              </a:spcBef>
              <a:spcAft>
                <a:spcPts val="0"/>
              </a:spcAft>
            </a:pPr>
            <a:endParaRPr lang="hu-HU" b="1"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5C59B573-607C-498E-8048-7AEF8D65C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180" y="3617844"/>
            <a:ext cx="3072848" cy="2458278"/>
          </a:xfrm>
          <a:prstGeom prst="rect">
            <a:avLst/>
          </a:prstGeom>
        </p:spPr>
      </p:pic>
    </p:spTree>
    <p:extLst>
      <p:ext uri="{BB962C8B-B14F-4D97-AF65-F5344CB8AC3E}">
        <p14:creationId xmlns:p14="http://schemas.microsoft.com/office/powerpoint/2010/main" val="862740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D5C509-381A-4B8F-9530-0988A99FB046}"/>
              </a:ext>
            </a:extLst>
          </p:cNvPr>
          <p:cNvSpPr>
            <a:spLocks noGrp="1"/>
          </p:cNvSpPr>
          <p:nvPr>
            <p:ph type="title"/>
          </p:nvPr>
        </p:nvSpPr>
        <p:spPr>
          <a:xfrm>
            <a:off x="1487382" y="597223"/>
            <a:ext cx="10121522" cy="916864"/>
          </a:xfrm>
        </p:spPr>
        <p:txBody>
          <a:bodyPr>
            <a:normAutofit fontScale="90000"/>
          </a:bodyPr>
          <a:lstStyle/>
          <a:p>
            <a:r>
              <a:rPr lang="hu-HU" dirty="0">
                <a:latin typeface="Gill Sans Ultra Bold" panose="020B0A02020104020203" pitchFamily="34" charset="-18"/>
              </a:rPr>
              <a:t>Vállalati internetkapcsolatok</a:t>
            </a:r>
            <a:br>
              <a:rPr lang="hu-HU" dirty="0">
                <a:latin typeface="Gill Sans Ultra Bold" panose="020B0A02020104020203" pitchFamily="34" charset="-18"/>
              </a:rPr>
            </a:br>
            <a:endParaRPr lang="hu-HU" dirty="0">
              <a:latin typeface="Gill Sans Ultra Bold" panose="020B0A02020104020203" pitchFamily="34" charset="-18"/>
            </a:endParaRPr>
          </a:p>
        </p:txBody>
      </p:sp>
      <p:sp>
        <p:nvSpPr>
          <p:cNvPr id="3" name="Tartalom helye 2">
            <a:extLst>
              <a:ext uri="{FF2B5EF4-FFF2-40B4-BE49-F238E27FC236}">
                <a16:creationId xmlns:a16="http://schemas.microsoft.com/office/drawing/2014/main" id="{974B2069-519B-4569-BDFB-BBA9D766E158}"/>
              </a:ext>
            </a:extLst>
          </p:cNvPr>
          <p:cNvSpPr>
            <a:spLocks noGrp="1"/>
          </p:cNvSpPr>
          <p:nvPr>
            <p:ph idx="1"/>
          </p:nvPr>
        </p:nvSpPr>
        <p:spPr>
          <a:xfrm>
            <a:off x="297797" y="1951859"/>
            <a:ext cx="6786668" cy="4206240"/>
          </a:xfrm>
        </p:spPr>
        <p:txBody>
          <a:bodyPr>
            <a:normAutofit fontScale="92500" lnSpcReduction="10000"/>
          </a:bodyPr>
          <a:lstStyle/>
          <a:p>
            <a:r>
              <a:rPr lang="hu-HU" sz="1900" b="1" dirty="0">
                <a:latin typeface="Times New Roman" panose="02020603050405020304" pitchFamily="18" charset="0"/>
                <a:cs typeface="Times New Roman" panose="02020603050405020304" pitchFamily="18" charset="0"/>
              </a:rPr>
              <a:t>Dedikált </a:t>
            </a:r>
            <a:r>
              <a:rPr lang="hu-HU" sz="1900" b="1" dirty="0" err="1">
                <a:latin typeface="Times New Roman" panose="02020603050405020304" pitchFamily="18" charset="0"/>
                <a:cs typeface="Times New Roman" panose="02020603050405020304" pitchFamily="18" charset="0"/>
              </a:rPr>
              <a:t>bérelt</a:t>
            </a:r>
            <a:r>
              <a:rPr lang="hu-HU" sz="1900" b="1" dirty="0">
                <a:latin typeface="Times New Roman" panose="02020603050405020304" pitchFamily="18" charset="0"/>
                <a:cs typeface="Times New Roman" panose="02020603050405020304" pitchFamily="18" charset="0"/>
              </a:rPr>
              <a:t> vonal:</a:t>
            </a:r>
            <a:r>
              <a:rPr lang="hu-HU" sz="1900" dirty="0">
                <a:latin typeface="Times New Roman" panose="02020603050405020304" pitchFamily="18" charset="0"/>
                <a:cs typeface="Times New Roman" panose="02020603050405020304" pitchFamily="18" charset="0"/>
              </a:rPr>
              <a:t>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 a szolgáltató hálózatának fenntartott vonala, amellyel </a:t>
            </a:r>
            <a:r>
              <a:rPr lang="hu-HU" sz="1900" dirty="0" err="1">
                <a:latin typeface="Times New Roman" panose="02020603050405020304" pitchFamily="18" charset="0"/>
                <a:cs typeface="Times New Roman" panose="02020603050405020304" pitchFamily="18" charset="0"/>
              </a:rPr>
              <a:t>földrajzilag</a:t>
            </a:r>
            <a:r>
              <a:rPr lang="hu-HU" sz="1900" dirty="0">
                <a:latin typeface="Times New Roman" panose="02020603050405020304" pitchFamily="18" charset="0"/>
                <a:cs typeface="Times New Roman" panose="02020603050405020304" pitchFamily="18" charset="0"/>
              </a:rPr>
              <a:t> távol levő irodákat lehet összekötni hang vagy adatkapcsolat céljából. A </a:t>
            </a:r>
            <a:r>
              <a:rPr lang="hu-HU" sz="1900" dirty="0" err="1">
                <a:latin typeface="Times New Roman" panose="02020603050405020304" pitchFamily="18" charset="0"/>
                <a:cs typeface="Times New Roman" panose="02020603050405020304" pitchFamily="18" charset="0"/>
              </a:rPr>
              <a:t>bérelt</a:t>
            </a:r>
            <a:r>
              <a:rPr lang="hu-HU" sz="1900" dirty="0">
                <a:latin typeface="Times New Roman" panose="02020603050405020304" pitchFamily="18" charset="0"/>
                <a:cs typeface="Times New Roman" panose="02020603050405020304" pitchFamily="18" charset="0"/>
              </a:rPr>
              <a:t> vonalat havi vagy éves díjszabással adják bérbe.</a:t>
            </a:r>
          </a:p>
          <a:p>
            <a:r>
              <a:rPr lang="hu-HU" sz="1900" b="1" dirty="0">
                <a:latin typeface="Times New Roman" panose="02020603050405020304" pitchFamily="18" charset="0"/>
                <a:cs typeface="Times New Roman" panose="02020603050405020304" pitchFamily="18" charset="0"/>
              </a:rPr>
              <a:t>Metro Ethernet:</a:t>
            </a:r>
            <a:r>
              <a:rPr lang="hu-HU" sz="1900" dirty="0">
                <a:latin typeface="Times New Roman" panose="02020603050405020304" pitchFamily="18" charset="0"/>
                <a:cs typeface="Times New Roman" panose="02020603050405020304" pitchFamily="18" charset="0"/>
              </a:rPr>
              <a:t> Néha Ethernet WAN néven is emlegetik. Ebben a fejezetben Metro Ethernetként fogunk rá hivatkozni. A Metro Ethernet LAN hozzáférési technológiákkal valósít meg WAN-t. Az Ethernet egy LAN-technológia, amelyet egy későbbi fejezetben ismerünk meg.</a:t>
            </a:r>
          </a:p>
          <a:p>
            <a:r>
              <a:rPr lang="hu-HU" sz="1900" b="1" dirty="0">
                <a:latin typeface="Times New Roman" panose="02020603050405020304" pitchFamily="18" charset="0"/>
                <a:cs typeface="Times New Roman" panose="02020603050405020304" pitchFamily="18" charset="0"/>
              </a:rPr>
              <a:t>Üzleti DSL:</a:t>
            </a:r>
            <a:r>
              <a:rPr lang="hu-HU" sz="1900" dirty="0">
                <a:latin typeface="Times New Roman" panose="02020603050405020304" pitchFamily="18" charset="0"/>
                <a:cs typeface="Times New Roman" panose="02020603050405020304" pitchFamily="18" charset="0"/>
              </a:rPr>
              <a:t> Az üzleti DSL-</a:t>
            </a:r>
            <a:r>
              <a:rPr lang="hu-HU" sz="1900" dirty="0" err="1">
                <a:latin typeface="Times New Roman" panose="02020603050405020304" pitchFamily="18" charset="0"/>
                <a:cs typeface="Times New Roman" panose="02020603050405020304" pitchFamily="18" charset="0"/>
              </a:rPr>
              <a:t>nek</a:t>
            </a:r>
            <a:r>
              <a:rPr lang="hu-HU" sz="1900" dirty="0">
                <a:latin typeface="Times New Roman" panose="02020603050405020304" pitchFamily="18" charset="0"/>
                <a:cs typeface="Times New Roman" panose="02020603050405020304" pitchFamily="18" charset="0"/>
              </a:rPr>
              <a:t> sok változata van. A legnépszerűbb változat a szimmetrikus digitális előfizetői vonal, amely hasonló az aszimmetrikus digitális előfizetői vonalhoz , de ugyanakkora feltöltési és letöltési sebességet biztosít.</a:t>
            </a:r>
          </a:p>
          <a:p>
            <a:r>
              <a:rPr lang="hu-HU" sz="1900" b="1" dirty="0">
                <a:latin typeface="Times New Roman" panose="02020603050405020304" pitchFamily="18" charset="0"/>
                <a:cs typeface="Times New Roman" panose="02020603050405020304" pitchFamily="18" charset="0"/>
              </a:rPr>
              <a:t>Műholdas: </a:t>
            </a:r>
            <a:r>
              <a:rPr lang="hu-HU" sz="1900" dirty="0">
                <a:latin typeface="Times New Roman" panose="02020603050405020304" pitchFamily="18" charset="0"/>
                <a:cs typeface="Times New Roman" panose="02020603050405020304" pitchFamily="18" charset="0"/>
              </a:rPr>
              <a:t>Műholdas szolgáltatást ott is lehet nyújtani, ahol vezetékes megoldás nincs.</a:t>
            </a:r>
          </a:p>
          <a:p>
            <a:endParaRPr lang="hu-HU"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24B543A1-C2A8-447F-8BA9-EC4B04E340F0}"/>
              </a:ext>
            </a:extLst>
          </p:cNvPr>
          <p:cNvPicPr>
            <a:picLocks noChangeAspect="1"/>
          </p:cNvPicPr>
          <p:nvPr/>
        </p:nvPicPr>
        <p:blipFill>
          <a:blip r:embed="rId2"/>
          <a:stretch>
            <a:fillRect/>
          </a:stretch>
        </p:blipFill>
        <p:spPr>
          <a:xfrm>
            <a:off x="7108869" y="1865192"/>
            <a:ext cx="5120071" cy="3965765"/>
          </a:xfrm>
          <a:prstGeom prst="rect">
            <a:avLst/>
          </a:prstGeom>
        </p:spPr>
      </p:pic>
    </p:spTree>
    <p:extLst>
      <p:ext uri="{BB962C8B-B14F-4D97-AF65-F5344CB8AC3E}">
        <p14:creationId xmlns:p14="http://schemas.microsoft.com/office/powerpoint/2010/main" val="15286037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0D090B-D804-4801-B5B6-00F6CB3A911E}"/>
              </a:ext>
            </a:extLst>
          </p:cNvPr>
          <p:cNvSpPr>
            <a:spLocks noGrp="1"/>
          </p:cNvSpPr>
          <p:nvPr>
            <p:ph type="title"/>
          </p:nvPr>
        </p:nvSpPr>
        <p:spPr/>
        <p:txBody>
          <a:bodyPr>
            <a:normAutofit/>
          </a:bodyPr>
          <a:lstStyle/>
          <a:p>
            <a:r>
              <a:rPr lang="hu-HU" dirty="0">
                <a:latin typeface="Arial Black" panose="020B0A04020102020204" pitchFamily="34" charset="0"/>
              </a:rPr>
              <a:t>Szolgáltatásminőség</a:t>
            </a:r>
          </a:p>
        </p:txBody>
      </p:sp>
      <p:sp>
        <p:nvSpPr>
          <p:cNvPr id="3" name="Tartalom helye 2">
            <a:extLst>
              <a:ext uri="{FF2B5EF4-FFF2-40B4-BE49-F238E27FC236}">
                <a16:creationId xmlns:a16="http://schemas.microsoft.com/office/drawing/2014/main" id="{E44CB2C6-9B7A-4569-80DD-A21861B7593C}"/>
              </a:ext>
            </a:extLst>
          </p:cNvPr>
          <p:cNvSpPr>
            <a:spLocks noGrp="1"/>
          </p:cNvSpPr>
          <p:nvPr>
            <p:ph idx="1"/>
          </p:nvPr>
        </p:nvSpPr>
        <p:spPr>
          <a:xfrm>
            <a:off x="140896" y="2153412"/>
            <a:ext cx="9819968" cy="3586615"/>
          </a:xfrm>
        </p:spPr>
        <p:txBody>
          <a:bodyPr/>
          <a:lstStyle/>
          <a:p>
            <a:r>
              <a:rPr lang="hu-HU" b="1" dirty="0">
                <a:latin typeface="Times New Roman" panose="02020603050405020304" pitchFamily="18" charset="0"/>
                <a:cs typeface="Times New Roman" panose="02020603050405020304" pitchFamily="18" charset="0"/>
              </a:rPr>
              <a:t>A szolgáltatás minősége egyre erősebb követelmény a jelenlegi hálózatokban. </a:t>
            </a:r>
            <a:r>
              <a:rPr lang="hu-HU" dirty="0">
                <a:latin typeface="Times New Roman" panose="02020603050405020304" pitchFamily="18" charset="0"/>
                <a:cs typeface="Times New Roman" panose="02020603050405020304" pitchFamily="18" charset="0"/>
              </a:rPr>
              <a:t>Egyre újabb hálózati alkalmazások állnak a felhasználók rendelkezésére, mint például az élő hang- és videoközvetítési szolgáltatások, és ezek egyben magasabb minőségi elvárásokat is támasztanak. Mivel az adat-, hang- és videotartalom ugyanazon a hálózaton utazik, a </a:t>
            </a:r>
            <a:r>
              <a:rPr lang="hu-HU" dirty="0" err="1">
                <a:latin typeface="Times New Roman" panose="02020603050405020304" pitchFamily="18" charset="0"/>
                <a:cs typeface="Times New Roman" panose="02020603050405020304" pitchFamily="18" charset="0"/>
              </a:rPr>
              <a:t>QoS</a:t>
            </a:r>
            <a:r>
              <a:rPr lang="hu-HU" dirty="0">
                <a:latin typeface="Times New Roman" panose="02020603050405020304" pitchFamily="18" charset="0"/>
                <a:cs typeface="Times New Roman" panose="02020603050405020304" pitchFamily="18" charset="0"/>
              </a:rPr>
              <a:t> az elsődleges módszer a torlódások kezelésére és a megbízható kézbesítés megvalósítására a felhasználók számára.</a:t>
            </a:r>
          </a:p>
        </p:txBody>
      </p:sp>
      <p:pic>
        <p:nvPicPr>
          <p:cNvPr id="6" name="Kép 5">
            <a:extLst>
              <a:ext uri="{FF2B5EF4-FFF2-40B4-BE49-F238E27FC236}">
                <a16:creationId xmlns:a16="http://schemas.microsoft.com/office/drawing/2014/main" id="{E6E58575-8781-4C41-9DC3-BDB4DD53AE36}"/>
              </a:ext>
            </a:extLst>
          </p:cNvPr>
          <p:cNvPicPr>
            <a:picLocks noChangeAspect="1"/>
          </p:cNvPicPr>
          <p:nvPr/>
        </p:nvPicPr>
        <p:blipFill>
          <a:blip r:embed="rId2"/>
          <a:stretch>
            <a:fillRect/>
          </a:stretch>
        </p:blipFill>
        <p:spPr>
          <a:xfrm>
            <a:off x="404608" y="4979053"/>
            <a:ext cx="3894992" cy="2190933"/>
          </a:xfrm>
          <a:prstGeom prst="rect">
            <a:avLst/>
          </a:prstGeom>
        </p:spPr>
      </p:pic>
      <p:pic>
        <p:nvPicPr>
          <p:cNvPr id="7" name="Kép 6">
            <a:extLst>
              <a:ext uri="{FF2B5EF4-FFF2-40B4-BE49-F238E27FC236}">
                <a16:creationId xmlns:a16="http://schemas.microsoft.com/office/drawing/2014/main" id="{0B8A46BA-CB61-451F-BCF4-B45684E69FEA}"/>
              </a:ext>
            </a:extLst>
          </p:cNvPr>
          <p:cNvPicPr>
            <a:picLocks noChangeAspect="1"/>
          </p:cNvPicPr>
          <p:nvPr/>
        </p:nvPicPr>
        <p:blipFill>
          <a:blip r:embed="rId3"/>
          <a:stretch>
            <a:fillRect/>
          </a:stretch>
        </p:blipFill>
        <p:spPr>
          <a:xfrm>
            <a:off x="373333" y="4746401"/>
            <a:ext cx="3086061" cy="819735"/>
          </a:xfrm>
          <a:prstGeom prst="rect">
            <a:avLst/>
          </a:prstGeom>
        </p:spPr>
      </p:pic>
      <p:pic>
        <p:nvPicPr>
          <p:cNvPr id="12" name="Kép 11">
            <a:extLst>
              <a:ext uri="{FF2B5EF4-FFF2-40B4-BE49-F238E27FC236}">
                <a16:creationId xmlns:a16="http://schemas.microsoft.com/office/drawing/2014/main" id="{9808A726-B147-4367-81F6-B203BEFB49C0}"/>
              </a:ext>
            </a:extLst>
          </p:cNvPr>
          <p:cNvPicPr>
            <a:picLocks noChangeAspect="1"/>
          </p:cNvPicPr>
          <p:nvPr/>
        </p:nvPicPr>
        <p:blipFill>
          <a:blip r:embed="rId4"/>
          <a:stretch>
            <a:fillRect/>
          </a:stretch>
        </p:blipFill>
        <p:spPr>
          <a:xfrm>
            <a:off x="8805777" y="5307758"/>
            <a:ext cx="3095625" cy="1533525"/>
          </a:xfrm>
          <a:prstGeom prst="rect">
            <a:avLst/>
          </a:prstGeom>
        </p:spPr>
      </p:pic>
    </p:spTree>
    <p:extLst>
      <p:ext uri="{BB962C8B-B14F-4D97-AF65-F5344CB8AC3E}">
        <p14:creationId xmlns:p14="http://schemas.microsoft.com/office/powerpoint/2010/main" val="125561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F8B3876-7E6C-422F-A34C-20174A3670BC}"/>
              </a:ext>
            </a:extLst>
          </p:cNvPr>
          <p:cNvSpPr>
            <a:spLocks noGrp="1"/>
          </p:cNvSpPr>
          <p:nvPr>
            <p:ph type="title"/>
          </p:nvPr>
        </p:nvSpPr>
        <p:spPr>
          <a:xfrm>
            <a:off x="1202919" y="105934"/>
            <a:ext cx="9784080" cy="1508760"/>
          </a:xfrm>
        </p:spPr>
        <p:txBody>
          <a:bodyPr>
            <a:normAutofit/>
          </a:bodyPr>
          <a:lstStyle/>
          <a:p>
            <a:br>
              <a:rPr lang="hu-HU" dirty="0">
                <a:latin typeface="Gill Sans Ultra Bold" panose="020B0A02020104020203" pitchFamily="34" charset="-18"/>
              </a:rPr>
            </a:br>
            <a:r>
              <a:rPr lang="hu-HU" dirty="0">
                <a:latin typeface="Gill Sans Ultra Bold" panose="020B0A02020104020203" pitchFamily="34" charset="-18"/>
              </a:rPr>
              <a:t>Különböző méretű hálózatok</a:t>
            </a:r>
          </a:p>
        </p:txBody>
      </p:sp>
      <p:sp>
        <p:nvSpPr>
          <p:cNvPr id="3" name="Tartalom helye 2">
            <a:extLst>
              <a:ext uri="{FF2B5EF4-FFF2-40B4-BE49-F238E27FC236}">
                <a16:creationId xmlns:a16="http://schemas.microsoft.com/office/drawing/2014/main" id="{5953600F-A4FF-40B3-AEE7-455DC81BE081}"/>
              </a:ext>
            </a:extLst>
          </p:cNvPr>
          <p:cNvSpPr>
            <a:spLocks noGrp="1"/>
          </p:cNvSpPr>
          <p:nvPr>
            <p:ph idx="1"/>
          </p:nvPr>
        </p:nvSpPr>
        <p:spPr>
          <a:xfrm>
            <a:off x="283716" y="1921358"/>
            <a:ext cx="11908281" cy="3583857"/>
          </a:xfrm>
        </p:spPr>
        <p:txBody>
          <a:bodyPr>
            <a:normAutofit/>
          </a:bodyPr>
          <a:lstStyle/>
          <a:p>
            <a:r>
              <a:rPr lang="hu-HU" sz="2800" b="1" dirty="0">
                <a:latin typeface="Times New Roman" panose="02020603050405020304" pitchFamily="18" charset="0"/>
                <a:cs typeface="Times New Roman" panose="02020603050405020304" pitchFamily="18" charset="0"/>
              </a:rPr>
              <a:t>SOHO: </a:t>
            </a:r>
            <a:r>
              <a:rPr lang="hu-HU" dirty="0">
                <a:latin typeface="Times New Roman" panose="02020603050405020304" pitchFamily="18" charset="0"/>
                <a:cs typeface="Times New Roman" panose="02020603050405020304" pitchFamily="18" charset="0"/>
              </a:rPr>
              <a:t>Az irodáknak lehetővé teszi hogy szinte bárhonnan </a:t>
            </a:r>
            <a:r>
              <a:rPr lang="hu-HU" dirty="0" err="1">
                <a:latin typeface="Times New Roman" panose="02020603050405020304" pitchFamily="18" charset="0"/>
                <a:cs typeface="Times New Roman" panose="02020603050405020304" pitchFamily="18" charset="0"/>
              </a:rPr>
              <a:t>dolgozhasanak</a:t>
            </a:r>
            <a:r>
              <a:rPr lang="hu-HU" dirty="0">
                <a:latin typeface="Times New Roman" panose="02020603050405020304" pitchFamily="18" charset="0"/>
                <a:cs typeface="Times New Roman" panose="02020603050405020304" pitchFamily="18" charset="0"/>
              </a:rPr>
              <a:t>. Sok egyéni vállalkozó használ otthoni vagy kisebb irodai hálózatot termékei eladására és reklámozására, eszközök megrendelésére vagy az ügyfelekkel való kapcsolattartásra.</a:t>
            </a:r>
          </a:p>
          <a:p>
            <a:r>
              <a:rPr lang="hu-HU" sz="2800" b="1" dirty="0">
                <a:latin typeface="Times New Roman" panose="02020603050405020304" pitchFamily="18" charset="0"/>
                <a:cs typeface="Times New Roman" panose="02020603050405020304" pitchFamily="18" charset="0"/>
              </a:rPr>
              <a:t>Vállalati: -</a:t>
            </a:r>
            <a:r>
              <a:rPr lang="hu-HU" dirty="0">
                <a:latin typeface="Times New Roman" panose="02020603050405020304" pitchFamily="18" charset="0"/>
                <a:cs typeface="Times New Roman" panose="02020603050405020304" pitchFamily="18" charset="0"/>
              </a:rPr>
              <a:t>A vállalatok és a nagy szervezetek hálózataikat arra használják, hogy a hálózat szerverein tárolják és onnan érjék el a céges információkat. A hálózatok e-mailt, azonnali üzenetküldést és csoportmunka lehetőségeket is biztosítanak. Számos szervezet használja a saját hálózatát arra, </a:t>
            </a:r>
            <a:r>
              <a:rPr lang="hu-HU" dirty="0" err="1">
                <a:latin typeface="Times New Roman" panose="02020603050405020304" pitchFamily="18" charset="0"/>
                <a:cs typeface="Times New Roman" panose="02020603050405020304" pitchFamily="18" charset="0"/>
              </a:rPr>
              <a:t>hogyazon</a:t>
            </a:r>
            <a:r>
              <a:rPr lang="hu-HU" dirty="0">
                <a:latin typeface="Times New Roman" panose="02020603050405020304" pitchFamily="18" charset="0"/>
                <a:cs typeface="Times New Roman" panose="02020603050405020304" pitchFamily="18" charset="0"/>
              </a:rPr>
              <a:t> keresztül termékeket vagy szolgáltatásokat nyújtson ügyfeleiknek.</a:t>
            </a:r>
          </a:p>
        </p:txBody>
      </p:sp>
      <p:pic>
        <p:nvPicPr>
          <p:cNvPr id="18" name="Kép 17">
            <a:extLst>
              <a:ext uri="{FF2B5EF4-FFF2-40B4-BE49-F238E27FC236}">
                <a16:creationId xmlns:a16="http://schemas.microsoft.com/office/drawing/2014/main" id="{C515E3C2-935D-40C8-B4C6-748E390CAF1F}"/>
              </a:ext>
            </a:extLst>
          </p:cNvPr>
          <p:cNvPicPr>
            <a:picLocks noChangeAspect="1"/>
          </p:cNvPicPr>
          <p:nvPr/>
        </p:nvPicPr>
        <p:blipFill>
          <a:blip r:embed="rId2"/>
          <a:stretch>
            <a:fillRect/>
          </a:stretch>
        </p:blipFill>
        <p:spPr>
          <a:xfrm>
            <a:off x="3392509" y="4520173"/>
            <a:ext cx="5023258" cy="1970083"/>
          </a:xfrm>
          <a:prstGeom prst="rect">
            <a:avLst/>
          </a:prstGeom>
        </p:spPr>
      </p:pic>
    </p:spTree>
    <p:extLst>
      <p:ext uri="{BB962C8B-B14F-4D97-AF65-F5344CB8AC3E}">
        <p14:creationId xmlns:p14="http://schemas.microsoft.com/office/powerpoint/2010/main" val="7410697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1BAC1B-54C5-42E0-9A58-88A64C0B644C}"/>
              </a:ext>
            </a:extLst>
          </p:cNvPr>
          <p:cNvSpPr>
            <a:spLocks noGrp="1"/>
          </p:cNvSpPr>
          <p:nvPr>
            <p:ph type="title"/>
          </p:nvPr>
        </p:nvSpPr>
        <p:spPr>
          <a:xfrm>
            <a:off x="1789258" y="639250"/>
            <a:ext cx="9370503" cy="1108396"/>
          </a:xfrm>
        </p:spPr>
        <p:txBody>
          <a:bodyPr>
            <a:normAutofit/>
          </a:bodyPr>
          <a:lstStyle/>
          <a:p>
            <a:r>
              <a:rPr lang="hu-HU" dirty="0">
                <a:latin typeface="Gill Sans Ultra Bold" panose="020B0A02020104020203" pitchFamily="34" charset="-18"/>
              </a:rPr>
              <a:t>A hálózatok megjelenítése</a:t>
            </a:r>
          </a:p>
        </p:txBody>
      </p:sp>
      <p:sp>
        <p:nvSpPr>
          <p:cNvPr id="3" name="Tartalom helye 2">
            <a:extLst>
              <a:ext uri="{FF2B5EF4-FFF2-40B4-BE49-F238E27FC236}">
                <a16:creationId xmlns:a16="http://schemas.microsoft.com/office/drawing/2014/main" id="{9FC6F4F4-58F4-4C17-BE91-3AB5A35231E1}"/>
              </a:ext>
            </a:extLst>
          </p:cNvPr>
          <p:cNvSpPr>
            <a:spLocks noGrp="1"/>
          </p:cNvSpPr>
          <p:nvPr>
            <p:ph idx="1"/>
          </p:nvPr>
        </p:nvSpPr>
        <p:spPr>
          <a:xfrm>
            <a:off x="263353" y="2115915"/>
            <a:ext cx="11254732" cy="4206240"/>
          </a:xfrm>
        </p:spPr>
        <p:txBody>
          <a:bodyPr/>
          <a:lstStyle/>
          <a:p>
            <a:r>
              <a:rPr lang="hu-HU" dirty="0">
                <a:latin typeface="Times New Roman" panose="02020603050405020304" pitchFamily="18" charset="0"/>
                <a:cs typeface="Times New Roman" panose="02020603050405020304" pitchFamily="18" charset="0"/>
              </a:rPr>
              <a:t>A rendszergazdának képesnek kell lennie arra, hogy megmutassa, hogyan fog kinézni a hálózata. Át kell látniuk, mely komponensek csatlakoznak más komponensekhez, hol helyezkednek el, és hogyan csatlakoznak egymáshoz. A hálózatdiagramok gyakran használják az ábrán látható szimbólumokat, amelyek a hálózatot alkotó különböz</a:t>
            </a:r>
            <a:r>
              <a:rPr lang="hu-HU" b="1" dirty="0">
                <a:latin typeface="Times New Roman" panose="02020603050405020304" pitchFamily="18" charset="0"/>
                <a:cs typeface="Times New Roman" panose="02020603050405020304" pitchFamily="18" charset="0"/>
              </a:rPr>
              <a:t>ő</a:t>
            </a:r>
            <a:r>
              <a:rPr lang="hu-HU" dirty="0">
                <a:latin typeface="Times New Roman" panose="02020603050405020304" pitchFamily="18" charset="0"/>
                <a:cs typeface="Times New Roman" panose="02020603050405020304" pitchFamily="18" charset="0"/>
              </a:rPr>
              <a:t> eszközöket és kapcsolatokat jelképezik.</a:t>
            </a:r>
          </a:p>
        </p:txBody>
      </p:sp>
      <p:pic>
        <p:nvPicPr>
          <p:cNvPr id="4" name="Kép 3">
            <a:extLst>
              <a:ext uri="{FF2B5EF4-FFF2-40B4-BE49-F238E27FC236}">
                <a16:creationId xmlns:a16="http://schemas.microsoft.com/office/drawing/2014/main" id="{5DAABC1B-50D3-4519-8093-21D34C052A28}"/>
              </a:ext>
            </a:extLst>
          </p:cNvPr>
          <p:cNvPicPr>
            <a:picLocks noChangeAspect="1"/>
          </p:cNvPicPr>
          <p:nvPr/>
        </p:nvPicPr>
        <p:blipFill>
          <a:blip r:embed="rId2"/>
          <a:stretch>
            <a:fillRect/>
          </a:stretch>
        </p:blipFill>
        <p:spPr>
          <a:xfrm>
            <a:off x="501162" y="3862855"/>
            <a:ext cx="6109890" cy="1107267"/>
          </a:xfrm>
          <a:prstGeom prst="rect">
            <a:avLst/>
          </a:prstGeom>
        </p:spPr>
      </p:pic>
      <p:pic>
        <p:nvPicPr>
          <p:cNvPr id="5" name="Kép 4">
            <a:extLst>
              <a:ext uri="{FF2B5EF4-FFF2-40B4-BE49-F238E27FC236}">
                <a16:creationId xmlns:a16="http://schemas.microsoft.com/office/drawing/2014/main" id="{8E4C96BC-A6C2-40C6-98DA-0DB0CE196B03}"/>
              </a:ext>
            </a:extLst>
          </p:cNvPr>
          <p:cNvPicPr>
            <a:picLocks noChangeAspect="1"/>
          </p:cNvPicPr>
          <p:nvPr/>
        </p:nvPicPr>
        <p:blipFill>
          <a:blip r:embed="rId3"/>
          <a:stretch>
            <a:fillRect/>
          </a:stretch>
        </p:blipFill>
        <p:spPr>
          <a:xfrm>
            <a:off x="6611052" y="4416488"/>
            <a:ext cx="5374451" cy="1041774"/>
          </a:xfrm>
          <a:prstGeom prst="rect">
            <a:avLst/>
          </a:prstGeom>
        </p:spPr>
      </p:pic>
      <p:pic>
        <p:nvPicPr>
          <p:cNvPr id="6" name="Kép 5">
            <a:extLst>
              <a:ext uri="{FF2B5EF4-FFF2-40B4-BE49-F238E27FC236}">
                <a16:creationId xmlns:a16="http://schemas.microsoft.com/office/drawing/2014/main" id="{C689228C-0D12-4B7B-A598-4182DFA1C55C}"/>
              </a:ext>
            </a:extLst>
          </p:cNvPr>
          <p:cNvPicPr>
            <a:picLocks noChangeAspect="1"/>
          </p:cNvPicPr>
          <p:nvPr/>
        </p:nvPicPr>
        <p:blipFill>
          <a:blip r:embed="rId4"/>
          <a:stretch>
            <a:fillRect/>
          </a:stretch>
        </p:blipFill>
        <p:spPr>
          <a:xfrm>
            <a:off x="501162" y="4970122"/>
            <a:ext cx="6109890" cy="1041774"/>
          </a:xfrm>
          <a:prstGeom prst="rect">
            <a:avLst/>
          </a:prstGeom>
        </p:spPr>
      </p:pic>
    </p:spTree>
    <p:extLst>
      <p:ext uri="{BB962C8B-B14F-4D97-AF65-F5344CB8AC3E}">
        <p14:creationId xmlns:p14="http://schemas.microsoft.com/office/powerpoint/2010/main" val="1296338435"/>
      </p:ext>
    </p:extLst>
  </p:cSld>
  <p:clrMapOvr>
    <a:masterClrMapping/>
  </p:clrMapOvr>
  <p:transition spd="slow">
    <p:push dir="r"/>
  </p:transition>
</p:sld>
</file>

<file path=ppt/theme/theme1.xml><?xml version="1.0" encoding="utf-8"?>
<a:theme xmlns:a="http://schemas.openxmlformats.org/drawingml/2006/main" name="Csomag">
  <a:themeElements>
    <a:clrScheme name="Csomag">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somag">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somag">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Csomag</Template>
  <TotalTime>0</TotalTime>
  <Words>2326</Words>
  <Application>Microsoft Office PowerPoint</Application>
  <PresentationFormat>Szélesvásznú</PresentationFormat>
  <Paragraphs>144</Paragraphs>
  <Slides>29</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29</vt:i4>
      </vt:variant>
    </vt:vector>
  </HeadingPairs>
  <TitlesOfParts>
    <vt:vector size="36" baseType="lpstr">
      <vt:lpstr>Arial</vt:lpstr>
      <vt:lpstr>Arial Black</vt:lpstr>
      <vt:lpstr>Gill Sans MT</vt:lpstr>
      <vt:lpstr>Gill Sans Ultra Bold</vt:lpstr>
      <vt:lpstr>Tahoma</vt:lpstr>
      <vt:lpstr>Times New Roman</vt:lpstr>
      <vt:lpstr>Csomag</vt:lpstr>
      <vt:lpstr>PowerPoint-bemutató</vt:lpstr>
      <vt:lpstr>A hálózatok hatása az életünkre</vt:lpstr>
      <vt:lpstr>Határok</vt:lpstr>
      <vt:lpstr>Az internet</vt:lpstr>
      <vt:lpstr>Intranet és extranet</vt:lpstr>
      <vt:lpstr>Vállalati internetkapcsolatok </vt:lpstr>
      <vt:lpstr>Szolgáltatásminőség</vt:lpstr>
      <vt:lpstr> Különböző méretű hálózatok</vt:lpstr>
      <vt:lpstr>A hálózatok megjelenítése</vt:lpstr>
      <vt:lpstr>Hálozatbiztonság</vt:lpstr>
      <vt:lpstr>LAN-ok és WAN-ok</vt:lpstr>
      <vt:lpstr>hozzáférési technológiák</vt:lpstr>
      <vt:lpstr>Hálózati architektúrák</vt:lpstr>
      <vt:lpstr>Az IT szakértő </vt:lpstr>
      <vt:lpstr>PowerPoint-bemutató</vt:lpstr>
      <vt:lpstr>Operációs rendszerek </vt:lpstr>
      <vt:lpstr>Az operációs rendszer feladata </vt:lpstr>
      <vt:lpstr>Navigáció az IOS-módok között </vt:lpstr>
      <vt:lpstr>Jelszavak beállítása </vt:lpstr>
      <vt:lpstr>Manuális IP-cím konfiguráció </vt:lpstr>
      <vt:lpstr>Kommunikációs alapok</vt:lpstr>
      <vt:lpstr>Kommunikációs protokollok</vt:lpstr>
      <vt:lpstr>Üzenet kódolása</vt:lpstr>
      <vt:lpstr>Üzenet szállítás</vt:lpstr>
      <vt:lpstr>Osi modell</vt:lpstr>
      <vt:lpstr>Osi rétegek</vt:lpstr>
      <vt:lpstr>Fizikai Réteg</vt:lpstr>
      <vt:lpstr>Koaxiális kábel</vt:lpstr>
      <vt:lpstr>UTP (Unshielded twisted pair)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dc:title>
  <dc:creator>Haraszti Marcell Leó</dc:creator>
  <cp:lastModifiedBy>Ivánczi Ferenc</cp:lastModifiedBy>
  <cp:revision>48</cp:revision>
  <dcterms:created xsi:type="dcterms:W3CDTF">2022-10-03T11:08:43Z</dcterms:created>
  <dcterms:modified xsi:type="dcterms:W3CDTF">2023-01-27T12:09:53Z</dcterms:modified>
</cp:coreProperties>
</file>