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5" r:id="rId3"/>
    <p:sldId id="266" r:id="rId4"/>
    <p:sldId id="259" r:id="rId5"/>
    <p:sldId id="268" r:id="rId6"/>
    <p:sldId id="270" r:id="rId7"/>
    <p:sldId id="272" r:id="rId8"/>
    <p:sldId id="269" r:id="rId9"/>
    <p:sldId id="267" r:id="rId10"/>
    <p:sldId id="274" r:id="rId11"/>
    <p:sldId id="263" r:id="rId12"/>
    <p:sldId id="271" r:id="rId13"/>
    <p:sldId id="273" r:id="rId14"/>
    <p:sldId id="275" r:id="rId15"/>
    <p:sldId id="276"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u-HU"/>
              <a:t>Mintacím szerkesztése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2022. 10. 28.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0992503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2022. 10. 28.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12160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2022. 10. 28.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07519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2022. 10. 28.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19623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u-HU"/>
              <a:t>Mintacím szerkesztése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2022. 10. 28.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26008211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8" name="Date Placeholder 7"/>
          <p:cNvSpPr>
            <a:spLocks noGrp="1"/>
          </p:cNvSpPr>
          <p:nvPr>
            <p:ph type="dt" sz="half" idx="10"/>
          </p:nvPr>
        </p:nvSpPr>
        <p:spPr/>
        <p:txBody>
          <a:bodyPr/>
          <a:lstStyle/>
          <a:p>
            <a:fld id="{C58F7DD5-14C8-4383-9BDE-184FCAB00349}" type="datetimeFigureOut">
              <a:rPr lang="hu-HU" smtClean="0"/>
              <a:t>2022. 10. 28.</a:t>
            </a:fld>
            <a:endParaRPr lang="hu-HU"/>
          </a:p>
        </p:txBody>
      </p:sp>
      <p:sp>
        <p:nvSpPr>
          <p:cNvPr id="9" name="Footer Placeholder 8"/>
          <p:cNvSpPr>
            <a:spLocks noGrp="1"/>
          </p:cNvSpPr>
          <p:nvPr>
            <p:ph type="ftr" sz="quarter" idx="11"/>
          </p:nvPr>
        </p:nvSpPr>
        <p:spPr/>
        <p:txBody>
          <a:body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414903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583436" y="3143250"/>
            <a:ext cx="4270248" cy="259677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2022. 10. 28.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
        <p:nvSpPr>
          <p:cNvPr id="10" name="Title 9"/>
          <p:cNvSpPr>
            <a:spLocks noGrp="1"/>
          </p:cNvSpPr>
          <p:nvPr>
            <p:ph type="title"/>
          </p:nvPr>
        </p:nvSpPr>
        <p:spPr/>
        <p:txBody>
          <a:bodyPr/>
          <a:lstStyle/>
          <a:p>
            <a:r>
              <a:rPr lang="hu-HU"/>
              <a:t>Mintacím szerkesztése</a:t>
            </a:r>
            <a:endParaRPr lang="en-US" dirty="0"/>
          </a:p>
        </p:txBody>
      </p:sp>
    </p:spTree>
    <p:extLst>
      <p:ext uri="{BB962C8B-B14F-4D97-AF65-F5344CB8AC3E}">
        <p14:creationId xmlns:p14="http://schemas.microsoft.com/office/powerpoint/2010/main" val="414151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58F7DD5-14C8-4383-9BDE-184FCAB00349}" type="datetimeFigureOut">
              <a:rPr lang="hu-HU" smtClean="0"/>
              <a:t>2022. 10. 28.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97632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F7DD5-14C8-4383-9BDE-184FCAB00349}" type="datetimeFigureOut">
              <a:rPr lang="hu-HU" smtClean="0"/>
              <a:t>2022. 10. 28.</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68424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u-HU"/>
              <a:t>Mintacím szerkesztése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9" name="Date Placeholder 8"/>
          <p:cNvSpPr>
            <a:spLocks noGrp="1"/>
          </p:cNvSpPr>
          <p:nvPr>
            <p:ph type="dt" sz="half" idx="10"/>
          </p:nvPr>
        </p:nvSpPr>
        <p:spPr/>
        <p:txBody>
          <a:bodyPr/>
          <a:lstStyle/>
          <a:p>
            <a:fld id="{C58F7DD5-14C8-4383-9BDE-184FCAB00349}" type="datetimeFigureOut">
              <a:rPr lang="hu-HU" smtClean="0"/>
              <a:t>2022. 10. 28.</a:t>
            </a:fld>
            <a:endParaRPr lang="hu-H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1" name="Slide Number Placeholder 10"/>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72712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58F7DD5-14C8-4383-9BDE-184FCAB00349}" type="datetimeFigureOut">
              <a:rPr lang="hu-HU" smtClean="0"/>
              <a:t>2022. 10. 28.</a:t>
            </a:fld>
            <a:endParaRPr lang="hu-H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56341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58F7DD5-14C8-4383-9BDE-184FCAB00349}" type="datetimeFigureOut">
              <a:rPr lang="hu-HU" smtClean="0"/>
              <a:t>2022. 10. 28.</a:t>
            </a:fld>
            <a:endParaRPr lang="hu-H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u-H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AE2CA1-CE29-46DE-903B-FA2C96207FB6}" type="slidenum">
              <a:rPr lang="hu-HU" smtClean="0"/>
              <a:t>‹#›</a:t>
            </a:fld>
            <a:endParaRPr lang="hu-HU"/>
          </a:p>
        </p:txBody>
      </p:sp>
    </p:spTree>
    <p:extLst>
      <p:ext uri="{BB962C8B-B14F-4D97-AF65-F5344CB8AC3E}">
        <p14:creationId xmlns:p14="http://schemas.microsoft.com/office/powerpoint/2010/main" val="1971141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etacad.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491741" y="1061259"/>
            <a:ext cx="6967047" cy="3918964"/>
          </a:xfrm>
          <a:prstGeom prst="rect">
            <a:avLst/>
          </a:prstGeom>
        </p:spPr>
      </p:pic>
    </p:spTree>
    <p:extLst>
      <p:ext uri="{BB962C8B-B14F-4D97-AF65-F5344CB8AC3E}">
        <p14:creationId xmlns:p14="http://schemas.microsoft.com/office/powerpoint/2010/main" val="36273584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725553-5593-406D-AA73-5B5FFCEF5C9C}"/>
              </a:ext>
            </a:extLst>
          </p:cNvPr>
          <p:cNvSpPr>
            <a:spLocks noGrp="1"/>
          </p:cNvSpPr>
          <p:nvPr>
            <p:ph type="title"/>
          </p:nvPr>
        </p:nvSpPr>
        <p:spPr>
          <a:xfrm>
            <a:off x="2231136" y="235822"/>
            <a:ext cx="7729728" cy="1188720"/>
          </a:xfrm>
        </p:spPr>
        <p:txBody>
          <a:bodyPr>
            <a:normAutofit/>
          </a:bodyPr>
          <a:lstStyle/>
          <a:p>
            <a:r>
              <a:rPr lang="hu-HU" dirty="0" err="1">
                <a:latin typeface="Gill Sans Ultra Bold" panose="020B0A02020104020203" pitchFamily="34" charset="-18"/>
              </a:rPr>
              <a:t>Hálozatbiztonság</a:t>
            </a: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3CAB9816-6677-4AB8-A93B-F4B2BBDAD9FE}"/>
              </a:ext>
            </a:extLst>
          </p:cNvPr>
          <p:cNvSpPr>
            <a:spLocks noGrp="1"/>
          </p:cNvSpPr>
          <p:nvPr>
            <p:ph idx="1"/>
          </p:nvPr>
        </p:nvSpPr>
        <p:spPr>
          <a:xfrm>
            <a:off x="0" y="1503772"/>
            <a:ext cx="6286905" cy="5354228"/>
          </a:xfrm>
        </p:spPr>
        <p:txBody>
          <a:bodyPr>
            <a:normAutofit/>
          </a:bodyPr>
          <a:lstStyle/>
          <a:p>
            <a:pPr marL="0" indent="0">
              <a:buNone/>
            </a:pPr>
            <a:r>
              <a:rPr lang="hu-HU" sz="1600" b="1" dirty="0"/>
              <a:t>A hálózatok gyakori külső fenyegetései:</a:t>
            </a:r>
          </a:p>
          <a:p>
            <a:r>
              <a:rPr lang="hu-HU" sz="1600" dirty="0"/>
              <a:t>Vírusok, férgek és trójai programok</a:t>
            </a:r>
          </a:p>
          <a:p>
            <a:r>
              <a:rPr lang="hu-HU" sz="1600" dirty="0"/>
              <a:t>Kémprogram és reklámprogram (</a:t>
            </a:r>
            <a:r>
              <a:rPr lang="hu-HU" sz="1600" dirty="0" err="1"/>
              <a:t>spyware</a:t>
            </a:r>
            <a:r>
              <a:rPr lang="hu-HU" sz="1600" dirty="0"/>
              <a:t> és </a:t>
            </a:r>
            <a:r>
              <a:rPr lang="hu-HU" sz="1600" dirty="0" err="1"/>
              <a:t>adware</a:t>
            </a:r>
            <a:r>
              <a:rPr lang="hu-HU" sz="1600" dirty="0"/>
              <a:t>)</a:t>
            </a:r>
          </a:p>
          <a:p>
            <a:r>
              <a:rPr lang="hu-HU" sz="1600" dirty="0"/>
              <a:t>Nulladik napi támadások</a:t>
            </a:r>
          </a:p>
          <a:p>
            <a:r>
              <a:rPr lang="hu-HU" sz="1600" dirty="0"/>
              <a:t>Személyes támadások</a:t>
            </a:r>
          </a:p>
          <a:p>
            <a:r>
              <a:rPr lang="hu-HU" sz="1600" dirty="0"/>
              <a:t>Szolgáltatás-</a:t>
            </a:r>
            <a:r>
              <a:rPr lang="hu-HU" sz="1600" dirty="0" err="1"/>
              <a:t>megtagadásos</a:t>
            </a:r>
            <a:r>
              <a:rPr lang="hu-HU" sz="1600" dirty="0"/>
              <a:t> támadások</a:t>
            </a:r>
          </a:p>
          <a:p>
            <a:r>
              <a:rPr lang="hu-HU" sz="1600" dirty="0" err="1"/>
              <a:t>Adatlehallgatás</a:t>
            </a:r>
            <a:r>
              <a:rPr lang="hu-HU" sz="1600" dirty="0"/>
              <a:t> és -lopás</a:t>
            </a:r>
          </a:p>
          <a:p>
            <a:r>
              <a:rPr lang="hu-HU" sz="1600" dirty="0"/>
              <a:t>Személyazonosság-lopás</a:t>
            </a:r>
          </a:p>
          <a:p>
            <a:pPr marL="0" indent="0">
              <a:buNone/>
            </a:pPr>
            <a:r>
              <a:rPr lang="hu-HU" sz="1600" b="1" dirty="0"/>
              <a:t>Az alapvető biztonsági összetevők egy otthoni vagy kis irodai hálózathoz:</a:t>
            </a:r>
          </a:p>
          <a:p>
            <a:r>
              <a:rPr lang="hu-HU" sz="1600" dirty="0"/>
              <a:t>Vírus- és kémprogramvédelem</a:t>
            </a:r>
          </a:p>
          <a:p>
            <a:r>
              <a:rPr lang="hu-HU" sz="1600" dirty="0"/>
              <a:t>Tűzfalszűrés</a:t>
            </a:r>
          </a:p>
          <a:p>
            <a:br>
              <a:rPr lang="hu-HU" sz="1100" b="1" dirty="0">
                <a:latin typeface="Times New Roman" panose="02020603050405020304" pitchFamily="18" charset="0"/>
                <a:cs typeface="Times New Roman" panose="02020603050405020304" pitchFamily="18" charset="0"/>
              </a:rPr>
            </a:br>
            <a:endParaRPr lang="hu-HU" sz="1100" b="1"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4D2EB414-04EA-461A-B4CE-583AB03FD0D5}"/>
              </a:ext>
            </a:extLst>
          </p:cNvPr>
          <p:cNvPicPr>
            <a:picLocks noChangeAspect="1"/>
          </p:cNvPicPr>
          <p:nvPr/>
        </p:nvPicPr>
        <p:blipFill>
          <a:blip r:embed="rId2"/>
          <a:stretch>
            <a:fillRect/>
          </a:stretch>
        </p:blipFill>
        <p:spPr>
          <a:xfrm>
            <a:off x="6286905" y="1424542"/>
            <a:ext cx="5905095" cy="3376337"/>
          </a:xfrm>
          <a:prstGeom prst="rect">
            <a:avLst/>
          </a:prstGeom>
        </p:spPr>
      </p:pic>
    </p:spTree>
    <p:extLst>
      <p:ext uri="{BB962C8B-B14F-4D97-AF65-F5344CB8AC3E}">
        <p14:creationId xmlns:p14="http://schemas.microsoft.com/office/powerpoint/2010/main" val="288886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3F2A52E-8E33-4A89-9A49-C648AF09E472}"/>
              </a:ext>
            </a:extLst>
          </p:cNvPr>
          <p:cNvSpPr>
            <a:spLocks noGrp="1"/>
          </p:cNvSpPr>
          <p:nvPr>
            <p:ph type="title"/>
          </p:nvPr>
        </p:nvSpPr>
        <p:spPr>
          <a:xfrm>
            <a:off x="1047228" y="167486"/>
            <a:ext cx="9784080" cy="1508760"/>
          </a:xfrm>
        </p:spPr>
        <p:txBody>
          <a:bodyPr>
            <a:normAutofit/>
          </a:bodyPr>
          <a:lstStyle/>
          <a:p>
            <a:r>
              <a:rPr lang="hu-HU" dirty="0">
                <a:latin typeface="Gill Sans Ultra Bold" panose="020B0A02020104020203" pitchFamily="34" charset="-18"/>
              </a:rPr>
              <a:t>LAN-ok és WAN-ok</a:t>
            </a:r>
          </a:p>
        </p:txBody>
      </p:sp>
      <p:pic>
        <p:nvPicPr>
          <p:cNvPr id="4" name="Kép 3">
            <a:extLst>
              <a:ext uri="{FF2B5EF4-FFF2-40B4-BE49-F238E27FC236}">
                <a16:creationId xmlns:a16="http://schemas.microsoft.com/office/drawing/2014/main" id="{5C62D24E-37BB-4A42-8162-5021572D75F2}"/>
              </a:ext>
            </a:extLst>
          </p:cNvPr>
          <p:cNvPicPr>
            <a:picLocks noChangeAspect="1"/>
          </p:cNvPicPr>
          <p:nvPr/>
        </p:nvPicPr>
        <p:blipFill>
          <a:blip r:embed="rId2"/>
          <a:stretch>
            <a:fillRect/>
          </a:stretch>
        </p:blipFill>
        <p:spPr>
          <a:xfrm>
            <a:off x="5939268" y="1800556"/>
            <a:ext cx="4881101" cy="1827999"/>
          </a:xfrm>
          <a:prstGeom prst="rect">
            <a:avLst/>
          </a:prstGeom>
        </p:spPr>
      </p:pic>
      <p:sp>
        <p:nvSpPr>
          <p:cNvPr id="6" name="Szövegdoboz 5">
            <a:extLst>
              <a:ext uri="{FF2B5EF4-FFF2-40B4-BE49-F238E27FC236}">
                <a16:creationId xmlns:a16="http://schemas.microsoft.com/office/drawing/2014/main" id="{B16E764E-9E91-4D60-A4D3-1367B68EA063}"/>
              </a:ext>
            </a:extLst>
          </p:cNvPr>
          <p:cNvSpPr txBox="1"/>
          <p:nvPr/>
        </p:nvSpPr>
        <p:spPr>
          <a:xfrm>
            <a:off x="317835" y="3752869"/>
            <a:ext cx="5010646"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WAN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sajátos jellemzőkkel rendelkezik: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biztosítja a nagy földrajzi területeket (pl.: városokat, államokat, tartományokat, országokat vagy kontinenseket) lefedő összeköttetést a LAN-ok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 A WAN jellemzően lassabb összeköttetést biztosít, mint a LAN.</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között.</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a:t>
            </a:r>
            <a:r>
              <a:rPr lang="hu-HU" sz="1600" dirty="0" err="1">
                <a:latin typeface="Times New Roman" panose="02020603050405020304" pitchFamily="18" charset="0"/>
                <a:cs typeface="Times New Roman" panose="02020603050405020304" pitchFamily="18" charset="0"/>
              </a:rPr>
              <a:t>hálózatokat</a:t>
            </a:r>
            <a:r>
              <a:rPr lang="hu-HU" sz="1600" dirty="0">
                <a:latin typeface="Times New Roman" panose="02020603050405020304" pitchFamily="18" charset="0"/>
                <a:cs typeface="Times New Roman" panose="02020603050405020304" pitchFamily="18" charset="0"/>
              </a:rPr>
              <a:t> rendszerint több szolgáltató biztosítja.</a:t>
            </a:r>
          </a:p>
          <a:p>
            <a:endParaRPr lang="hu-HU" dirty="0">
              <a:latin typeface="Times New Roman" panose="02020603050405020304" pitchFamily="18" charset="0"/>
              <a:cs typeface="Times New Roman" panose="02020603050405020304" pitchFamily="18" charset="0"/>
            </a:endParaRPr>
          </a:p>
        </p:txBody>
      </p:sp>
      <p:sp>
        <p:nvSpPr>
          <p:cNvPr id="7" name="Szövegdoboz 6">
            <a:extLst>
              <a:ext uri="{FF2B5EF4-FFF2-40B4-BE49-F238E27FC236}">
                <a16:creationId xmlns:a16="http://schemas.microsoft.com/office/drawing/2014/main" id="{7CB7B46F-B95A-4FC1-8591-CCFAFCFFDE24}"/>
              </a:ext>
            </a:extLst>
          </p:cNvPr>
          <p:cNvSpPr txBox="1"/>
          <p:nvPr/>
        </p:nvSpPr>
        <p:spPr>
          <a:xfrm>
            <a:off x="5328481" y="3752869"/>
            <a:ext cx="6635592"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LAN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egy korlátozott nagyságú területen (pl.: otthon, az iskolában, egy irodaépületben vagy az egyetemi kampuszon) kapcsol össze végberendezéseket. </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nagy sávszélességet biztosít a belső végberendezéseknek és a közvetítő eszközöknek (lásd az ábrát).</a:t>
            </a:r>
          </a:p>
          <a:p>
            <a:pPr marL="285750" indent="-285750">
              <a:buFont typeface="Arial" panose="020B0604020202020204" pitchFamily="34" charset="0"/>
              <a:buChar char="•"/>
            </a:pPr>
            <a:endParaRPr lang="hu-H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LAN-t rendszerint egyetlen szervezet vagy személy felügyeli. Az adminisztratív feladatok közé tartozik többek között a hálózati szintű biztonsági és hozzáférési házirendek alkalmazása.</a:t>
            </a:r>
          </a:p>
          <a:p>
            <a:endParaRPr lang="hu-HU" dirty="0">
              <a:latin typeface="Times New Roman" panose="02020603050405020304" pitchFamily="18" charset="0"/>
              <a:cs typeface="Times New Roman" panose="02020603050405020304" pitchFamily="18" charset="0"/>
            </a:endParaRPr>
          </a:p>
        </p:txBody>
      </p:sp>
      <p:pic>
        <p:nvPicPr>
          <p:cNvPr id="9" name="Kép 8">
            <a:extLst>
              <a:ext uri="{FF2B5EF4-FFF2-40B4-BE49-F238E27FC236}">
                <a16:creationId xmlns:a16="http://schemas.microsoft.com/office/drawing/2014/main" id="{074543A2-A8F4-4668-8AFE-3F3272BF39F0}"/>
              </a:ext>
            </a:extLst>
          </p:cNvPr>
          <p:cNvPicPr>
            <a:picLocks noChangeAspect="1"/>
          </p:cNvPicPr>
          <p:nvPr/>
        </p:nvPicPr>
        <p:blipFill>
          <a:blip r:embed="rId3"/>
          <a:stretch>
            <a:fillRect/>
          </a:stretch>
        </p:blipFill>
        <p:spPr>
          <a:xfrm>
            <a:off x="1047228" y="1762561"/>
            <a:ext cx="4505956" cy="1903991"/>
          </a:xfrm>
          <a:prstGeom prst="rect">
            <a:avLst/>
          </a:prstGeom>
        </p:spPr>
      </p:pic>
    </p:spTree>
    <p:extLst>
      <p:ext uri="{BB962C8B-B14F-4D97-AF65-F5344CB8AC3E}">
        <p14:creationId xmlns:p14="http://schemas.microsoft.com/office/powerpoint/2010/main" val="2256027813"/>
      </p:ext>
    </p:extLst>
  </p:cSld>
  <p:clrMapOvr>
    <a:masterClrMapping/>
  </p:clrMapOvr>
  <p:transition spd="slow">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68A8A4B-01AD-4BC4-895C-2D393408625F}"/>
              </a:ext>
            </a:extLst>
          </p:cNvPr>
          <p:cNvSpPr>
            <a:spLocks noGrp="1"/>
          </p:cNvSpPr>
          <p:nvPr>
            <p:ph type="title"/>
          </p:nvPr>
        </p:nvSpPr>
        <p:spPr>
          <a:xfrm>
            <a:off x="1202919" y="640080"/>
            <a:ext cx="9784080" cy="895432"/>
          </a:xfrm>
        </p:spPr>
        <p:txBody>
          <a:bodyPr/>
          <a:lstStyle/>
          <a:p>
            <a:r>
              <a:rPr lang="hu-HU" dirty="0">
                <a:latin typeface="Gill Sans Ultra Bold" panose="020B0A02020104020203" pitchFamily="34" charset="-18"/>
              </a:rPr>
              <a:t>hozzáférési technológiák</a:t>
            </a:r>
          </a:p>
        </p:txBody>
      </p:sp>
      <p:sp>
        <p:nvSpPr>
          <p:cNvPr id="3" name="Tartalom helye 2">
            <a:extLst>
              <a:ext uri="{FF2B5EF4-FFF2-40B4-BE49-F238E27FC236}">
                <a16:creationId xmlns:a16="http://schemas.microsoft.com/office/drawing/2014/main" id="{4CA69B8D-5DFC-4961-889E-AD4969C13FDD}"/>
              </a:ext>
            </a:extLst>
          </p:cNvPr>
          <p:cNvSpPr>
            <a:spLocks noGrp="1"/>
          </p:cNvSpPr>
          <p:nvPr>
            <p:ph idx="1"/>
          </p:nvPr>
        </p:nvSpPr>
        <p:spPr>
          <a:xfrm>
            <a:off x="439521" y="2203462"/>
            <a:ext cx="6456229" cy="4206240"/>
          </a:xfrm>
        </p:spPr>
        <p:txBody>
          <a:bodyPr>
            <a:normAutofit/>
          </a:bodyPr>
          <a:lstStyle/>
          <a:p>
            <a:r>
              <a:rPr lang="hu-HU" sz="2400" dirty="0">
                <a:latin typeface="Times New Roman" panose="02020603050405020304" pitchFamily="18" charset="0"/>
                <a:cs typeface="Times New Roman" panose="02020603050405020304" pitchFamily="18" charset="0"/>
              </a:rPr>
              <a:t>Az otthoni felhasználók, a távmunkások, és a kis irodák jellemzően egy ISP-hez csatlakoznak, hogy elérjék az internetet. Az elérhető csatlakozási lehetőségekben nagy különbségek találhatók az internetszolgáltatók és földrajzi területek között. Népszerű csatlakozási lehetőség a szélessávú kábel, a szélessávú digitális előfizetői vonal (DSL), a vezeték nélküli WAN és a különböző mobil szolgáltatások.</a:t>
            </a:r>
          </a:p>
        </p:txBody>
      </p:sp>
      <p:pic>
        <p:nvPicPr>
          <p:cNvPr id="5" name="Kép 4">
            <a:extLst>
              <a:ext uri="{FF2B5EF4-FFF2-40B4-BE49-F238E27FC236}">
                <a16:creationId xmlns:a16="http://schemas.microsoft.com/office/drawing/2014/main" id="{8F950E8E-2A99-4791-933C-B59FC734B981}"/>
              </a:ext>
            </a:extLst>
          </p:cNvPr>
          <p:cNvPicPr>
            <a:picLocks noChangeAspect="1"/>
          </p:cNvPicPr>
          <p:nvPr/>
        </p:nvPicPr>
        <p:blipFill>
          <a:blip r:embed="rId2"/>
          <a:stretch>
            <a:fillRect/>
          </a:stretch>
        </p:blipFill>
        <p:spPr>
          <a:xfrm>
            <a:off x="8158074" y="2688423"/>
            <a:ext cx="2828925" cy="2828925"/>
          </a:xfrm>
          <a:prstGeom prst="rect">
            <a:avLst/>
          </a:prstGeom>
        </p:spPr>
      </p:pic>
      <p:pic>
        <p:nvPicPr>
          <p:cNvPr id="7" name="Kép 6">
            <a:extLst>
              <a:ext uri="{FF2B5EF4-FFF2-40B4-BE49-F238E27FC236}">
                <a16:creationId xmlns:a16="http://schemas.microsoft.com/office/drawing/2014/main" id="{111B5574-F7EC-42CA-A7B4-47743047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067" y="2203462"/>
            <a:ext cx="3382937" cy="3382937"/>
          </a:xfrm>
          <a:prstGeom prst="rect">
            <a:avLst/>
          </a:prstGeom>
        </p:spPr>
      </p:pic>
    </p:spTree>
    <p:extLst>
      <p:ext uri="{BB962C8B-B14F-4D97-AF65-F5344CB8AC3E}">
        <p14:creationId xmlns:p14="http://schemas.microsoft.com/office/powerpoint/2010/main" val="230998292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42F3C0-6BCF-4067-9311-8E78CCE2BAE7}"/>
              </a:ext>
            </a:extLst>
          </p:cNvPr>
          <p:cNvSpPr>
            <a:spLocks noGrp="1"/>
          </p:cNvSpPr>
          <p:nvPr>
            <p:ph type="title"/>
          </p:nvPr>
        </p:nvSpPr>
        <p:spPr>
          <a:xfrm>
            <a:off x="2152005" y="99391"/>
            <a:ext cx="7729728" cy="1188720"/>
          </a:xfrm>
        </p:spPr>
        <p:txBody>
          <a:bodyPr>
            <a:normAutofit/>
          </a:bodyPr>
          <a:lstStyle/>
          <a:p>
            <a:r>
              <a:rPr lang="hu-HU" b="1" dirty="0">
                <a:latin typeface="Gill Sans Ultra Bold" panose="020B0A02020104020203" pitchFamily="34" charset="-18"/>
              </a:rPr>
              <a:t>Hálózati architektúrák</a:t>
            </a:r>
          </a:p>
        </p:txBody>
      </p:sp>
      <p:sp>
        <p:nvSpPr>
          <p:cNvPr id="3" name="Tartalom helye 2">
            <a:extLst>
              <a:ext uri="{FF2B5EF4-FFF2-40B4-BE49-F238E27FC236}">
                <a16:creationId xmlns:a16="http://schemas.microsoft.com/office/drawing/2014/main" id="{E600B26D-98A3-4035-AF9B-12D80C0A9525}"/>
              </a:ext>
            </a:extLst>
          </p:cNvPr>
          <p:cNvSpPr>
            <a:spLocks noGrp="1"/>
          </p:cNvSpPr>
          <p:nvPr>
            <p:ph idx="1"/>
          </p:nvPr>
        </p:nvSpPr>
        <p:spPr>
          <a:xfrm>
            <a:off x="77020" y="1368717"/>
            <a:ext cx="7729728" cy="4120565"/>
          </a:xfrm>
        </p:spPr>
        <p:txBody>
          <a:bodyPr>
            <a:normAutofit/>
          </a:bodyPr>
          <a:lstStyle/>
          <a:p>
            <a:r>
              <a:rPr lang="hu-HU" dirty="0">
                <a:latin typeface="Times New Roman" panose="02020603050405020304" pitchFamily="18" charset="0"/>
                <a:cs typeface="Times New Roman" panose="02020603050405020304" pitchFamily="18" charset="0"/>
              </a:rPr>
              <a:t>A hálózatok számos alkalmazást és szolgáltatást támogatnak, ugyanakkor a fizikai infrastruktúrát alkotó különböző kábelekkel és eszközökkel is együtt kell működniük. A hálózati architektúra kifejezés ebben az összefüggésben azokra a technológiákra utal, amelyek támogatják azt az infrastruktúrát, valamint a különböző programozott szolgáltatásokat és szabályokat.</a:t>
            </a:r>
          </a:p>
          <a:p>
            <a:r>
              <a:rPr lang="hu-HU" dirty="0">
                <a:latin typeface="Times New Roman" panose="02020603050405020304" pitchFamily="18" charset="0"/>
                <a:cs typeface="Times New Roman" panose="02020603050405020304" pitchFamily="18" charset="0"/>
              </a:rPr>
              <a:t>A hálózatok fejlődésével kialakult az a négy alapvető jellemző, amelyet a hálózat tervezőjének meg kell valósítania, ha teljesíteni szeretné a felhasználók elvárásait:</a:t>
            </a:r>
          </a:p>
          <a:p>
            <a:r>
              <a:rPr lang="hu-HU" b="1" dirty="0">
                <a:latin typeface="Times New Roman" panose="02020603050405020304" pitchFamily="18" charset="0"/>
                <a:cs typeface="Times New Roman" panose="02020603050405020304" pitchFamily="18" charset="0"/>
              </a:rPr>
              <a:t>Hibatűrés</a:t>
            </a:r>
          </a:p>
          <a:p>
            <a:r>
              <a:rPr lang="hu-HU" b="1" dirty="0">
                <a:latin typeface="Times New Roman" panose="02020603050405020304" pitchFamily="18" charset="0"/>
                <a:cs typeface="Times New Roman" panose="02020603050405020304" pitchFamily="18" charset="0"/>
              </a:rPr>
              <a:t>Skálázhatóság</a:t>
            </a:r>
          </a:p>
          <a:p>
            <a:r>
              <a:rPr lang="hu-HU" b="1" dirty="0">
                <a:latin typeface="Times New Roman" panose="02020603050405020304" pitchFamily="18" charset="0"/>
                <a:cs typeface="Times New Roman" panose="02020603050405020304" pitchFamily="18" charset="0"/>
              </a:rPr>
              <a:t>Szolgáltatás minősége (</a:t>
            </a:r>
            <a:r>
              <a:rPr lang="hu-HU" b="1" dirty="0" err="1">
                <a:latin typeface="Times New Roman" panose="02020603050405020304" pitchFamily="18" charset="0"/>
                <a:cs typeface="Times New Roman" panose="02020603050405020304" pitchFamily="18" charset="0"/>
              </a:rPr>
              <a:t>QoS</a:t>
            </a:r>
            <a:r>
              <a:rPr lang="hu-HU" b="1" dirty="0">
                <a:latin typeface="Times New Roman" panose="02020603050405020304" pitchFamily="18" charset="0"/>
                <a:cs typeface="Times New Roman" panose="02020603050405020304" pitchFamily="18" charset="0"/>
              </a:rPr>
              <a:t>)</a:t>
            </a:r>
          </a:p>
          <a:p>
            <a:r>
              <a:rPr lang="hu-HU" b="1" dirty="0">
                <a:latin typeface="Times New Roman" panose="02020603050405020304" pitchFamily="18" charset="0"/>
                <a:cs typeface="Times New Roman" panose="02020603050405020304" pitchFamily="18" charset="0"/>
              </a:rPr>
              <a:t>Biztonság</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59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CCD9AE0-2485-4EBB-96EB-0D0C0FEFA388}"/>
              </a:ext>
            </a:extLst>
          </p:cNvPr>
          <p:cNvSpPr>
            <a:spLocks noGrp="1"/>
          </p:cNvSpPr>
          <p:nvPr>
            <p:ph type="title"/>
          </p:nvPr>
        </p:nvSpPr>
        <p:spPr>
          <a:xfrm>
            <a:off x="2231136" y="243723"/>
            <a:ext cx="7729728" cy="1188720"/>
          </a:xfrm>
        </p:spPr>
        <p:txBody>
          <a:bodyPr>
            <a:normAutofit/>
          </a:bodyPr>
          <a:lstStyle/>
          <a:p>
            <a:r>
              <a:rPr lang="hu-HU" b="1" dirty="0">
                <a:latin typeface="Gill Sans Ultra Bold" panose="020B0A02020104020203" pitchFamily="34" charset="-18"/>
              </a:rPr>
              <a:t>Az IT szakértő</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5032A9D4-CB33-4DE2-ACE3-428E5A4B4C43}"/>
              </a:ext>
            </a:extLst>
          </p:cNvPr>
          <p:cNvSpPr>
            <a:spLocks noGrp="1"/>
          </p:cNvSpPr>
          <p:nvPr>
            <p:ph idx="1"/>
          </p:nvPr>
        </p:nvSpPr>
        <p:spPr>
          <a:xfrm>
            <a:off x="0" y="2153412"/>
            <a:ext cx="7729728" cy="3101983"/>
          </a:xfrm>
        </p:spPr>
        <p:txBody>
          <a:bodyPr>
            <a:normAutofit/>
          </a:bodyPr>
          <a:lstStyle/>
          <a:p>
            <a:r>
              <a:rPr lang="hu-HU" dirty="0"/>
              <a:t>A Cisco </a:t>
            </a:r>
            <a:r>
              <a:rPr lang="hu-HU" dirty="0" err="1"/>
              <a:t>Certified</a:t>
            </a:r>
            <a:r>
              <a:rPr lang="hu-HU" dirty="0"/>
              <a:t> Network </a:t>
            </a:r>
            <a:r>
              <a:rPr lang="hu-HU" dirty="0" err="1"/>
              <a:t>Associate</a:t>
            </a:r>
            <a:r>
              <a:rPr lang="hu-HU" dirty="0"/>
              <a:t> (CCNA) tanúsítvány igazolja, hogy a tulajdonosa ismeri az alapvető technológiákat, és garantálja, hogy a következő generációs technológiák elfogadásához szükséges kompetenciákkal kapcsolatban továbbra is naprakész tud maradni. A CCNA tanúsítvány a piac sokféle munkahelyére felkészít. A </a:t>
            </a:r>
            <a:r>
              <a:rPr lang="hu-HU" dirty="0">
                <a:hlinkClick r:id="rId2"/>
              </a:rPr>
              <a:t>www.netacad.com</a:t>
            </a:r>
            <a:r>
              <a:rPr lang="hu-HU" dirty="0"/>
              <a:t> oldalon kattintsunk a </a:t>
            </a:r>
            <a:r>
              <a:rPr lang="hu-HU" dirty="0" err="1"/>
              <a:t>Carreers</a:t>
            </a:r>
            <a:r>
              <a:rPr lang="hu-HU" dirty="0"/>
              <a:t> menüre, majd ott az </a:t>
            </a:r>
            <a:r>
              <a:rPr lang="hu-HU" dirty="0" err="1"/>
              <a:t>Employment</a:t>
            </a:r>
            <a:r>
              <a:rPr lang="hu-HU" dirty="0"/>
              <a:t> </a:t>
            </a:r>
            <a:r>
              <a:rPr lang="hu-HU" dirty="0" err="1"/>
              <a:t>opportunities</a:t>
            </a:r>
            <a:r>
              <a:rPr lang="hu-HU" dirty="0"/>
              <a:t> lehetőségre. A </a:t>
            </a:r>
            <a:r>
              <a:rPr lang="hu-HU" dirty="0" err="1"/>
              <a:t>Talent</a:t>
            </a:r>
            <a:r>
              <a:rPr lang="hu-HU" dirty="0"/>
              <a:t> </a:t>
            </a:r>
            <a:r>
              <a:rPr lang="hu-HU" dirty="0" err="1"/>
              <a:t>Bridge</a:t>
            </a:r>
            <a:r>
              <a:rPr lang="hu-HU" dirty="0"/>
              <a:t> Matching </a:t>
            </a:r>
            <a:r>
              <a:rPr lang="hu-HU" dirty="0" err="1"/>
              <a:t>Engine</a:t>
            </a:r>
            <a:r>
              <a:rPr lang="hu-HU" dirty="0"/>
              <a:t> segítségével lakhelyünkön is találhatunk munkalehetőségeket. Kereshetünk állást a Cisco-</a:t>
            </a:r>
            <a:r>
              <a:rPr lang="hu-HU" dirty="0" err="1"/>
              <a:t>nál</a:t>
            </a:r>
            <a:r>
              <a:rPr lang="hu-HU" dirty="0"/>
              <a:t>, valamint a Cisco partnereknél és forgalmazóknál, akik folyamatosan keresik a Cisco Hálózati Akadémia hallgatóit és már végzett diákjait.</a:t>
            </a:r>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01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612476" y="349082"/>
            <a:ext cx="6967047" cy="3918964"/>
          </a:xfrm>
          <a:prstGeom prst="rect">
            <a:avLst/>
          </a:prstGeom>
        </p:spPr>
      </p:pic>
      <p:sp>
        <p:nvSpPr>
          <p:cNvPr id="2" name="Szövegdoboz 1">
            <a:extLst>
              <a:ext uri="{FF2B5EF4-FFF2-40B4-BE49-F238E27FC236}">
                <a16:creationId xmlns:a16="http://schemas.microsoft.com/office/drawing/2014/main" id="{B49DE5CE-5F4E-4149-BCF8-51D6923E069C}"/>
              </a:ext>
            </a:extLst>
          </p:cNvPr>
          <p:cNvSpPr txBox="1"/>
          <p:nvPr/>
        </p:nvSpPr>
        <p:spPr>
          <a:xfrm>
            <a:off x="1011115" y="4106007"/>
            <a:ext cx="6435970" cy="923330"/>
          </a:xfrm>
          <a:prstGeom prst="rect">
            <a:avLst/>
          </a:prstGeom>
          <a:noFill/>
        </p:spPr>
        <p:txBody>
          <a:bodyPr wrap="square" rtlCol="0">
            <a:spAutoFit/>
          </a:bodyPr>
          <a:lstStyle/>
          <a:p>
            <a:r>
              <a:rPr lang="hu-HU" sz="5400" dirty="0">
                <a:latin typeface="Gill Sans Ultra Bold" panose="020B0A02020104020203" pitchFamily="34" charset="-18"/>
              </a:rPr>
              <a:t>2.Fejezet</a:t>
            </a:r>
            <a:r>
              <a:rPr lang="hu-HU" dirty="0">
                <a:latin typeface="Gill Sans Ultra Bold" panose="020B0A02020104020203" pitchFamily="34" charset="-18"/>
              </a:rPr>
              <a:t> </a:t>
            </a:r>
          </a:p>
        </p:txBody>
      </p:sp>
    </p:spTree>
    <p:extLst>
      <p:ext uri="{BB962C8B-B14F-4D97-AF65-F5344CB8AC3E}">
        <p14:creationId xmlns:p14="http://schemas.microsoft.com/office/powerpoint/2010/main" val="42143826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4B057B7-0F85-4F94-8887-E9CBCCD6ED36}"/>
              </a:ext>
            </a:extLst>
          </p:cNvPr>
          <p:cNvSpPr>
            <a:spLocks noGrp="1"/>
          </p:cNvSpPr>
          <p:nvPr>
            <p:ph type="title"/>
          </p:nvPr>
        </p:nvSpPr>
        <p:spPr/>
        <p:txBody>
          <a:bodyPr/>
          <a:lstStyle/>
          <a:p>
            <a:r>
              <a:rPr lang="hu-HU" dirty="0"/>
              <a:t>Operációs rendszerek</a:t>
            </a:r>
            <a:br>
              <a:rPr lang="hu-HU" dirty="0"/>
            </a:br>
            <a:endParaRPr lang="hu-HU" dirty="0"/>
          </a:p>
        </p:txBody>
      </p:sp>
      <p:pic>
        <p:nvPicPr>
          <p:cNvPr id="4" name="Tartalom helye 3">
            <a:extLst>
              <a:ext uri="{FF2B5EF4-FFF2-40B4-BE49-F238E27FC236}">
                <a16:creationId xmlns:a16="http://schemas.microsoft.com/office/drawing/2014/main" id="{0D43AEBE-2FCB-410E-9519-3C38D2067CEB}"/>
              </a:ext>
            </a:extLst>
          </p:cNvPr>
          <p:cNvPicPr>
            <a:picLocks noGrp="1" noChangeAspect="1"/>
          </p:cNvPicPr>
          <p:nvPr>
            <p:ph idx="1"/>
          </p:nvPr>
        </p:nvPicPr>
        <p:blipFill>
          <a:blip r:embed="rId2"/>
          <a:stretch>
            <a:fillRect/>
          </a:stretch>
        </p:blipFill>
        <p:spPr>
          <a:xfrm>
            <a:off x="5436393" y="2515333"/>
            <a:ext cx="5504355" cy="3101975"/>
          </a:xfrm>
          <a:prstGeom prst="rect">
            <a:avLst/>
          </a:prstGeom>
        </p:spPr>
      </p:pic>
      <p:sp>
        <p:nvSpPr>
          <p:cNvPr id="5" name="Szövegdoboz 4">
            <a:extLst>
              <a:ext uri="{FF2B5EF4-FFF2-40B4-BE49-F238E27FC236}">
                <a16:creationId xmlns:a16="http://schemas.microsoft.com/office/drawing/2014/main" id="{72D18302-D22D-4660-AB36-14C8AE023FFA}"/>
              </a:ext>
            </a:extLst>
          </p:cNvPr>
          <p:cNvSpPr txBox="1"/>
          <p:nvPr/>
        </p:nvSpPr>
        <p:spPr>
          <a:xfrm>
            <a:off x="228600" y="2409092"/>
            <a:ext cx="5073162" cy="1754326"/>
          </a:xfrm>
          <a:prstGeom prst="rect">
            <a:avLst/>
          </a:prstGeom>
          <a:noFill/>
        </p:spPr>
        <p:txBody>
          <a:bodyPr wrap="square" rtlCol="0">
            <a:spAutoFit/>
          </a:bodyPr>
          <a:lstStyle/>
          <a:p>
            <a:r>
              <a:rPr lang="hu-HU" dirty="0"/>
              <a:t>Minden végberendezés és hálózati eszköz operációs rendszert (OS) igényel.</a:t>
            </a:r>
          </a:p>
          <a:p>
            <a:r>
              <a:rPr lang="hu-HU" dirty="0"/>
              <a:t>Az alkalmazásokkal és a felhasználóval kapcsolatot teremtő része a felhasználói felület vagy </a:t>
            </a:r>
            <a:r>
              <a:rPr lang="hu-HU" dirty="0" err="1"/>
              <a:t>shell</a:t>
            </a:r>
            <a:r>
              <a:rPr lang="hu-HU" dirty="0"/>
              <a:t>. A felhasználói felület lehet parancssoros (</a:t>
            </a:r>
            <a:r>
              <a:rPr lang="hu-HU" dirty="0" err="1"/>
              <a:t>command</a:t>
            </a:r>
            <a:r>
              <a:rPr lang="hu-HU" dirty="0"/>
              <a:t>-line)</a:t>
            </a:r>
          </a:p>
        </p:txBody>
      </p:sp>
    </p:spTree>
    <p:extLst>
      <p:ext uri="{BB962C8B-B14F-4D97-AF65-F5344CB8AC3E}">
        <p14:creationId xmlns:p14="http://schemas.microsoft.com/office/powerpoint/2010/main" val="95854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E588FA-B841-4CF8-8389-2AEE3FC8145A}"/>
              </a:ext>
            </a:extLst>
          </p:cNvPr>
          <p:cNvSpPr>
            <a:spLocks noGrp="1"/>
          </p:cNvSpPr>
          <p:nvPr>
            <p:ph type="title"/>
          </p:nvPr>
        </p:nvSpPr>
        <p:spPr/>
        <p:txBody>
          <a:bodyPr/>
          <a:lstStyle/>
          <a:p>
            <a:r>
              <a:rPr lang="hu-HU" dirty="0"/>
              <a:t>Az operációs rendszer feladata</a:t>
            </a:r>
            <a:br>
              <a:rPr lang="hu-HU" dirty="0"/>
            </a:br>
            <a:endParaRPr lang="hu-HU" dirty="0"/>
          </a:p>
        </p:txBody>
      </p:sp>
      <p:sp>
        <p:nvSpPr>
          <p:cNvPr id="3" name="Tartalom helye 2">
            <a:extLst>
              <a:ext uri="{FF2B5EF4-FFF2-40B4-BE49-F238E27FC236}">
                <a16:creationId xmlns:a16="http://schemas.microsoft.com/office/drawing/2014/main" id="{44D78BC5-6589-4BE9-9A43-9E2E215DFB98}"/>
              </a:ext>
            </a:extLst>
          </p:cNvPr>
          <p:cNvSpPr>
            <a:spLocks noGrp="1"/>
          </p:cNvSpPr>
          <p:nvPr>
            <p:ph idx="1"/>
          </p:nvPr>
        </p:nvSpPr>
        <p:spPr>
          <a:xfrm>
            <a:off x="85812" y="2347898"/>
            <a:ext cx="8302049" cy="4510102"/>
          </a:xfrm>
        </p:spPr>
        <p:txBody>
          <a:bodyPr>
            <a:normAutofit/>
          </a:bodyPr>
          <a:lstStyle/>
          <a:p>
            <a:pPr marL="0" indent="0">
              <a:buNone/>
            </a:pPr>
            <a:r>
              <a:rPr lang="hu-HU" dirty="0"/>
              <a:t>A hálózati eszközök operációs rendszere hasonló a számítógépekéhez. A számítógépek grafikus felhasználói felületén keresztül a következőkre lehet képes a felhasználó:</a:t>
            </a:r>
          </a:p>
          <a:p>
            <a:r>
              <a:rPr lang="hu-HU" dirty="0"/>
              <a:t>Kiválaszthat elemeket, és programokat futtathat egér segítségével.</a:t>
            </a:r>
          </a:p>
          <a:p>
            <a:r>
              <a:rPr lang="hu-HU" dirty="0"/>
              <a:t>Szöveget vagy szöveges parancsokat írhat be.</a:t>
            </a:r>
          </a:p>
          <a:p>
            <a:r>
              <a:rPr lang="hu-HU" dirty="0"/>
              <a:t>Monitoron nézheti a műveletek eredményét.</a:t>
            </a:r>
          </a:p>
          <a:p>
            <a:pPr marL="0" indent="0">
              <a:buNone/>
            </a:pPr>
            <a:r>
              <a:rPr lang="hu-HU" dirty="0"/>
              <a:t>Egy parancssor alapú hálózati operációs rendszer a következőket teszi lehetővé a hálózati szakember számára:</a:t>
            </a:r>
          </a:p>
          <a:p>
            <a:r>
              <a:rPr lang="hu-HU" dirty="0"/>
              <a:t>Billentyűzettel parancssor alapú hálózati programokat futtathat.</a:t>
            </a:r>
          </a:p>
          <a:p>
            <a:r>
              <a:rPr lang="hu-HU" dirty="0"/>
              <a:t>Szöveget vagy szöveges parancsokat írhat be.</a:t>
            </a:r>
          </a:p>
          <a:p>
            <a:r>
              <a:rPr lang="hu-HU" dirty="0"/>
              <a:t>Monitoron nézheti a műveletek eredményét.</a:t>
            </a:r>
          </a:p>
          <a:p>
            <a:endParaRPr lang="hu-HU" dirty="0"/>
          </a:p>
        </p:txBody>
      </p:sp>
    </p:spTree>
    <p:extLst>
      <p:ext uri="{BB962C8B-B14F-4D97-AF65-F5344CB8AC3E}">
        <p14:creationId xmlns:p14="http://schemas.microsoft.com/office/powerpoint/2010/main" val="125283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CCBE5D3-F0EA-42DE-983C-3482C65BE68C}"/>
              </a:ext>
            </a:extLst>
          </p:cNvPr>
          <p:cNvSpPr>
            <a:spLocks noGrp="1"/>
          </p:cNvSpPr>
          <p:nvPr>
            <p:ph type="title"/>
          </p:nvPr>
        </p:nvSpPr>
        <p:spPr/>
        <p:txBody>
          <a:bodyPr/>
          <a:lstStyle/>
          <a:p>
            <a:endParaRPr lang="hu-HU"/>
          </a:p>
        </p:txBody>
      </p:sp>
      <p:sp>
        <p:nvSpPr>
          <p:cNvPr id="3" name="Tartalom helye 2">
            <a:extLst>
              <a:ext uri="{FF2B5EF4-FFF2-40B4-BE49-F238E27FC236}">
                <a16:creationId xmlns:a16="http://schemas.microsoft.com/office/drawing/2014/main" id="{AC5FA13B-35E2-4766-87C5-47EB28C39449}"/>
              </a:ext>
            </a:extLst>
          </p:cNvPr>
          <p:cNvSpPr>
            <a:spLocks noGrp="1"/>
          </p:cNvSpPr>
          <p:nvPr>
            <p:ph idx="1"/>
          </p:nvPr>
        </p:nvSpPr>
        <p:spPr/>
        <p:txBody>
          <a:bodyPr/>
          <a:lstStyle/>
          <a:p>
            <a:endParaRPr lang="hu-HU"/>
          </a:p>
        </p:txBody>
      </p:sp>
    </p:spTree>
    <p:extLst>
      <p:ext uri="{BB962C8B-B14F-4D97-AF65-F5344CB8AC3E}">
        <p14:creationId xmlns:p14="http://schemas.microsoft.com/office/powerpoint/2010/main" val="99859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1E4B6E2-DDD8-4707-9D7D-9CB91B41121B}"/>
              </a:ext>
            </a:extLst>
          </p:cNvPr>
          <p:cNvSpPr>
            <a:spLocks noGrp="1"/>
          </p:cNvSpPr>
          <p:nvPr>
            <p:ph type="title"/>
          </p:nvPr>
        </p:nvSpPr>
        <p:spPr>
          <a:xfrm>
            <a:off x="2032698" y="209477"/>
            <a:ext cx="8126602" cy="1508760"/>
          </a:xfrm>
        </p:spPr>
        <p:txBody>
          <a:bodyPr>
            <a:normAutofit/>
          </a:bodyPr>
          <a:lstStyle/>
          <a:p>
            <a:r>
              <a:rPr lang="hu-HU" dirty="0">
                <a:latin typeface="Gill Sans Ultra Bold" panose="020B0A02020104020203" pitchFamily="34" charset="-18"/>
              </a:rPr>
              <a:t>A hálózatok hatása az életünkre</a:t>
            </a:r>
          </a:p>
        </p:txBody>
      </p:sp>
      <p:sp>
        <p:nvSpPr>
          <p:cNvPr id="3" name="Tartalom helye 2">
            <a:extLst>
              <a:ext uri="{FF2B5EF4-FFF2-40B4-BE49-F238E27FC236}">
                <a16:creationId xmlns:a16="http://schemas.microsoft.com/office/drawing/2014/main" id="{A4D591C6-5B35-404D-B31C-C44611EB8CE7}"/>
              </a:ext>
            </a:extLst>
          </p:cNvPr>
          <p:cNvSpPr>
            <a:spLocks noGrp="1"/>
          </p:cNvSpPr>
          <p:nvPr>
            <p:ph idx="1"/>
          </p:nvPr>
        </p:nvSpPr>
        <p:spPr>
          <a:xfrm>
            <a:off x="748974" y="2616884"/>
            <a:ext cx="10694051" cy="1934112"/>
          </a:xfrm>
        </p:spPr>
        <p:txBody>
          <a:bodyPr>
            <a:normAutofit fontScale="92500" lnSpcReduction="10000"/>
          </a:bodyPr>
          <a:lstStyle/>
          <a:p>
            <a:r>
              <a:rPr lang="hu-HU" dirty="0">
                <a:latin typeface="Times New Roman" panose="02020603050405020304" pitchFamily="18" charset="0"/>
                <a:cs typeface="Times New Roman" panose="02020603050405020304" pitchFamily="18" charset="0"/>
              </a:rPr>
              <a:t>Az emberi létezés összes szükséglete közül a kapcsolattartás igénye közvetlenül az életben maradás ösztöne után következik a rangsorban. A kommunikáció majdnem olyan fontos számunkra, mint a levegő, a víz, az élelmiszer és a menedék igénye.</a:t>
            </a:r>
          </a:p>
          <a:p>
            <a:r>
              <a:rPr lang="hu-HU" dirty="0">
                <a:latin typeface="Times New Roman" panose="02020603050405020304" pitchFamily="18" charset="0"/>
                <a:cs typeface="Times New Roman" panose="02020603050405020304" pitchFamily="18" charset="0"/>
              </a:rPr>
              <a:t>A mai világban a hálózatoknak köszönhetően sose látott mértékben állunk összeköttetésben egymással. Ötleteinket azonnal megoszthatjuk másokkal, hogy azok valósággá válhassanak. Hírek, események, felfedezések másodpercek alatt terjednek el világszerte. Bárki közvetlen kapcsolatban állhat és játszhat egy barátjával, akitől amúgy óceánok és kontinensek választják el.</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858785"/>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20B0C15-E80A-470C-9AD7-9B9AECEE3175}"/>
              </a:ext>
            </a:extLst>
          </p:cNvPr>
          <p:cNvSpPr>
            <a:spLocks noGrp="1"/>
          </p:cNvSpPr>
          <p:nvPr>
            <p:ph type="title"/>
          </p:nvPr>
        </p:nvSpPr>
        <p:spPr>
          <a:xfrm>
            <a:off x="3636279" y="171419"/>
            <a:ext cx="3927459" cy="1508760"/>
          </a:xfrm>
        </p:spPr>
        <p:txBody>
          <a:bodyPr/>
          <a:lstStyle/>
          <a:p>
            <a:r>
              <a:rPr lang="hu-HU" dirty="0">
                <a:latin typeface="Gill Sans Ultra Bold" panose="020B0A02020104020203" pitchFamily="34" charset="-18"/>
              </a:rPr>
              <a:t>Határok</a:t>
            </a:r>
          </a:p>
        </p:txBody>
      </p:sp>
      <p:sp>
        <p:nvSpPr>
          <p:cNvPr id="3" name="Tartalom helye 2">
            <a:extLst>
              <a:ext uri="{FF2B5EF4-FFF2-40B4-BE49-F238E27FC236}">
                <a16:creationId xmlns:a16="http://schemas.microsoft.com/office/drawing/2014/main" id="{46B9173B-7696-40AA-B131-2D36DA247C6A}"/>
              </a:ext>
            </a:extLst>
          </p:cNvPr>
          <p:cNvSpPr>
            <a:spLocks noGrp="1"/>
          </p:cNvSpPr>
          <p:nvPr>
            <p:ph idx="1"/>
          </p:nvPr>
        </p:nvSpPr>
        <p:spPr>
          <a:xfrm>
            <a:off x="707969" y="1877456"/>
            <a:ext cx="9784080" cy="4206240"/>
          </a:xfrm>
        </p:spPr>
        <p:txBody>
          <a:bodyPr/>
          <a:lstStyle/>
          <a:p>
            <a:r>
              <a:rPr lang="hu-HU" b="1" dirty="0">
                <a:latin typeface="Times New Roman" panose="02020603050405020304" pitchFamily="18" charset="0"/>
                <a:cs typeface="Times New Roman" panose="02020603050405020304" pitchFamily="18" charset="0"/>
              </a:rPr>
              <a:t>Nincsenek határok mert olyan modern technikák vannak  </a:t>
            </a:r>
            <a:r>
              <a:rPr lang="hu-HU" dirty="0">
                <a:latin typeface="Times New Roman" panose="02020603050405020304" pitchFamily="18" charset="0"/>
                <a:cs typeface="Times New Roman" panose="02020603050405020304" pitchFamily="18" charset="0"/>
              </a:rPr>
              <a:t>és Olyan új világot segítenek létrehozni, ahol a földrajzi távolságok és a fizikai korlátok kevésbé lesznek relevánsak, és a jelenleginél is kisebb akadályt fognak majd jelenteni.</a:t>
            </a:r>
          </a:p>
        </p:txBody>
      </p:sp>
      <p:pic>
        <p:nvPicPr>
          <p:cNvPr id="5" name="Kép 4">
            <a:extLst>
              <a:ext uri="{FF2B5EF4-FFF2-40B4-BE49-F238E27FC236}">
                <a16:creationId xmlns:a16="http://schemas.microsoft.com/office/drawing/2014/main" id="{89664D8E-8333-46E1-A5F1-543776EC76F6}"/>
              </a:ext>
            </a:extLst>
          </p:cNvPr>
          <p:cNvPicPr>
            <a:picLocks noChangeAspect="1"/>
          </p:cNvPicPr>
          <p:nvPr/>
        </p:nvPicPr>
        <p:blipFill>
          <a:blip r:embed="rId2"/>
          <a:stretch>
            <a:fillRect/>
          </a:stretch>
        </p:blipFill>
        <p:spPr>
          <a:xfrm>
            <a:off x="2306285" y="2991662"/>
            <a:ext cx="6652185" cy="3866338"/>
          </a:xfrm>
          <a:prstGeom prst="rect">
            <a:avLst/>
          </a:prstGeom>
        </p:spPr>
      </p:pic>
    </p:spTree>
    <p:extLst>
      <p:ext uri="{BB962C8B-B14F-4D97-AF65-F5344CB8AC3E}">
        <p14:creationId xmlns:p14="http://schemas.microsoft.com/office/powerpoint/2010/main" val="12171414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F3F82E-C741-439D-AF85-BF243773FFF6}"/>
              </a:ext>
            </a:extLst>
          </p:cNvPr>
          <p:cNvSpPr>
            <a:spLocks noGrp="1"/>
          </p:cNvSpPr>
          <p:nvPr>
            <p:ph type="title"/>
          </p:nvPr>
        </p:nvSpPr>
        <p:spPr>
          <a:xfrm>
            <a:off x="3573407" y="63777"/>
            <a:ext cx="4515099" cy="1181310"/>
          </a:xfrm>
        </p:spPr>
        <p:txBody>
          <a:bodyPr/>
          <a:lstStyle/>
          <a:p>
            <a:r>
              <a:rPr lang="hu-HU" dirty="0">
                <a:latin typeface="Gill Sans Ultra Bold" panose="020B0A02020104020203" pitchFamily="34" charset="-18"/>
              </a:rPr>
              <a:t>Az internet</a:t>
            </a:r>
          </a:p>
        </p:txBody>
      </p:sp>
      <p:sp>
        <p:nvSpPr>
          <p:cNvPr id="3" name="Tartalom helye 2">
            <a:extLst>
              <a:ext uri="{FF2B5EF4-FFF2-40B4-BE49-F238E27FC236}">
                <a16:creationId xmlns:a16="http://schemas.microsoft.com/office/drawing/2014/main" id="{32A7201D-96C0-44FF-B8E1-ED099FCD0C6A}"/>
              </a:ext>
            </a:extLst>
          </p:cNvPr>
          <p:cNvSpPr>
            <a:spLocks noGrp="1"/>
          </p:cNvSpPr>
          <p:nvPr>
            <p:ph idx="1"/>
          </p:nvPr>
        </p:nvSpPr>
        <p:spPr>
          <a:xfrm>
            <a:off x="451703" y="2329581"/>
            <a:ext cx="5609520" cy="2084157"/>
          </a:xfrm>
        </p:spPr>
        <p:txBody>
          <a:bodyPr>
            <a:noAutofit/>
          </a:bodyPr>
          <a:lstStyle/>
          <a:p>
            <a:r>
              <a:rPr lang="hu-HU" sz="2000" b="1" dirty="0">
                <a:latin typeface="Times New Roman" panose="02020603050405020304" pitchFamily="18" charset="0"/>
                <a:cs typeface="Times New Roman" panose="02020603050405020304" pitchFamily="18" charset="0"/>
              </a:rPr>
              <a:t>Az internet egymással összekapcsolt hálózatok világméretű halmaza. Az ábra azt illusztrálja, hogy az internet egymással összekapcsolt LAN(</a:t>
            </a:r>
            <a:r>
              <a:rPr lang="hu-HU" sz="1600" dirty="0"/>
              <a:t>amely egy épületen belüli </a:t>
            </a:r>
            <a:r>
              <a:rPr lang="hu-HU" sz="1600" dirty="0" err="1"/>
              <a:t>hálozat</a:t>
            </a:r>
            <a:r>
              <a:rPr lang="hu-HU" sz="2000" b="1" dirty="0">
                <a:latin typeface="Times New Roman" panose="02020603050405020304" pitchFamily="18" charset="0"/>
                <a:cs typeface="Times New Roman" panose="02020603050405020304" pitchFamily="18" charset="0"/>
              </a:rPr>
              <a:t>)-okból és WAN(</a:t>
            </a:r>
            <a:r>
              <a:rPr lang="hu-HU" sz="1600" dirty="0"/>
              <a:t>egy olyan számítógép-hálózat, mely nagyobb területet fed le</a:t>
            </a:r>
            <a:r>
              <a:rPr lang="hu-HU" sz="2000" b="1" dirty="0">
                <a:latin typeface="Times New Roman" panose="02020603050405020304" pitchFamily="18" charset="0"/>
                <a:cs typeface="Times New Roman" panose="02020603050405020304" pitchFamily="18" charset="0"/>
              </a:rPr>
              <a:t>)-okból áll.</a:t>
            </a:r>
          </a:p>
        </p:txBody>
      </p:sp>
      <p:pic>
        <p:nvPicPr>
          <p:cNvPr id="4" name="Kép 3">
            <a:extLst>
              <a:ext uri="{FF2B5EF4-FFF2-40B4-BE49-F238E27FC236}">
                <a16:creationId xmlns:a16="http://schemas.microsoft.com/office/drawing/2014/main" id="{754279B6-F1E2-4D32-B739-416661C1B42E}"/>
              </a:ext>
            </a:extLst>
          </p:cNvPr>
          <p:cNvPicPr>
            <a:picLocks noChangeAspect="1"/>
          </p:cNvPicPr>
          <p:nvPr/>
        </p:nvPicPr>
        <p:blipFill>
          <a:blip r:embed="rId2"/>
          <a:stretch>
            <a:fillRect/>
          </a:stretch>
        </p:blipFill>
        <p:spPr>
          <a:xfrm>
            <a:off x="6274965" y="1422822"/>
            <a:ext cx="5297040" cy="2770463"/>
          </a:xfrm>
          <a:prstGeom prst="rect">
            <a:avLst/>
          </a:prstGeom>
        </p:spPr>
      </p:pic>
      <p:sp>
        <p:nvSpPr>
          <p:cNvPr id="10" name="Szövegdoboz 9">
            <a:extLst>
              <a:ext uri="{FF2B5EF4-FFF2-40B4-BE49-F238E27FC236}">
                <a16:creationId xmlns:a16="http://schemas.microsoft.com/office/drawing/2014/main" id="{096A78DA-D60F-4363-B836-3F9D834BAB89}"/>
              </a:ext>
            </a:extLst>
          </p:cNvPr>
          <p:cNvSpPr txBox="1"/>
          <p:nvPr/>
        </p:nvSpPr>
        <p:spPr>
          <a:xfrm>
            <a:off x="402672" y="4496813"/>
            <a:ext cx="4446165" cy="2339102"/>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Intranet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Az intranet kifejezést egy szervezet LAN-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és WAN-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közti privát kapcsolatra használják. Az intranet úgy van kialakítva, hogy csak a szervezet tagjai, alkalmazottai vagy más, engedéllyel rendelkező személyek férjenek hozzá.</a:t>
            </a:r>
          </a:p>
          <a:p>
            <a:endParaRPr lang="hu-HU" dirty="0">
              <a:latin typeface="Times New Roman" panose="02020603050405020304" pitchFamily="18" charset="0"/>
              <a:cs typeface="Times New Roman" panose="02020603050405020304" pitchFamily="18" charset="0"/>
            </a:endParaRPr>
          </a:p>
        </p:txBody>
      </p:sp>
      <p:sp>
        <p:nvSpPr>
          <p:cNvPr id="12" name="Szövegdoboz 11">
            <a:extLst>
              <a:ext uri="{FF2B5EF4-FFF2-40B4-BE49-F238E27FC236}">
                <a16:creationId xmlns:a16="http://schemas.microsoft.com/office/drawing/2014/main" id="{E32295E3-6AC5-4980-8CD1-AA4F6391BB79}"/>
              </a:ext>
            </a:extLst>
          </p:cNvPr>
          <p:cNvSpPr txBox="1"/>
          <p:nvPr/>
        </p:nvSpPr>
        <p:spPr>
          <a:xfrm>
            <a:off x="6274965" y="4496813"/>
            <a:ext cx="4311941" cy="2062103"/>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Extranet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p:txBody>
      </p:sp>
    </p:spTree>
    <p:extLst>
      <p:ext uri="{BB962C8B-B14F-4D97-AF65-F5344CB8AC3E}">
        <p14:creationId xmlns:p14="http://schemas.microsoft.com/office/powerpoint/2010/main" val="1450185034"/>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FAB1CC-46CD-4EBA-8531-24F9D3BE2564}"/>
              </a:ext>
            </a:extLst>
          </p:cNvPr>
          <p:cNvSpPr>
            <a:spLocks noGrp="1"/>
          </p:cNvSpPr>
          <p:nvPr>
            <p:ph type="title"/>
          </p:nvPr>
        </p:nvSpPr>
        <p:spPr>
          <a:xfrm>
            <a:off x="2116864" y="303053"/>
            <a:ext cx="7958271" cy="1508760"/>
          </a:xfrm>
        </p:spPr>
        <p:txBody>
          <a:bodyPr/>
          <a:lstStyle/>
          <a:p>
            <a:r>
              <a:rPr lang="hu-HU" dirty="0">
                <a:latin typeface="Gill Sans Ultra Bold" panose="020B0A02020104020203" pitchFamily="34" charset="-18"/>
              </a:rPr>
              <a:t>Intranet és extranet</a:t>
            </a:r>
          </a:p>
        </p:txBody>
      </p:sp>
      <p:sp>
        <p:nvSpPr>
          <p:cNvPr id="3" name="Tartalom helye 2">
            <a:extLst>
              <a:ext uri="{FF2B5EF4-FFF2-40B4-BE49-F238E27FC236}">
                <a16:creationId xmlns:a16="http://schemas.microsoft.com/office/drawing/2014/main" id="{1ADBB85F-C272-4D54-8513-0584B8864D34}"/>
              </a:ext>
            </a:extLst>
          </p:cNvPr>
          <p:cNvSpPr>
            <a:spLocks noGrp="1"/>
          </p:cNvSpPr>
          <p:nvPr>
            <p:ph idx="1"/>
          </p:nvPr>
        </p:nvSpPr>
        <p:spPr>
          <a:xfrm>
            <a:off x="456298" y="1921358"/>
            <a:ext cx="10989081" cy="2055024"/>
          </a:xfrm>
        </p:spPr>
        <p:txBody>
          <a:bodyPr>
            <a:normAutofit/>
          </a:bodyPr>
          <a:lstStyle/>
          <a:p>
            <a:r>
              <a:rPr lang="hu-HU" sz="18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cég hozzáférést biztosít külső beszállítói és alvállalkozói számára.</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kórház időpont-foglalási rendszert biztosít az orvosok számára, akik így találkozókat egyeztethetnek a betegeikkel.</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oktatásügyi helyi kirendeltség költségvetési és személyzeti adatokat szolgáltat a kerületi iskolákról.</a:t>
            </a:r>
          </a:p>
          <a:p>
            <a:pPr>
              <a:spcBef>
                <a:spcPts val="0"/>
              </a:spcBef>
              <a:spcAft>
                <a:spcPts val="0"/>
              </a:spcAft>
            </a:pPr>
            <a:endParaRPr lang="hu-HU" b="1" dirty="0">
              <a:latin typeface="Times New Roman" panose="02020603050405020304" pitchFamily="18" charset="0"/>
              <a:cs typeface="Times New Roman" panose="02020603050405020304" pitchFamily="18" charset="0"/>
            </a:endParaRPr>
          </a:p>
          <a:p>
            <a:endParaRPr lang="hu-HU"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5C59B573-607C-498E-8048-7AEF8D65C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180" y="3617844"/>
            <a:ext cx="3072848" cy="2458278"/>
          </a:xfrm>
          <a:prstGeom prst="rect">
            <a:avLst/>
          </a:prstGeom>
        </p:spPr>
      </p:pic>
    </p:spTree>
    <p:extLst>
      <p:ext uri="{BB962C8B-B14F-4D97-AF65-F5344CB8AC3E}">
        <p14:creationId xmlns:p14="http://schemas.microsoft.com/office/powerpoint/2010/main" val="8627407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AD5C509-381A-4B8F-9530-0988A99FB046}"/>
              </a:ext>
            </a:extLst>
          </p:cNvPr>
          <p:cNvSpPr>
            <a:spLocks noGrp="1"/>
          </p:cNvSpPr>
          <p:nvPr>
            <p:ph type="title"/>
          </p:nvPr>
        </p:nvSpPr>
        <p:spPr>
          <a:xfrm>
            <a:off x="1487382" y="597223"/>
            <a:ext cx="10121522" cy="916864"/>
          </a:xfrm>
        </p:spPr>
        <p:txBody>
          <a:bodyPr>
            <a:normAutofit fontScale="90000"/>
          </a:bodyPr>
          <a:lstStyle/>
          <a:p>
            <a:r>
              <a:rPr lang="hu-HU" dirty="0">
                <a:latin typeface="Gill Sans Ultra Bold" panose="020B0A02020104020203" pitchFamily="34" charset="-18"/>
              </a:rPr>
              <a:t>Vállalati internetkapcsolatok</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974B2069-519B-4569-BDFB-BBA9D766E158}"/>
              </a:ext>
            </a:extLst>
          </p:cNvPr>
          <p:cNvSpPr>
            <a:spLocks noGrp="1"/>
          </p:cNvSpPr>
          <p:nvPr>
            <p:ph idx="1"/>
          </p:nvPr>
        </p:nvSpPr>
        <p:spPr>
          <a:xfrm>
            <a:off x="297797" y="1951859"/>
            <a:ext cx="6786668" cy="4206240"/>
          </a:xfrm>
        </p:spPr>
        <p:txBody>
          <a:bodyPr>
            <a:normAutofit fontScale="92500" lnSpcReduction="10000"/>
          </a:bodyPr>
          <a:lstStyle/>
          <a:p>
            <a:r>
              <a:rPr lang="hu-HU" sz="1900" b="1" dirty="0">
                <a:latin typeface="Times New Roman" panose="02020603050405020304" pitchFamily="18" charset="0"/>
                <a:cs typeface="Times New Roman" panose="02020603050405020304" pitchFamily="18" charset="0"/>
              </a:rPr>
              <a:t>Dedikált </a:t>
            </a:r>
            <a:r>
              <a:rPr lang="hu-HU" sz="1900" b="1" dirty="0" err="1">
                <a:latin typeface="Times New Roman" panose="02020603050405020304" pitchFamily="18" charset="0"/>
                <a:cs typeface="Times New Roman" panose="02020603050405020304" pitchFamily="18" charset="0"/>
              </a:rPr>
              <a:t>bérelt</a:t>
            </a:r>
            <a:r>
              <a:rPr lang="hu-HU" sz="1900" b="1" dirty="0">
                <a:latin typeface="Times New Roman" panose="02020603050405020304" pitchFamily="18" charset="0"/>
                <a:cs typeface="Times New Roman" panose="02020603050405020304" pitchFamily="18" charset="0"/>
              </a:rPr>
              <a:t> vonal:</a:t>
            </a:r>
            <a:r>
              <a:rPr lang="hu-HU" sz="1900" dirty="0">
                <a:latin typeface="Times New Roman" panose="02020603050405020304" pitchFamily="18" charset="0"/>
                <a:cs typeface="Times New Roman" panose="02020603050405020304" pitchFamily="18" charset="0"/>
              </a:rPr>
              <a:t>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 a szolgáltató hálózatának fenntartott vonala, amellyel </a:t>
            </a:r>
            <a:r>
              <a:rPr lang="hu-HU" sz="1900" dirty="0" err="1">
                <a:latin typeface="Times New Roman" panose="02020603050405020304" pitchFamily="18" charset="0"/>
                <a:cs typeface="Times New Roman" panose="02020603050405020304" pitchFamily="18" charset="0"/>
              </a:rPr>
              <a:t>földrajzilag</a:t>
            </a:r>
            <a:r>
              <a:rPr lang="hu-HU" sz="1900" dirty="0">
                <a:latin typeface="Times New Roman" panose="02020603050405020304" pitchFamily="18" charset="0"/>
                <a:cs typeface="Times New Roman" panose="02020603050405020304" pitchFamily="18" charset="0"/>
              </a:rPr>
              <a:t> távol levő irodákat lehet összekötni hang vagy adatkapcsolat céljából.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vonalat havi vagy éves díjszabással adják bérbe.</a:t>
            </a:r>
          </a:p>
          <a:p>
            <a:r>
              <a:rPr lang="hu-HU" sz="1900" b="1" dirty="0">
                <a:latin typeface="Times New Roman" panose="02020603050405020304" pitchFamily="18" charset="0"/>
                <a:cs typeface="Times New Roman" panose="02020603050405020304" pitchFamily="18" charset="0"/>
              </a:rPr>
              <a:t>Metro Ethernet:</a:t>
            </a:r>
            <a:r>
              <a:rPr lang="hu-HU" sz="1900" dirty="0">
                <a:latin typeface="Times New Roman" panose="02020603050405020304" pitchFamily="18" charset="0"/>
                <a:cs typeface="Times New Roman" panose="02020603050405020304" pitchFamily="18" charset="0"/>
              </a:rPr>
              <a:t> Néha Ethernet WAN néven is emlegetik. Ebben a fejezetben Metro Ethernetként fogunk rá hivatkozni. A Metro Ethernet LAN hozzáférési technológiákkal valósít meg WAN-t. Az Ethernet egy LAN-technológia, amelyet egy későbbi fejezetben ismerünk meg.</a:t>
            </a:r>
          </a:p>
          <a:p>
            <a:r>
              <a:rPr lang="hu-HU" sz="1900" b="1" dirty="0">
                <a:latin typeface="Times New Roman" panose="02020603050405020304" pitchFamily="18" charset="0"/>
                <a:cs typeface="Times New Roman" panose="02020603050405020304" pitchFamily="18" charset="0"/>
              </a:rPr>
              <a:t>Üzleti DSL:</a:t>
            </a:r>
            <a:r>
              <a:rPr lang="hu-HU" sz="1900" dirty="0">
                <a:latin typeface="Times New Roman" panose="02020603050405020304" pitchFamily="18" charset="0"/>
                <a:cs typeface="Times New Roman" panose="02020603050405020304" pitchFamily="18" charset="0"/>
              </a:rPr>
              <a:t> Az üzleti DSL-</a:t>
            </a:r>
            <a:r>
              <a:rPr lang="hu-HU" sz="1900" dirty="0" err="1">
                <a:latin typeface="Times New Roman" panose="02020603050405020304" pitchFamily="18" charset="0"/>
                <a:cs typeface="Times New Roman" panose="02020603050405020304" pitchFamily="18" charset="0"/>
              </a:rPr>
              <a:t>nek</a:t>
            </a:r>
            <a:r>
              <a:rPr lang="hu-HU" sz="1900" dirty="0">
                <a:latin typeface="Times New Roman" panose="02020603050405020304" pitchFamily="18" charset="0"/>
                <a:cs typeface="Times New Roman" panose="02020603050405020304" pitchFamily="18" charset="0"/>
              </a:rPr>
              <a:t> sok változata van. A legnépszerűbb változat a szimmetrikus digitális előfizetői vonal, amely hasonló az aszimmetrikus digitális előfizetői vonalhoz , de ugyanakkora feltöltési és letöltési sebességet biztosít.</a:t>
            </a:r>
          </a:p>
          <a:p>
            <a:r>
              <a:rPr lang="hu-HU" sz="1900" b="1" dirty="0">
                <a:latin typeface="Times New Roman" panose="02020603050405020304" pitchFamily="18" charset="0"/>
                <a:cs typeface="Times New Roman" panose="02020603050405020304" pitchFamily="18" charset="0"/>
              </a:rPr>
              <a:t>Műholdas: </a:t>
            </a:r>
            <a:r>
              <a:rPr lang="hu-HU" sz="1900" dirty="0">
                <a:latin typeface="Times New Roman" panose="02020603050405020304" pitchFamily="18" charset="0"/>
                <a:cs typeface="Times New Roman" panose="02020603050405020304" pitchFamily="18" charset="0"/>
              </a:rPr>
              <a:t>Műholdas szolgáltatást ott is lehet nyújtani, ahol vezetékes megoldás nincs.</a:t>
            </a:r>
          </a:p>
          <a:p>
            <a:endParaRPr lang="hu-HU"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24B543A1-C2A8-447F-8BA9-EC4B04E340F0}"/>
              </a:ext>
            </a:extLst>
          </p:cNvPr>
          <p:cNvPicPr>
            <a:picLocks noChangeAspect="1"/>
          </p:cNvPicPr>
          <p:nvPr/>
        </p:nvPicPr>
        <p:blipFill>
          <a:blip r:embed="rId2"/>
          <a:stretch>
            <a:fillRect/>
          </a:stretch>
        </p:blipFill>
        <p:spPr>
          <a:xfrm>
            <a:off x="7108869" y="1865192"/>
            <a:ext cx="5120071" cy="3965765"/>
          </a:xfrm>
          <a:prstGeom prst="rect">
            <a:avLst/>
          </a:prstGeom>
        </p:spPr>
      </p:pic>
    </p:spTree>
    <p:extLst>
      <p:ext uri="{BB962C8B-B14F-4D97-AF65-F5344CB8AC3E}">
        <p14:creationId xmlns:p14="http://schemas.microsoft.com/office/powerpoint/2010/main" val="15286037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0D090B-D804-4801-B5B6-00F6CB3A911E}"/>
              </a:ext>
            </a:extLst>
          </p:cNvPr>
          <p:cNvSpPr>
            <a:spLocks noGrp="1"/>
          </p:cNvSpPr>
          <p:nvPr>
            <p:ph type="title"/>
          </p:nvPr>
        </p:nvSpPr>
        <p:spPr/>
        <p:txBody>
          <a:bodyPr>
            <a:normAutofit/>
          </a:bodyPr>
          <a:lstStyle/>
          <a:p>
            <a:r>
              <a:rPr lang="hu-HU" dirty="0">
                <a:latin typeface="Arial Black" panose="020B0A04020102020204" pitchFamily="34" charset="0"/>
              </a:rPr>
              <a:t>Szolgáltatásminőség</a:t>
            </a:r>
          </a:p>
        </p:txBody>
      </p:sp>
      <p:sp>
        <p:nvSpPr>
          <p:cNvPr id="3" name="Tartalom helye 2">
            <a:extLst>
              <a:ext uri="{FF2B5EF4-FFF2-40B4-BE49-F238E27FC236}">
                <a16:creationId xmlns:a16="http://schemas.microsoft.com/office/drawing/2014/main" id="{E44CB2C6-9B7A-4569-80DD-A21861B7593C}"/>
              </a:ext>
            </a:extLst>
          </p:cNvPr>
          <p:cNvSpPr>
            <a:spLocks noGrp="1"/>
          </p:cNvSpPr>
          <p:nvPr>
            <p:ph idx="1"/>
          </p:nvPr>
        </p:nvSpPr>
        <p:spPr>
          <a:xfrm>
            <a:off x="140896" y="2153412"/>
            <a:ext cx="9819968" cy="3586615"/>
          </a:xfrm>
        </p:spPr>
        <p:txBody>
          <a:bodyPr/>
          <a:lstStyle/>
          <a:p>
            <a:r>
              <a:rPr lang="hu-HU" b="1" dirty="0">
                <a:latin typeface="Times New Roman" panose="02020603050405020304" pitchFamily="18" charset="0"/>
                <a:cs typeface="Times New Roman" panose="02020603050405020304" pitchFamily="18" charset="0"/>
              </a:rPr>
              <a:t>A szolgáltatás minősége egyre erősebb követelmény a jelenlegi hálózatokban. </a:t>
            </a:r>
            <a:r>
              <a:rPr lang="hu-HU" dirty="0">
                <a:latin typeface="Times New Roman" panose="02020603050405020304" pitchFamily="18" charset="0"/>
                <a:cs typeface="Times New Roman" panose="02020603050405020304" pitchFamily="18" charset="0"/>
              </a:rPr>
              <a:t>Egyre újabb hálózati alkalmazások állnak a felhasználók rendelkezésére, mint például az élő hang- és videoközvetítési szolgáltatások, és ezek egyben magasabb minőségi elvárásokat is támasztanak. Mivel az adat-, hang- és videotartalom ugyanazon a hálózaton utazik, a </a:t>
            </a:r>
            <a:r>
              <a:rPr lang="hu-HU" dirty="0" err="1">
                <a:latin typeface="Times New Roman" panose="02020603050405020304" pitchFamily="18" charset="0"/>
                <a:cs typeface="Times New Roman" panose="02020603050405020304" pitchFamily="18" charset="0"/>
              </a:rPr>
              <a:t>QoS</a:t>
            </a:r>
            <a:r>
              <a:rPr lang="hu-HU" dirty="0">
                <a:latin typeface="Times New Roman" panose="02020603050405020304" pitchFamily="18" charset="0"/>
                <a:cs typeface="Times New Roman" panose="02020603050405020304" pitchFamily="18" charset="0"/>
              </a:rPr>
              <a:t> az elsődleges módszer a torlódások kezelésére és a megbízható kézbesítés megvalósítására a felhasználók számára.</a:t>
            </a:r>
          </a:p>
        </p:txBody>
      </p:sp>
      <p:pic>
        <p:nvPicPr>
          <p:cNvPr id="6" name="Kép 5">
            <a:extLst>
              <a:ext uri="{FF2B5EF4-FFF2-40B4-BE49-F238E27FC236}">
                <a16:creationId xmlns:a16="http://schemas.microsoft.com/office/drawing/2014/main" id="{E6E58575-8781-4C41-9DC3-BDB4DD53AE36}"/>
              </a:ext>
            </a:extLst>
          </p:cNvPr>
          <p:cNvPicPr>
            <a:picLocks noChangeAspect="1"/>
          </p:cNvPicPr>
          <p:nvPr/>
        </p:nvPicPr>
        <p:blipFill>
          <a:blip r:embed="rId2"/>
          <a:stretch>
            <a:fillRect/>
          </a:stretch>
        </p:blipFill>
        <p:spPr>
          <a:xfrm>
            <a:off x="404608" y="4979053"/>
            <a:ext cx="3894992" cy="2190933"/>
          </a:xfrm>
          <a:prstGeom prst="rect">
            <a:avLst/>
          </a:prstGeom>
        </p:spPr>
      </p:pic>
      <p:pic>
        <p:nvPicPr>
          <p:cNvPr id="7" name="Kép 6">
            <a:extLst>
              <a:ext uri="{FF2B5EF4-FFF2-40B4-BE49-F238E27FC236}">
                <a16:creationId xmlns:a16="http://schemas.microsoft.com/office/drawing/2014/main" id="{0B8A46BA-CB61-451F-BCF4-B45684E69FEA}"/>
              </a:ext>
            </a:extLst>
          </p:cNvPr>
          <p:cNvPicPr>
            <a:picLocks noChangeAspect="1"/>
          </p:cNvPicPr>
          <p:nvPr/>
        </p:nvPicPr>
        <p:blipFill>
          <a:blip r:embed="rId3"/>
          <a:stretch>
            <a:fillRect/>
          </a:stretch>
        </p:blipFill>
        <p:spPr>
          <a:xfrm>
            <a:off x="373333" y="4746401"/>
            <a:ext cx="3086061" cy="819735"/>
          </a:xfrm>
          <a:prstGeom prst="rect">
            <a:avLst/>
          </a:prstGeom>
        </p:spPr>
      </p:pic>
      <p:pic>
        <p:nvPicPr>
          <p:cNvPr id="12" name="Kép 11">
            <a:extLst>
              <a:ext uri="{FF2B5EF4-FFF2-40B4-BE49-F238E27FC236}">
                <a16:creationId xmlns:a16="http://schemas.microsoft.com/office/drawing/2014/main" id="{9808A726-B147-4367-81F6-B203BEFB49C0}"/>
              </a:ext>
            </a:extLst>
          </p:cNvPr>
          <p:cNvPicPr>
            <a:picLocks noChangeAspect="1"/>
          </p:cNvPicPr>
          <p:nvPr/>
        </p:nvPicPr>
        <p:blipFill>
          <a:blip r:embed="rId4"/>
          <a:stretch>
            <a:fillRect/>
          </a:stretch>
        </p:blipFill>
        <p:spPr>
          <a:xfrm>
            <a:off x="8805777" y="5307758"/>
            <a:ext cx="3095625" cy="1533525"/>
          </a:xfrm>
          <a:prstGeom prst="rect">
            <a:avLst/>
          </a:prstGeom>
        </p:spPr>
      </p:pic>
    </p:spTree>
    <p:extLst>
      <p:ext uri="{BB962C8B-B14F-4D97-AF65-F5344CB8AC3E}">
        <p14:creationId xmlns:p14="http://schemas.microsoft.com/office/powerpoint/2010/main" val="125561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F8B3876-7E6C-422F-A34C-20174A3670BC}"/>
              </a:ext>
            </a:extLst>
          </p:cNvPr>
          <p:cNvSpPr>
            <a:spLocks noGrp="1"/>
          </p:cNvSpPr>
          <p:nvPr>
            <p:ph type="title"/>
          </p:nvPr>
        </p:nvSpPr>
        <p:spPr>
          <a:xfrm>
            <a:off x="1202919" y="105934"/>
            <a:ext cx="9784080" cy="1508760"/>
          </a:xfrm>
        </p:spPr>
        <p:txBody>
          <a:bodyPr>
            <a:normAutofit/>
          </a:bodyPr>
          <a:lstStyle/>
          <a:p>
            <a:br>
              <a:rPr lang="hu-HU" dirty="0">
                <a:latin typeface="Gill Sans Ultra Bold" panose="020B0A02020104020203" pitchFamily="34" charset="-18"/>
              </a:rPr>
            </a:br>
            <a:r>
              <a:rPr lang="hu-HU" dirty="0">
                <a:latin typeface="Gill Sans Ultra Bold" panose="020B0A02020104020203" pitchFamily="34" charset="-18"/>
              </a:rPr>
              <a:t>Különböző méretű hálózatok</a:t>
            </a:r>
          </a:p>
        </p:txBody>
      </p:sp>
      <p:sp>
        <p:nvSpPr>
          <p:cNvPr id="3" name="Tartalom helye 2">
            <a:extLst>
              <a:ext uri="{FF2B5EF4-FFF2-40B4-BE49-F238E27FC236}">
                <a16:creationId xmlns:a16="http://schemas.microsoft.com/office/drawing/2014/main" id="{5953600F-A4FF-40B3-AEE7-455DC81BE081}"/>
              </a:ext>
            </a:extLst>
          </p:cNvPr>
          <p:cNvSpPr>
            <a:spLocks noGrp="1"/>
          </p:cNvSpPr>
          <p:nvPr>
            <p:ph idx="1"/>
          </p:nvPr>
        </p:nvSpPr>
        <p:spPr>
          <a:xfrm>
            <a:off x="283716" y="1921358"/>
            <a:ext cx="11908281" cy="3583857"/>
          </a:xfrm>
        </p:spPr>
        <p:txBody>
          <a:bodyPr>
            <a:normAutofit/>
          </a:bodyPr>
          <a:lstStyle/>
          <a:p>
            <a:r>
              <a:rPr lang="hu-HU" sz="2800" b="1" dirty="0">
                <a:latin typeface="Times New Roman" panose="02020603050405020304" pitchFamily="18" charset="0"/>
                <a:cs typeface="Times New Roman" panose="02020603050405020304" pitchFamily="18" charset="0"/>
              </a:rPr>
              <a:t>SOHO: </a:t>
            </a:r>
            <a:r>
              <a:rPr lang="hu-HU" dirty="0">
                <a:latin typeface="Times New Roman" panose="02020603050405020304" pitchFamily="18" charset="0"/>
                <a:cs typeface="Times New Roman" panose="02020603050405020304" pitchFamily="18" charset="0"/>
              </a:rPr>
              <a:t>Az irodáknak lehetővé teszi hogy szinte bárhonnan </a:t>
            </a:r>
            <a:r>
              <a:rPr lang="hu-HU" dirty="0" err="1">
                <a:latin typeface="Times New Roman" panose="02020603050405020304" pitchFamily="18" charset="0"/>
                <a:cs typeface="Times New Roman" panose="02020603050405020304" pitchFamily="18" charset="0"/>
              </a:rPr>
              <a:t>dolgozhasanak</a:t>
            </a:r>
            <a:r>
              <a:rPr lang="hu-HU" dirty="0">
                <a:latin typeface="Times New Roman" panose="02020603050405020304" pitchFamily="18" charset="0"/>
                <a:cs typeface="Times New Roman" panose="02020603050405020304" pitchFamily="18" charset="0"/>
              </a:rPr>
              <a:t>. Sok egyéni vállalkozó használ otthoni vagy kisebb irodai hálózatot termékei eladására és reklámozására, eszközök megrendelésére vagy az ügyfelekkel való kapcsolattartásra.</a:t>
            </a:r>
          </a:p>
          <a:p>
            <a:r>
              <a:rPr lang="hu-HU" sz="2800" b="1" dirty="0">
                <a:latin typeface="Times New Roman" panose="02020603050405020304" pitchFamily="18" charset="0"/>
                <a:cs typeface="Times New Roman" panose="02020603050405020304" pitchFamily="18" charset="0"/>
              </a:rPr>
              <a:t>Vállalati: -</a:t>
            </a:r>
            <a:r>
              <a:rPr lang="hu-HU" dirty="0">
                <a:latin typeface="Times New Roman" panose="02020603050405020304" pitchFamily="18" charset="0"/>
                <a:cs typeface="Times New Roman" panose="02020603050405020304" pitchFamily="18" charset="0"/>
              </a:rPr>
              <a:t>A vállalatok és a nagy szervezetek hálózataikat arra használják, hogy a hálózat szerverein tárolják és onnan érjék el a céges információkat. A hálózatok e-mailt, azonnali üzenetküldést és csoportmunka lehetőségeket is biztosítanak. Számos szervezet használja a saját hálózatát arra, </a:t>
            </a:r>
            <a:r>
              <a:rPr lang="hu-HU" dirty="0" err="1">
                <a:latin typeface="Times New Roman" panose="02020603050405020304" pitchFamily="18" charset="0"/>
                <a:cs typeface="Times New Roman" panose="02020603050405020304" pitchFamily="18" charset="0"/>
              </a:rPr>
              <a:t>hogyazon</a:t>
            </a:r>
            <a:r>
              <a:rPr lang="hu-HU" dirty="0">
                <a:latin typeface="Times New Roman" panose="02020603050405020304" pitchFamily="18" charset="0"/>
                <a:cs typeface="Times New Roman" panose="02020603050405020304" pitchFamily="18" charset="0"/>
              </a:rPr>
              <a:t> keresztül termékeket vagy szolgáltatásokat nyújtson ügyfeleiknek.</a:t>
            </a:r>
          </a:p>
        </p:txBody>
      </p:sp>
      <p:pic>
        <p:nvPicPr>
          <p:cNvPr id="18" name="Kép 17">
            <a:extLst>
              <a:ext uri="{FF2B5EF4-FFF2-40B4-BE49-F238E27FC236}">
                <a16:creationId xmlns:a16="http://schemas.microsoft.com/office/drawing/2014/main" id="{C515E3C2-935D-40C8-B4C6-748E390CAF1F}"/>
              </a:ext>
            </a:extLst>
          </p:cNvPr>
          <p:cNvPicPr>
            <a:picLocks noChangeAspect="1"/>
          </p:cNvPicPr>
          <p:nvPr/>
        </p:nvPicPr>
        <p:blipFill>
          <a:blip r:embed="rId2"/>
          <a:stretch>
            <a:fillRect/>
          </a:stretch>
        </p:blipFill>
        <p:spPr>
          <a:xfrm>
            <a:off x="3392509" y="4520173"/>
            <a:ext cx="5023258" cy="1970083"/>
          </a:xfrm>
          <a:prstGeom prst="rect">
            <a:avLst/>
          </a:prstGeom>
        </p:spPr>
      </p:pic>
    </p:spTree>
    <p:extLst>
      <p:ext uri="{BB962C8B-B14F-4D97-AF65-F5344CB8AC3E}">
        <p14:creationId xmlns:p14="http://schemas.microsoft.com/office/powerpoint/2010/main" val="7410697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1BAC1B-54C5-42E0-9A58-88A64C0B644C}"/>
              </a:ext>
            </a:extLst>
          </p:cNvPr>
          <p:cNvSpPr>
            <a:spLocks noGrp="1"/>
          </p:cNvSpPr>
          <p:nvPr>
            <p:ph type="title"/>
          </p:nvPr>
        </p:nvSpPr>
        <p:spPr>
          <a:xfrm>
            <a:off x="1789258" y="639250"/>
            <a:ext cx="9370503" cy="1108396"/>
          </a:xfrm>
        </p:spPr>
        <p:txBody>
          <a:bodyPr>
            <a:normAutofit/>
          </a:bodyPr>
          <a:lstStyle/>
          <a:p>
            <a:r>
              <a:rPr lang="hu-HU" dirty="0">
                <a:latin typeface="Gill Sans Ultra Bold" panose="020B0A02020104020203" pitchFamily="34" charset="-18"/>
              </a:rPr>
              <a:t>A hálózatok megjelenítése</a:t>
            </a:r>
          </a:p>
        </p:txBody>
      </p:sp>
      <p:sp>
        <p:nvSpPr>
          <p:cNvPr id="3" name="Tartalom helye 2">
            <a:extLst>
              <a:ext uri="{FF2B5EF4-FFF2-40B4-BE49-F238E27FC236}">
                <a16:creationId xmlns:a16="http://schemas.microsoft.com/office/drawing/2014/main" id="{9FC6F4F4-58F4-4C17-BE91-3AB5A35231E1}"/>
              </a:ext>
            </a:extLst>
          </p:cNvPr>
          <p:cNvSpPr>
            <a:spLocks noGrp="1"/>
          </p:cNvSpPr>
          <p:nvPr>
            <p:ph idx="1"/>
          </p:nvPr>
        </p:nvSpPr>
        <p:spPr>
          <a:xfrm>
            <a:off x="263353" y="2115915"/>
            <a:ext cx="11254732" cy="4206240"/>
          </a:xfrm>
        </p:spPr>
        <p:txBody>
          <a:bodyPr/>
          <a:lstStyle/>
          <a:p>
            <a:r>
              <a:rPr lang="hu-HU" dirty="0">
                <a:latin typeface="Times New Roman" panose="02020603050405020304" pitchFamily="18" charset="0"/>
                <a:cs typeface="Times New Roman" panose="02020603050405020304" pitchFamily="18" charset="0"/>
              </a:rPr>
              <a:t>A rendszergazdának képesnek kell lennie arra, hogy megmutassa, hogyan fog kinézni a hálózata. Át kell látniuk, mely komponensek csatlakoznak más komponensekhez, hol helyezkednek el, és hogyan csatlakoznak egymáshoz. A hálózatdiagramok gyakran használják az ábrán látható szimbólumokat, amelyek a hálózatot alkotó különböz</a:t>
            </a:r>
            <a:r>
              <a:rPr lang="hu-HU" b="1" dirty="0">
                <a:latin typeface="Times New Roman" panose="02020603050405020304" pitchFamily="18" charset="0"/>
                <a:cs typeface="Times New Roman" panose="02020603050405020304" pitchFamily="18" charset="0"/>
              </a:rPr>
              <a:t>ő</a:t>
            </a:r>
            <a:r>
              <a:rPr lang="hu-HU" dirty="0">
                <a:latin typeface="Times New Roman" panose="02020603050405020304" pitchFamily="18" charset="0"/>
                <a:cs typeface="Times New Roman" panose="02020603050405020304" pitchFamily="18" charset="0"/>
              </a:rPr>
              <a:t> eszközöket és kapcsolatokat jelképezik.</a:t>
            </a:r>
          </a:p>
        </p:txBody>
      </p:sp>
      <p:pic>
        <p:nvPicPr>
          <p:cNvPr id="4" name="Kép 3">
            <a:extLst>
              <a:ext uri="{FF2B5EF4-FFF2-40B4-BE49-F238E27FC236}">
                <a16:creationId xmlns:a16="http://schemas.microsoft.com/office/drawing/2014/main" id="{5DAABC1B-50D3-4519-8093-21D34C052A28}"/>
              </a:ext>
            </a:extLst>
          </p:cNvPr>
          <p:cNvPicPr>
            <a:picLocks noChangeAspect="1"/>
          </p:cNvPicPr>
          <p:nvPr/>
        </p:nvPicPr>
        <p:blipFill>
          <a:blip r:embed="rId2"/>
          <a:stretch>
            <a:fillRect/>
          </a:stretch>
        </p:blipFill>
        <p:spPr>
          <a:xfrm>
            <a:off x="501162" y="3862855"/>
            <a:ext cx="6109890" cy="1107267"/>
          </a:xfrm>
          <a:prstGeom prst="rect">
            <a:avLst/>
          </a:prstGeom>
        </p:spPr>
      </p:pic>
      <p:pic>
        <p:nvPicPr>
          <p:cNvPr id="5" name="Kép 4">
            <a:extLst>
              <a:ext uri="{FF2B5EF4-FFF2-40B4-BE49-F238E27FC236}">
                <a16:creationId xmlns:a16="http://schemas.microsoft.com/office/drawing/2014/main" id="{8E4C96BC-A6C2-40C6-98DA-0DB0CE196B03}"/>
              </a:ext>
            </a:extLst>
          </p:cNvPr>
          <p:cNvPicPr>
            <a:picLocks noChangeAspect="1"/>
          </p:cNvPicPr>
          <p:nvPr/>
        </p:nvPicPr>
        <p:blipFill>
          <a:blip r:embed="rId3"/>
          <a:stretch>
            <a:fillRect/>
          </a:stretch>
        </p:blipFill>
        <p:spPr>
          <a:xfrm>
            <a:off x="6611052" y="4416488"/>
            <a:ext cx="5374451" cy="1041774"/>
          </a:xfrm>
          <a:prstGeom prst="rect">
            <a:avLst/>
          </a:prstGeom>
        </p:spPr>
      </p:pic>
      <p:pic>
        <p:nvPicPr>
          <p:cNvPr id="6" name="Kép 5">
            <a:extLst>
              <a:ext uri="{FF2B5EF4-FFF2-40B4-BE49-F238E27FC236}">
                <a16:creationId xmlns:a16="http://schemas.microsoft.com/office/drawing/2014/main" id="{C689228C-0D12-4B7B-A598-4182DFA1C55C}"/>
              </a:ext>
            </a:extLst>
          </p:cNvPr>
          <p:cNvPicPr>
            <a:picLocks noChangeAspect="1"/>
          </p:cNvPicPr>
          <p:nvPr/>
        </p:nvPicPr>
        <p:blipFill>
          <a:blip r:embed="rId4"/>
          <a:stretch>
            <a:fillRect/>
          </a:stretch>
        </p:blipFill>
        <p:spPr>
          <a:xfrm>
            <a:off x="501162" y="4970122"/>
            <a:ext cx="6109890" cy="1041774"/>
          </a:xfrm>
          <a:prstGeom prst="rect">
            <a:avLst/>
          </a:prstGeom>
        </p:spPr>
      </p:pic>
    </p:spTree>
    <p:extLst>
      <p:ext uri="{BB962C8B-B14F-4D97-AF65-F5344CB8AC3E}">
        <p14:creationId xmlns:p14="http://schemas.microsoft.com/office/powerpoint/2010/main" val="1296338435"/>
      </p:ext>
    </p:extLst>
  </p:cSld>
  <p:clrMapOvr>
    <a:masterClrMapping/>
  </p:clrMapOvr>
  <p:transition spd="slow">
    <p:push dir="r"/>
  </p:transition>
</p:sld>
</file>

<file path=ppt/theme/theme1.xml><?xml version="1.0" encoding="utf-8"?>
<a:theme xmlns:a="http://schemas.openxmlformats.org/drawingml/2006/main" name="Csomag">
  <a:themeElements>
    <a:clrScheme name="Csomag">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somag">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somag">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Csomag</Template>
  <TotalTime>0</TotalTime>
  <Words>1205</Words>
  <Application>Microsoft Office PowerPoint</Application>
  <PresentationFormat>Szélesvásznú</PresentationFormat>
  <Paragraphs>81</Paragraphs>
  <Slides>18</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18</vt:i4>
      </vt:variant>
    </vt:vector>
  </HeadingPairs>
  <TitlesOfParts>
    <vt:vector size="24" baseType="lpstr">
      <vt:lpstr>Arial</vt:lpstr>
      <vt:lpstr>Arial Black</vt:lpstr>
      <vt:lpstr>Gill Sans MT</vt:lpstr>
      <vt:lpstr>Gill Sans Ultra Bold</vt:lpstr>
      <vt:lpstr>Times New Roman</vt:lpstr>
      <vt:lpstr>Csomag</vt:lpstr>
      <vt:lpstr>PowerPoint-bemutató</vt:lpstr>
      <vt:lpstr>A hálózatok hatása az életünkre</vt:lpstr>
      <vt:lpstr>Határok</vt:lpstr>
      <vt:lpstr>Az internet</vt:lpstr>
      <vt:lpstr>Intranet és extranet</vt:lpstr>
      <vt:lpstr>Vállalati internetkapcsolatok </vt:lpstr>
      <vt:lpstr>Szolgáltatásminőség</vt:lpstr>
      <vt:lpstr> Különböző méretű hálózatok</vt:lpstr>
      <vt:lpstr>A hálózatok megjelenítése</vt:lpstr>
      <vt:lpstr>Hálozatbiztonság</vt:lpstr>
      <vt:lpstr>LAN-ok és WAN-ok</vt:lpstr>
      <vt:lpstr>hozzáférési technológiák</vt:lpstr>
      <vt:lpstr>Hálózati architektúrák</vt:lpstr>
      <vt:lpstr>Az IT szakértő </vt:lpstr>
      <vt:lpstr>PowerPoint-bemutató</vt:lpstr>
      <vt:lpstr>Operációs rendszerek </vt:lpstr>
      <vt:lpstr>Az operációs rendszer feladata </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dc:title>
  <dc:creator>Haraszti Marcell Leó</dc:creator>
  <cp:lastModifiedBy>Ivánczi Ferenc</cp:lastModifiedBy>
  <cp:revision>32</cp:revision>
  <dcterms:created xsi:type="dcterms:W3CDTF">2022-10-03T11:08:43Z</dcterms:created>
  <dcterms:modified xsi:type="dcterms:W3CDTF">2022-10-28T10:16:43Z</dcterms:modified>
</cp:coreProperties>
</file>