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66" r:id="rId4"/>
    <p:sldId id="259" r:id="rId5"/>
    <p:sldId id="268" r:id="rId6"/>
    <p:sldId id="270" r:id="rId7"/>
    <p:sldId id="272" r:id="rId8"/>
    <p:sldId id="269" r:id="rId9"/>
    <p:sldId id="267" r:id="rId10"/>
    <p:sldId id="274" r:id="rId11"/>
    <p:sldId id="263" r:id="rId12"/>
    <p:sldId id="271"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2023. 01. 19.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09925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2023. 01. 19.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1216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2023. 01. 19.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07519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2023. 01. 19.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19623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2023. 01. 19.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2600821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58F7DD5-14C8-4383-9BDE-184FCAB00349}" type="datetimeFigureOut">
              <a:rPr lang="hu-HU" smtClean="0"/>
              <a:t>2023. 01. 19.</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414903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2023. 01. 19.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414151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58F7DD5-14C8-4383-9BDE-184FCAB00349}" type="datetimeFigureOut">
              <a:rPr lang="hu-HU" smtClean="0"/>
              <a:t>2023. 01. 19.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9763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F7DD5-14C8-4383-9BDE-184FCAB00349}" type="datetimeFigureOut">
              <a:rPr lang="hu-HU" smtClean="0"/>
              <a:t>2023. 01. 19.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6842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58F7DD5-14C8-4383-9BDE-184FCAB00349}" type="datetimeFigureOut">
              <a:rPr lang="hu-HU" smtClean="0"/>
              <a:t>2023. 01. 19.</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7271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8F7DD5-14C8-4383-9BDE-184FCAB00349}" type="datetimeFigureOut">
              <a:rPr lang="hu-HU" smtClean="0"/>
              <a:t>2023. 01. 19.</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56341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8F7DD5-14C8-4383-9BDE-184FCAB00349}" type="datetimeFigureOut">
              <a:rPr lang="hu-HU" smtClean="0"/>
              <a:t>2023. 01. 19.</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AE2CA1-CE29-46DE-903B-FA2C96207FB6}" type="slidenum">
              <a:rPr lang="hu-HU" smtClean="0"/>
              <a:t>‹#›</a:t>
            </a:fld>
            <a:endParaRPr lang="hu-HU"/>
          </a:p>
        </p:txBody>
      </p:sp>
    </p:spTree>
    <p:extLst>
      <p:ext uri="{BB962C8B-B14F-4D97-AF65-F5344CB8AC3E}">
        <p14:creationId xmlns:p14="http://schemas.microsoft.com/office/powerpoint/2010/main" val="1971141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491741" y="1061259"/>
            <a:ext cx="6967047" cy="3918964"/>
          </a:xfrm>
          <a:prstGeom prst="rect">
            <a:avLst/>
          </a:prstGeom>
        </p:spPr>
      </p:pic>
    </p:spTree>
    <p:extLst>
      <p:ext uri="{BB962C8B-B14F-4D97-AF65-F5344CB8AC3E}">
        <p14:creationId xmlns:p14="http://schemas.microsoft.com/office/powerpoint/2010/main" val="36273584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25553-5593-406D-AA73-5B5FFCEF5C9C}"/>
              </a:ext>
            </a:extLst>
          </p:cNvPr>
          <p:cNvSpPr>
            <a:spLocks noGrp="1"/>
          </p:cNvSpPr>
          <p:nvPr>
            <p:ph type="title"/>
          </p:nvPr>
        </p:nvSpPr>
        <p:spPr>
          <a:xfrm>
            <a:off x="2231136" y="235822"/>
            <a:ext cx="7729728" cy="1188720"/>
          </a:xfrm>
        </p:spPr>
        <p:txBody>
          <a:bodyPr>
            <a:normAutofit/>
          </a:bodyPr>
          <a:lstStyle/>
          <a:p>
            <a:r>
              <a:rPr lang="hu-HU" dirty="0" err="1">
                <a:latin typeface="Gill Sans Ultra Bold" panose="020B0A02020104020203" pitchFamily="34" charset="-18"/>
              </a:rPr>
              <a:t>Hálozatbiztonság</a:t>
            </a: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3CAB9816-6677-4AB8-A93B-F4B2BBDAD9FE}"/>
              </a:ext>
            </a:extLst>
          </p:cNvPr>
          <p:cNvSpPr>
            <a:spLocks noGrp="1"/>
          </p:cNvSpPr>
          <p:nvPr>
            <p:ph idx="1"/>
          </p:nvPr>
        </p:nvSpPr>
        <p:spPr>
          <a:xfrm>
            <a:off x="0" y="1503772"/>
            <a:ext cx="6286905" cy="5354228"/>
          </a:xfrm>
        </p:spPr>
        <p:txBody>
          <a:bodyPr>
            <a:normAutofit/>
          </a:bodyPr>
          <a:lstStyle/>
          <a:p>
            <a:pPr marL="0" indent="0">
              <a:buNone/>
            </a:pPr>
            <a:r>
              <a:rPr lang="hu-HU" sz="1600" b="1" dirty="0"/>
              <a:t>A hálózatok gyakori külső fenyegetései:</a:t>
            </a:r>
          </a:p>
          <a:p>
            <a:r>
              <a:rPr lang="hu-HU" sz="1600" dirty="0"/>
              <a:t>Vírusok, férgek és trójai programok</a:t>
            </a:r>
          </a:p>
          <a:p>
            <a:r>
              <a:rPr lang="hu-HU" sz="1600" dirty="0"/>
              <a:t>Kémprogram és reklámprogram (</a:t>
            </a:r>
            <a:r>
              <a:rPr lang="hu-HU" sz="1600" dirty="0" err="1"/>
              <a:t>spyware</a:t>
            </a:r>
            <a:r>
              <a:rPr lang="hu-HU" sz="1600" dirty="0"/>
              <a:t> és </a:t>
            </a:r>
            <a:r>
              <a:rPr lang="hu-HU" sz="1600" dirty="0" err="1"/>
              <a:t>adware</a:t>
            </a:r>
            <a:r>
              <a:rPr lang="hu-HU" sz="1600" dirty="0"/>
              <a:t>)</a:t>
            </a:r>
          </a:p>
          <a:p>
            <a:r>
              <a:rPr lang="hu-HU" sz="1600" dirty="0"/>
              <a:t>Nulladik napi támadások</a:t>
            </a:r>
          </a:p>
          <a:p>
            <a:r>
              <a:rPr lang="hu-HU" sz="1600" dirty="0"/>
              <a:t>Személyes támadások</a:t>
            </a:r>
          </a:p>
          <a:p>
            <a:r>
              <a:rPr lang="hu-HU" sz="1600" dirty="0"/>
              <a:t>Szolgáltatás-</a:t>
            </a:r>
            <a:r>
              <a:rPr lang="hu-HU" sz="1600" dirty="0" err="1"/>
              <a:t>megtagadásos</a:t>
            </a:r>
            <a:r>
              <a:rPr lang="hu-HU" sz="1600" dirty="0"/>
              <a:t> támadások</a:t>
            </a:r>
          </a:p>
          <a:p>
            <a:r>
              <a:rPr lang="hu-HU" sz="1600" dirty="0" err="1"/>
              <a:t>Adatlehallgatás</a:t>
            </a:r>
            <a:r>
              <a:rPr lang="hu-HU" sz="1600" dirty="0"/>
              <a:t> és -lopás</a:t>
            </a:r>
          </a:p>
          <a:p>
            <a:r>
              <a:rPr lang="hu-HU" sz="1600" dirty="0"/>
              <a:t>Személyazonosság-lopás</a:t>
            </a:r>
          </a:p>
          <a:p>
            <a:pPr marL="0" indent="0">
              <a:buNone/>
            </a:pPr>
            <a:r>
              <a:rPr lang="hu-HU" sz="1600" b="1" dirty="0"/>
              <a:t>Az alapvető biztonsági összetevők egy otthoni vagy kis irodai hálózathoz:</a:t>
            </a:r>
          </a:p>
          <a:p>
            <a:r>
              <a:rPr lang="hu-HU" sz="1600" dirty="0"/>
              <a:t>Vírus- és kémprogramvédelem</a:t>
            </a:r>
          </a:p>
          <a:p>
            <a:r>
              <a:rPr lang="hu-HU" sz="1600" dirty="0"/>
              <a:t>Tűzfalszűrés</a:t>
            </a:r>
          </a:p>
          <a:p>
            <a:br>
              <a:rPr lang="hu-HU" sz="1100" b="1" dirty="0">
                <a:latin typeface="Times New Roman" panose="02020603050405020304" pitchFamily="18" charset="0"/>
                <a:cs typeface="Times New Roman" panose="02020603050405020304" pitchFamily="18" charset="0"/>
              </a:rPr>
            </a:br>
            <a:endParaRPr lang="hu-HU" sz="1100" b="1"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4D2EB414-04EA-461A-B4CE-583AB03FD0D5}"/>
              </a:ext>
            </a:extLst>
          </p:cNvPr>
          <p:cNvPicPr>
            <a:picLocks noChangeAspect="1"/>
          </p:cNvPicPr>
          <p:nvPr/>
        </p:nvPicPr>
        <p:blipFill>
          <a:blip r:embed="rId2"/>
          <a:stretch>
            <a:fillRect/>
          </a:stretch>
        </p:blipFill>
        <p:spPr>
          <a:xfrm>
            <a:off x="6286905" y="1424542"/>
            <a:ext cx="5905095" cy="3376337"/>
          </a:xfrm>
          <a:prstGeom prst="rect">
            <a:avLst/>
          </a:prstGeom>
        </p:spPr>
      </p:pic>
    </p:spTree>
    <p:extLst>
      <p:ext uri="{BB962C8B-B14F-4D97-AF65-F5344CB8AC3E}">
        <p14:creationId xmlns:p14="http://schemas.microsoft.com/office/powerpoint/2010/main" val="288886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F2A52E-8E33-4A89-9A49-C648AF09E472}"/>
              </a:ext>
            </a:extLst>
          </p:cNvPr>
          <p:cNvSpPr>
            <a:spLocks noGrp="1"/>
          </p:cNvSpPr>
          <p:nvPr>
            <p:ph type="title"/>
          </p:nvPr>
        </p:nvSpPr>
        <p:spPr>
          <a:xfrm>
            <a:off x="1047228" y="167486"/>
            <a:ext cx="9784080" cy="1508760"/>
          </a:xfrm>
        </p:spPr>
        <p:txBody>
          <a:bodyPr>
            <a:normAutofit/>
          </a:bodyPr>
          <a:lstStyle/>
          <a:p>
            <a:r>
              <a:rPr lang="hu-HU" dirty="0">
                <a:latin typeface="Gill Sans Ultra Bold" panose="020B0A02020104020203" pitchFamily="34" charset="-18"/>
              </a:rPr>
              <a:t>LAN-ok és WAN-ok</a:t>
            </a:r>
          </a:p>
        </p:txBody>
      </p:sp>
      <p:pic>
        <p:nvPicPr>
          <p:cNvPr id="4" name="Kép 3">
            <a:extLst>
              <a:ext uri="{FF2B5EF4-FFF2-40B4-BE49-F238E27FC236}">
                <a16:creationId xmlns:a16="http://schemas.microsoft.com/office/drawing/2014/main" id="{5C62D24E-37BB-4A42-8162-5021572D75F2}"/>
              </a:ext>
            </a:extLst>
          </p:cNvPr>
          <p:cNvPicPr>
            <a:picLocks noChangeAspect="1"/>
          </p:cNvPicPr>
          <p:nvPr/>
        </p:nvPicPr>
        <p:blipFill>
          <a:blip r:embed="rId2"/>
          <a:stretch>
            <a:fillRect/>
          </a:stretch>
        </p:blipFill>
        <p:spPr>
          <a:xfrm>
            <a:off x="5939268" y="1800556"/>
            <a:ext cx="4881101" cy="1827999"/>
          </a:xfrm>
          <a:prstGeom prst="rect">
            <a:avLst/>
          </a:prstGeom>
        </p:spPr>
      </p:pic>
      <p:sp>
        <p:nvSpPr>
          <p:cNvPr id="6" name="Szövegdoboz 5">
            <a:extLst>
              <a:ext uri="{FF2B5EF4-FFF2-40B4-BE49-F238E27FC236}">
                <a16:creationId xmlns:a16="http://schemas.microsoft.com/office/drawing/2014/main" id="{B16E764E-9E91-4D60-A4D3-1367B68EA063}"/>
              </a:ext>
            </a:extLst>
          </p:cNvPr>
          <p:cNvSpPr txBox="1"/>
          <p:nvPr/>
        </p:nvSpPr>
        <p:spPr>
          <a:xfrm>
            <a:off x="317835" y="3752869"/>
            <a:ext cx="5010646"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WAN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sajátos jellemzőkkel rendelkezik: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 A WAN jellemzően lassabb összeköttetést biztosít, mint a LAN.</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között.</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a:t>
            </a:r>
            <a:r>
              <a:rPr lang="hu-HU" sz="1600" dirty="0" err="1">
                <a:latin typeface="Times New Roman" panose="02020603050405020304" pitchFamily="18" charset="0"/>
                <a:cs typeface="Times New Roman" panose="02020603050405020304" pitchFamily="18" charset="0"/>
              </a:rPr>
              <a:t>hálózatokat</a:t>
            </a:r>
            <a:r>
              <a:rPr lang="hu-HU" sz="1600" dirty="0">
                <a:latin typeface="Times New Roman" panose="02020603050405020304" pitchFamily="18" charset="0"/>
                <a:cs typeface="Times New Roman" panose="02020603050405020304" pitchFamily="18" charset="0"/>
              </a:rPr>
              <a:t> rendszerint több szolgáltató biztosítja.</a:t>
            </a: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7CB7B46F-B95A-4FC1-8591-CCFAFCFFDE24}"/>
              </a:ext>
            </a:extLst>
          </p:cNvPr>
          <p:cNvSpPr txBox="1"/>
          <p:nvPr/>
        </p:nvSpPr>
        <p:spPr>
          <a:xfrm>
            <a:off x="5328481" y="3752869"/>
            <a:ext cx="6635592"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LAN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 </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nagy sávszélességet biztosít a belső végberendezéseknek és a közvetítő eszközöknek (lásd az ábrát).</a:t>
            </a:r>
          </a:p>
          <a:p>
            <a:pPr marL="285750" indent="-285750">
              <a:buFont typeface="Arial" panose="020B0604020202020204" pitchFamily="34" charset="0"/>
              <a:buChar char="•"/>
            </a:pPr>
            <a:endParaRPr lang="hu-H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endParaRPr lang="hu-HU"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074543A2-A8F4-4668-8AFE-3F3272BF39F0}"/>
              </a:ext>
            </a:extLst>
          </p:cNvPr>
          <p:cNvPicPr>
            <a:picLocks noChangeAspect="1"/>
          </p:cNvPicPr>
          <p:nvPr/>
        </p:nvPicPr>
        <p:blipFill>
          <a:blip r:embed="rId3"/>
          <a:stretch>
            <a:fillRect/>
          </a:stretch>
        </p:blipFill>
        <p:spPr>
          <a:xfrm>
            <a:off x="1047228" y="1762561"/>
            <a:ext cx="4505956" cy="1903991"/>
          </a:xfrm>
          <a:prstGeom prst="rect">
            <a:avLst/>
          </a:prstGeom>
        </p:spPr>
      </p:pic>
    </p:spTree>
    <p:extLst>
      <p:ext uri="{BB962C8B-B14F-4D97-AF65-F5344CB8AC3E}">
        <p14:creationId xmlns:p14="http://schemas.microsoft.com/office/powerpoint/2010/main" val="2256027813"/>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8A8A4B-01AD-4BC4-895C-2D393408625F}"/>
              </a:ext>
            </a:extLst>
          </p:cNvPr>
          <p:cNvSpPr>
            <a:spLocks noGrp="1"/>
          </p:cNvSpPr>
          <p:nvPr>
            <p:ph type="title"/>
          </p:nvPr>
        </p:nvSpPr>
        <p:spPr>
          <a:xfrm>
            <a:off x="1202919" y="640080"/>
            <a:ext cx="9784080" cy="895432"/>
          </a:xfrm>
        </p:spPr>
        <p:txBody>
          <a:bodyPr/>
          <a:lstStyle/>
          <a:p>
            <a:r>
              <a:rPr lang="hu-HU" dirty="0">
                <a:latin typeface="Gill Sans Ultra Bold" panose="020B0A02020104020203" pitchFamily="34" charset="-18"/>
              </a:rPr>
              <a:t>hozzáférési technológiák</a:t>
            </a:r>
          </a:p>
        </p:txBody>
      </p:sp>
      <p:sp>
        <p:nvSpPr>
          <p:cNvPr id="3" name="Tartalom helye 2">
            <a:extLst>
              <a:ext uri="{FF2B5EF4-FFF2-40B4-BE49-F238E27FC236}">
                <a16:creationId xmlns:a16="http://schemas.microsoft.com/office/drawing/2014/main" id="{4CA69B8D-5DFC-4961-889E-AD4969C13FDD}"/>
              </a:ext>
            </a:extLst>
          </p:cNvPr>
          <p:cNvSpPr>
            <a:spLocks noGrp="1"/>
          </p:cNvSpPr>
          <p:nvPr>
            <p:ph idx="1"/>
          </p:nvPr>
        </p:nvSpPr>
        <p:spPr>
          <a:xfrm>
            <a:off x="439521" y="2203462"/>
            <a:ext cx="6456229" cy="4206240"/>
          </a:xfrm>
        </p:spPr>
        <p:txBody>
          <a:bodyPr>
            <a:normAutofit/>
          </a:bodyPr>
          <a:lstStyle/>
          <a:p>
            <a:r>
              <a:rPr lang="hu-HU" sz="2400" dirty="0">
                <a:latin typeface="Times New Roman" panose="02020603050405020304" pitchFamily="18" charset="0"/>
                <a:cs typeface="Times New Roman" panose="02020603050405020304" pitchFamily="18" charset="0"/>
              </a:rPr>
              <a:t>Az otthoni felhasználók, a távmunkások,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p:txBody>
      </p:sp>
      <p:pic>
        <p:nvPicPr>
          <p:cNvPr id="5" name="Kép 4">
            <a:extLst>
              <a:ext uri="{FF2B5EF4-FFF2-40B4-BE49-F238E27FC236}">
                <a16:creationId xmlns:a16="http://schemas.microsoft.com/office/drawing/2014/main" id="{8F950E8E-2A99-4791-933C-B59FC734B981}"/>
              </a:ext>
            </a:extLst>
          </p:cNvPr>
          <p:cNvPicPr>
            <a:picLocks noChangeAspect="1"/>
          </p:cNvPicPr>
          <p:nvPr/>
        </p:nvPicPr>
        <p:blipFill>
          <a:blip r:embed="rId2"/>
          <a:stretch>
            <a:fillRect/>
          </a:stretch>
        </p:blipFill>
        <p:spPr>
          <a:xfrm>
            <a:off x="8158074" y="2688423"/>
            <a:ext cx="2828925" cy="2828925"/>
          </a:xfrm>
          <a:prstGeom prst="rect">
            <a:avLst/>
          </a:prstGeom>
        </p:spPr>
      </p:pic>
      <p:pic>
        <p:nvPicPr>
          <p:cNvPr id="7" name="Kép 6">
            <a:extLst>
              <a:ext uri="{FF2B5EF4-FFF2-40B4-BE49-F238E27FC236}">
                <a16:creationId xmlns:a16="http://schemas.microsoft.com/office/drawing/2014/main" id="{111B5574-F7EC-42CA-A7B4-47743047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67" y="2203462"/>
            <a:ext cx="3382937" cy="3382937"/>
          </a:xfrm>
          <a:prstGeom prst="rect">
            <a:avLst/>
          </a:prstGeom>
        </p:spPr>
      </p:pic>
    </p:spTree>
    <p:extLst>
      <p:ext uri="{BB962C8B-B14F-4D97-AF65-F5344CB8AC3E}">
        <p14:creationId xmlns:p14="http://schemas.microsoft.com/office/powerpoint/2010/main" val="230998292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42F3C0-6BCF-4067-9311-8E78CCE2BAE7}"/>
              </a:ext>
            </a:extLst>
          </p:cNvPr>
          <p:cNvSpPr>
            <a:spLocks noGrp="1"/>
          </p:cNvSpPr>
          <p:nvPr>
            <p:ph type="title"/>
          </p:nvPr>
        </p:nvSpPr>
        <p:spPr>
          <a:xfrm>
            <a:off x="2152005" y="99391"/>
            <a:ext cx="7729728" cy="1188720"/>
          </a:xfrm>
        </p:spPr>
        <p:txBody>
          <a:bodyPr>
            <a:normAutofit/>
          </a:bodyPr>
          <a:lstStyle/>
          <a:p>
            <a:r>
              <a:rPr lang="hu-HU" b="1" dirty="0">
                <a:latin typeface="Gill Sans Ultra Bold" panose="020B0A02020104020203" pitchFamily="34" charset="-18"/>
              </a:rPr>
              <a:t>Hálózati architektúrák</a:t>
            </a:r>
          </a:p>
        </p:txBody>
      </p:sp>
      <p:sp>
        <p:nvSpPr>
          <p:cNvPr id="3" name="Tartalom helye 2">
            <a:extLst>
              <a:ext uri="{FF2B5EF4-FFF2-40B4-BE49-F238E27FC236}">
                <a16:creationId xmlns:a16="http://schemas.microsoft.com/office/drawing/2014/main" id="{E600B26D-98A3-4035-AF9B-12D80C0A9525}"/>
              </a:ext>
            </a:extLst>
          </p:cNvPr>
          <p:cNvSpPr>
            <a:spLocks noGrp="1"/>
          </p:cNvSpPr>
          <p:nvPr>
            <p:ph idx="1"/>
          </p:nvPr>
        </p:nvSpPr>
        <p:spPr>
          <a:xfrm>
            <a:off x="77020" y="1368717"/>
            <a:ext cx="7729728" cy="4120565"/>
          </a:xfrm>
        </p:spPr>
        <p:txBody>
          <a:bodyPr>
            <a:normAutofit/>
          </a:bodyPr>
          <a:lstStyle/>
          <a:p>
            <a:r>
              <a:rPr lang="hu-HU"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 A hálózati architektúra kifejezés ebben az összefüggésben azokra a technológiákra utal, amelyek támogatják azt az infrastruktúrát, valamint a különböző programozott szolgáltatásokat és szabályokat.</a:t>
            </a:r>
          </a:p>
          <a:p>
            <a:r>
              <a:rPr lang="hu-HU"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a:p>
            <a:r>
              <a:rPr lang="hu-HU" b="1" dirty="0">
                <a:latin typeface="Times New Roman" panose="02020603050405020304" pitchFamily="18" charset="0"/>
                <a:cs typeface="Times New Roman" panose="02020603050405020304" pitchFamily="18" charset="0"/>
              </a:rPr>
              <a:t>Hibatűrés</a:t>
            </a:r>
          </a:p>
          <a:p>
            <a:r>
              <a:rPr lang="hu-HU" b="1" dirty="0">
                <a:latin typeface="Times New Roman" panose="02020603050405020304" pitchFamily="18" charset="0"/>
                <a:cs typeface="Times New Roman" panose="02020603050405020304" pitchFamily="18" charset="0"/>
              </a:rPr>
              <a:t>Skálázhatóság</a:t>
            </a:r>
          </a:p>
          <a:p>
            <a:r>
              <a:rPr lang="hu-HU" b="1" dirty="0">
                <a:latin typeface="Times New Roman" panose="02020603050405020304" pitchFamily="18" charset="0"/>
                <a:cs typeface="Times New Roman" panose="02020603050405020304" pitchFamily="18" charset="0"/>
              </a:rPr>
              <a:t>Szolgáltatás minősége (</a:t>
            </a:r>
            <a:r>
              <a:rPr lang="hu-HU" b="1" dirty="0" err="1">
                <a:latin typeface="Times New Roman" panose="02020603050405020304" pitchFamily="18" charset="0"/>
                <a:cs typeface="Times New Roman" panose="02020603050405020304" pitchFamily="18" charset="0"/>
              </a:rPr>
              <a:t>QoS</a:t>
            </a:r>
            <a:r>
              <a:rPr lang="hu-HU" b="1"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Biztonság</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CD9AE0-2485-4EBB-96EB-0D0C0FEFA388}"/>
              </a:ext>
            </a:extLst>
          </p:cNvPr>
          <p:cNvSpPr>
            <a:spLocks noGrp="1"/>
          </p:cNvSpPr>
          <p:nvPr>
            <p:ph type="title"/>
          </p:nvPr>
        </p:nvSpPr>
        <p:spPr>
          <a:xfrm>
            <a:off x="2231136" y="243723"/>
            <a:ext cx="7729728" cy="1188720"/>
          </a:xfrm>
        </p:spPr>
        <p:txBody>
          <a:bodyPr>
            <a:normAutofit/>
          </a:bodyPr>
          <a:lstStyle/>
          <a:p>
            <a:r>
              <a:rPr lang="hu-HU" b="1" dirty="0">
                <a:latin typeface="Gill Sans Ultra Bold" panose="020B0A02020104020203" pitchFamily="34" charset="-18"/>
              </a:rPr>
              <a:t>Az IT szakértő</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5032A9D4-CB33-4DE2-ACE3-428E5A4B4C43}"/>
              </a:ext>
            </a:extLst>
          </p:cNvPr>
          <p:cNvSpPr>
            <a:spLocks noGrp="1"/>
          </p:cNvSpPr>
          <p:nvPr>
            <p:ph idx="1"/>
          </p:nvPr>
        </p:nvSpPr>
        <p:spPr>
          <a:xfrm>
            <a:off x="0" y="2153412"/>
            <a:ext cx="7729728" cy="3101983"/>
          </a:xfrm>
        </p:spPr>
        <p:txBody>
          <a:bodyPr>
            <a:normAutofit/>
          </a:bodyPr>
          <a:lstStyle/>
          <a:p>
            <a:r>
              <a:rPr lang="hu-HU" dirty="0">
                <a:latin typeface="Times New Roman" panose="02020603050405020304" pitchFamily="18" charset="0"/>
                <a:cs typeface="Times New Roman" panose="02020603050405020304" pitchFamily="18" charset="0"/>
              </a:rPr>
              <a:t>A Cisco </a:t>
            </a:r>
            <a:r>
              <a:rPr lang="hu-HU" dirty="0" err="1">
                <a:latin typeface="Times New Roman" panose="02020603050405020304" pitchFamily="18" charset="0"/>
                <a:cs typeface="Times New Roman" panose="02020603050405020304" pitchFamily="18" charset="0"/>
              </a:rPr>
              <a:t>Certified</a:t>
            </a:r>
            <a:r>
              <a:rPr lang="hu-HU" dirty="0">
                <a:latin typeface="Times New Roman" panose="02020603050405020304" pitchFamily="18" charset="0"/>
                <a:cs typeface="Times New Roman" panose="02020603050405020304" pitchFamily="18" charset="0"/>
              </a:rPr>
              <a:t> Network </a:t>
            </a:r>
            <a:r>
              <a:rPr lang="hu-HU" dirty="0" err="1">
                <a:latin typeface="Times New Roman" panose="02020603050405020304" pitchFamily="18" charset="0"/>
                <a:cs typeface="Times New Roman" panose="02020603050405020304" pitchFamily="18" charset="0"/>
              </a:rPr>
              <a:t>Associate</a:t>
            </a:r>
            <a:r>
              <a:rPr lang="hu-HU" dirty="0">
                <a:latin typeface="Times New Roman" panose="02020603050405020304" pitchFamily="18" charset="0"/>
                <a:cs typeface="Times New Roman" panose="02020603050405020304" pitchFamily="18" charset="0"/>
              </a:rPr>
              <a:t> (CCNA) tanúsítvány igazolja, hogy a tulajdonosa ismeri az alapvető technológiákat, és garantálja, hogy a következő generációs technológiák elfogadásához szükséges kompetenciákkal kapcsolatban továbbra is naprakész tud maradni. A CCNA tanúsítvány a piac sokféle munkahelyére felkészít. A </a:t>
            </a:r>
            <a:r>
              <a:rPr lang="hu-HU" dirty="0">
                <a:latin typeface="Times New Roman" panose="02020603050405020304" pitchFamily="18" charset="0"/>
                <a:cs typeface="Times New Roman" panose="02020603050405020304" pitchFamily="18" charset="0"/>
                <a:hlinkClick r:id="rId2"/>
              </a:rPr>
              <a:t>www.netacad.com</a:t>
            </a:r>
            <a:r>
              <a:rPr lang="hu-HU" dirty="0">
                <a:latin typeface="Times New Roman" panose="02020603050405020304" pitchFamily="18" charset="0"/>
                <a:cs typeface="Times New Roman" panose="02020603050405020304" pitchFamily="18" charset="0"/>
              </a:rPr>
              <a:t> oldalon kattintsunk a </a:t>
            </a:r>
            <a:r>
              <a:rPr lang="hu-HU" dirty="0" err="1">
                <a:latin typeface="Times New Roman" panose="02020603050405020304" pitchFamily="18" charset="0"/>
                <a:cs typeface="Times New Roman" panose="02020603050405020304" pitchFamily="18" charset="0"/>
              </a:rPr>
              <a:t>Carreers</a:t>
            </a:r>
            <a:r>
              <a:rPr lang="hu-HU" dirty="0">
                <a:latin typeface="Times New Roman" panose="02020603050405020304" pitchFamily="18" charset="0"/>
                <a:cs typeface="Times New Roman" panose="02020603050405020304" pitchFamily="18" charset="0"/>
              </a:rPr>
              <a:t> menüre, majd ott az </a:t>
            </a:r>
            <a:r>
              <a:rPr lang="hu-HU" dirty="0" err="1">
                <a:latin typeface="Times New Roman" panose="02020603050405020304" pitchFamily="18" charset="0"/>
                <a:cs typeface="Times New Roman" panose="02020603050405020304" pitchFamily="18" charset="0"/>
              </a:rPr>
              <a:t>Employment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opportunities</a:t>
            </a:r>
            <a:r>
              <a:rPr lang="hu-HU" dirty="0">
                <a:latin typeface="Times New Roman" panose="02020603050405020304" pitchFamily="18" charset="0"/>
                <a:cs typeface="Times New Roman" panose="02020603050405020304" pitchFamily="18" charset="0"/>
              </a:rPr>
              <a:t> lehetőségre. A </a:t>
            </a:r>
            <a:r>
              <a:rPr lang="hu-HU" dirty="0" err="1">
                <a:latin typeface="Times New Roman" panose="02020603050405020304" pitchFamily="18" charset="0"/>
                <a:cs typeface="Times New Roman" panose="02020603050405020304" pitchFamily="18" charset="0"/>
              </a:rPr>
              <a:t>Talent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Bridge</a:t>
            </a:r>
            <a:r>
              <a:rPr lang="hu-HU" dirty="0">
                <a:latin typeface="Times New Roman" panose="02020603050405020304" pitchFamily="18" charset="0"/>
                <a:cs typeface="Times New Roman" panose="02020603050405020304" pitchFamily="18" charset="0"/>
              </a:rPr>
              <a:t> Matching </a:t>
            </a:r>
            <a:r>
              <a:rPr lang="hu-HU" dirty="0" err="1">
                <a:latin typeface="Times New Roman" panose="02020603050405020304" pitchFamily="18" charset="0"/>
                <a:cs typeface="Times New Roman" panose="02020603050405020304" pitchFamily="18" charset="0"/>
              </a:rPr>
              <a:t>Engine</a:t>
            </a:r>
            <a:r>
              <a:rPr lang="hu-HU" dirty="0">
                <a:latin typeface="Times New Roman" panose="02020603050405020304" pitchFamily="18" charset="0"/>
                <a:cs typeface="Times New Roman" panose="02020603050405020304" pitchFamily="18" charset="0"/>
              </a:rPr>
              <a:t> segítségével lakhelyünkön is találhatunk munkalehetőségeket. Kereshetünk állást a Cisco-</a:t>
            </a:r>
            <a:r>
              <a:rPr lang="hu-HU" dirty="0" err="1">
                <a:latin typeface="Times New Roman" panose="02020603050405020304" pitchFamily="18" charset="0"/>
                <a:cs typeface="Times New Roman" panose="02020603050405020304" pitchFamily="18" charset="0"/>
              </a:rPr>
              <a:t>nál</a:t>
            </a:r>
            <a:r>
              <a:rPr lang="hu-HU" dirty="0">
                <a:latin typeface="Times New Roman" panose="02020603050405020304" pitchFamily="18" charset="0"/>
                <a:cs typeface="Times New Roman" panose="02020603050405020304" pitchFamily="18" charset="0"/>
              </a:rPr>
              <a:t>, valamint a Cisco partnereknél és forgalmazóknál, akik folyamatosan keresik a Cisco Hálózati Akadémia hallgatóit és már végzett diákjait.</a:t>
            </a:r>
          </a:p>
        </p:txBody>
      </p:sp>
    </p:spTree>
    <p:extLst>
      <p:ext uri="{BB962C8B-B14F-4D97-AF65-F5344CB8AC3E}">
        <p14:creationId xmlns:p14="http://schemas.microsoft.com/office/powerpoint/2010/main" val="37430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612476" y="349082"/>
            <a:ext cx="6967047" cy="3918964"/>
          </a:xfrm>
          <a:prstGeom prst="rect">
            <a:avLst/>
          </a:prstGeom>
        </p:spPr>
      </p:pic>
      <p:sp>
        <p:nvSpPr>
          <p:cNvPr id="2" name="Szövegdoboz 1">
            <a:extLst>
              <a:ext uri="{FF2B5EF4-FFF2-40B4-BE49-F238E27FC236}">
                <a16:creationId xmlns:a16="http://schemas.microsoft.com/office/drawing/2014/main" id="{B49DE5CE-5F4E-4149-BCF8-51D6923E069C}"/>
              </a:ext>
            </a:extLst>
          </p:cNvPr>
          <p:cNvSpPr txBox="1"/>
          <p:nvPr/>
        </p:nvSpPr>
        <p:spPr>
          <a:xfrm>
            <a:off x="1011115" y="4106007"/>
            <a:ext cx="6435970" cy="923330"/>
          </a:xfrm>
          <a:prstGeom prst="rect">
            <a:avLst/>
          </a:prstGeom>
          <a:noFill/>
        </p:spPr>
        <p:txBody>
          <a:bodyPr wrap="square" rtlCol="0">
            <a:spAutoFit/>
          </a:bodyPr>
          <a:lstStyle/>
          <a:p>
            <a:r>
              <a:rPr lang="hu-HU" sz="5400" dirty="0">
                <a:latin typeface="Gill Sans Ultra Bold" panose="020B0A02020104020203" pitchFamily="34" charset="-18"/>
              </a:rPr>
              <a:t>2.Fejezet</a:t>
            </a:r>
            <a:r>
              <a:rPr lang="hu-HU" dirty="0">
                <a:latin typeface="Gill Sans Ultra Bold" panose="020B0A02020104020203" pitchFamily="34" charset="-18"/>
              </a:rPr>
              <a:t> </a:t>
            </a:r>
          </a:p>
        </p:txBody>
      </p:sp>
    </p:spTree>
    <p:extLst>
      <p:ext uri="{BB962C8B-B14F-4D97-AF65-F5344CB8AC3E}">
        <p14:creationId xmlns:p14="http://schemas.microsoft.com/office/powerpoint/2010/main" val="4214382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B057B7-0F85-4F94-8887-E9CBCCD6ED36}"/>
              </a:ext>
            </a:extLst>
          </p:cNvPr>
          <p:cNvSpPr>
            <a:spLocks noGrp="1"/>
          </p:cNvSpPr>
          <p:nvPr>
            <p:ph type="title"/>
          </p:nvPr>
        </p:nvSpPr>
        <p:spPr/>
        <p:txBody>
          <a:bodyPr/>
          <a:lstStyle/>
          <a:p>
            <a:r>
              <a:rPr lang="hu-HU" dirty="0">
                <a:latin typeface="Gill Sans Ultra Bold" panose="020B0A02020104020203" pitchFamily="34" charset="-18"/>
              </a:rPr>
              <a:t>Operációs rendszerek</a:t>
            </a:r>
            <a:br>
              <a:rPr lang="hu-HU" dirty="0">
                <a:latin typeface="Gill Sans Ultra Bold" panose="020B0A02020104020203" pitchFamily="34" charset="-18"/>
              </a:rPr>
            </a:br>
            <a:endParaRPr lang="hu-HU" dirty="0">
              <a:latin typeface="Gill Sans Ultra Bold" panose="020B0A02020104020203" pitchFamily="34" charset="-18"/>
            </a:endParaRPr>
          </a:p>
        </p:txBody>
      </p:sp>
      <p:pic>
        <p:nvPicPr>
          <p:cNvPr id="4" name="Tartalom helye 3">
            <a:extLst>
              <a:ext uri="{FF2B5EF4-FFF2-40B4-BE49-F238E27FC236}">
                <a16:creationId xmlns:a16="http://schemas.microsoft.com/office/drawing/2014/main" id="{0D43AEBE-2FCB-410E-9519-3C38D2067CEB}"/>
              </a:ext>
            </a:extLst>
          </p:cNvPr>
          <p:cNvPicPr>
            <a:picLocks noGrp="1" noChangeAspect="1"/>
          </p:cNvPicPr>
          <p:nvPr>
            <p:ph idx="1"/>
          </p:nvPr>
        </p:nvPicPr>
        <p:blipFill>
          <a:blip r:embed="rId2"/>
          <a:stretch>
            <a:fillRect/>
          </a:stretch>
        </p:blipFill>
        <p:spPr>
          <a:xfrm>
            <a:off x="5436393" y="2515333"/>
            <a:ext cx="5504355" cy="3101975"/>
          </a:xfrm>
          <a:prstGeom prst="rect">
            <a:avLst/>
          </a:prstGeom>
        </p:spPr>
      </p:pic>
      <p:sp>
        <p:nvSpPr>
          <p:cNvPr id="5" name="Szövegdoboz 4">
            <a:extLst>
              <a:ext uri="{FF2B5EF4-FFF2-40B4-BE49-F238E27FC236}">
                <a16:creationId xmlns:a16="http://schemas.microsoft.com/office/drawing/2014/main" id="{72D18302-D22D-4660-AB36-14C8AE023FFA}"/>
              </a:ext>
            </a:extLst>
          </p:cNvPr>
          <p:cNvSpPr txBox="1"/>
          <p:nvPr/>
        </p:nvSpPr>
        <p:spPr>
          <a:xfrm>
            <a:off x="228600" y="2409092"/>
            <a:ext cx="5073162" cy="1754326"/>
          </a:xfrm>
          <a:prstGeom prst="rect">
            <a:avLst/>
          </a:prstGeom>
          <a:noFill/>
        </p:spPr>
        <p:txBody>
          <a:bodyPr wrap="square" rtlCol="0">
            <a:spAutoFit/>
          </a:bodyPr>
          <a:lstStyle/>
          <a:p>
            <a:r>
              <a:rPr lang="hu-HU" dirty="0"/>
              <a:t>Minden végberendezés és hálózati eszköz operációs rendszert (OS) igényel.</a:t>
            </a:r>
          </a:p>
          <a:p>
            <a:r>
              <a:rPr lang="hu-HU" dirty="0"/>
              <a:t>Az alkalmazásokkal és a felhasználóval kapcsolatot teremtő része a felhasználói felület vagy </a:t>
            </a:r>
            <a:r>
              <a:rPr lang="hu-HU" dirty="0" err="1"/>
              <a:t>shell</a:t>
            </a:r>
            <a:r>
              <a:rPr lang="hu-HU" dirty="0"/>
              <a:t>. A felhasználói felület lehet parancssoros (</a:t>
            </a:r>
            <a:r>
              <a:rPr lang="hu-HU" dirty="0" err="1"/>
              <a:t>command</a:t>
            </a:r>
            <a:r>
              <a:rPr lang="hu-HU" dirty="0"/>
              <a:t>-line)</a:t>
            </a:r>
          </a:p>
        </p:txBody>
      </p:sp>
    </p:spTree>
    <p:extLst>
      <p:ext uri="{BB962C8B-B14F-4D97-AF65-F5344CB8AC3E}">
        <p14:creationId xmlns:p14="http://schemas.microsoft.com/office/powerpoint/2010/main" val="95854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E588FA-B841-4CF8-8389-2AEE3FC8145A}"/>
              </a:ext>
            </a:extLst>
          </p:cNvPr>
          <p:cNvSpPr>
            <a:spLocks noGrp="1"/>
          </p:cNvSpPr>
          <p:nvPr>
            <p:ph type="title"/>
          </p:nvPr>
        </p:nvSpPr>
        <p:spPr>
          <a:xfrm>
            <a:off x="2231136" y="595415"/>
            <a:ext cx="7729728" cy="1188720"/>
          </a:xfrm>
        </p:spPr>
        <p:txBody>
          <a:bodyPr>
            <a:normAutofit fontScale="90000"/>
          </a:bodyPr>
          <a:lstStyle/>
          <a:p>
            <a:r>
              <a:rPr lang="hu-HU" dirty="0">
                <a:latin typeface="Gill Sans Ultra Bold" panose="020B0A02020104020203" pitchFamily="34" charset="-18"/>
              </a:rPr>
              <a:t>Az operációs rendszer feladata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44D78BC5-6589-4BE9-9A43-9E2E215DFB98}"/>
              </a:ext>
            </a:extLst>
          </p:cNvPr>
          <p:cNvSpPr>
            <a:spLocks noGrp="1"/>
          </p:cNvSpPr>
          <p:nvPr>
            <p:ph idx="1"/>
          </p:nvPr>
        </p:nvSpPr>
        <p:spPr>
          <a:xfrm>
            <a:off x="85812" y="2347898"/>
            <a:ext cx="8302049" cy="4510102"/>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eszközök operációs rendszere hasonló a számítógépekéhez. A számítógépek grafikus felhasználói felületén keresztül a következőkre lehet képes a felhasználó:</a:t>
            </a:r>
          </a:p>
          <a:p>
            <a:r>
              <a:rPr lang="hu-HU" dirty="0">
                <a:latin typeface="Times New Roman" panose="02020603050405020304" pitchFamily="18" charset="0"/>
                <a:cs typeface="Times New Roman" panose="02020603050405020304" pitchFamily="18" charset="0"/>
              </a:rPr>
              <a:t>Kiválaszthat elemeket, és programokat futtathat egér segítségével.</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pPr marL="0" indent="0">
              <a:buNone/>
            </a:pPr>
            <a:r>
              <a:rPr lang="hu-HU" dirty="0">
                <a:latin typeface="Times New Roman" panose="02020603050405020304" pitchFamily="18" charset="0"/>
                <a:cs typeface="Times New Roman" panose="02020603050405020304" pitchFamily="18" charset="0"/>
              </a:rPr>
              <a:t>Egy parancssor alapú hálózati operációs rendszer a következőket teszi lehetővé a hálózati szakember számára:</a:t>
            </a:r>
          </a:p>
          <a:p>
            <a:r>
              <a:rPr lang="hu-HU" dirty="0">
                <a:latin typeface="Times New Roman" panose="02020603050405020304" pitchFamily="18" charset="0"/>
                <a:cs typeface="Times New Roman" panose="02020603050405020304" pitchFamily="18" charset="0"/>
              </a:rPr>
              <a:t>Billentyűzettel parancssor alapú hálózati programokat futtathat.</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DAF9B78E-436F-44C1-8D1E-C7B7C481F408}"/>
              </a:ext>
            </a:extLst>
          </p:cNvPr>
          <p:cNvPicPr>
            <a:picLocks noChangeAspect="1"/>
          </p:cNvPicPr>
          <p:nvPr/>
        </p:nvPicPr>
        <p:blipFill>
          <a:blip r:embed="rId2"/>
          <a:stretch>
            <a:fillRect/>
          </a:stretch>
        </p:blipFill>
        <p:spPr>
          <a:xfrm>
            <a:off x="6954715" y="4754436"/>
            <a:ext cx="4519246" cy="1742716"/>
          </a:xfrm>
          <a:prstGeom prst="rect">
            <a:avLst/>
          </a:prstGeom>
        </p:spPr>
      </p:pic>
    </p:spTree>
    <p:extLst>
      <p:ext uri="{BB962C8B-B14F-4D97-AF65-F5344CB8AC3E}">
        <p14:creationId xmlns:p14="http://schemas.microsoft.com/office/powerpoint/2010/main" val="125283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BE5D3-F0EA-42DE-983C-3482C65BE68C}"/>
              </a:ext>
            </a:extLst>
          </p:cNvPr>
          <p:cNvSpPr>
            <a:spLocks noGrp="1"/>
          </p:cNvSpPr>
          <p:nvPr>
            <p:ph type="title"/>
          </p:nvPr>
        </p:nvSpPr>
        <p:spPr>
          <a:xfrm>
            <a:off x="2231136" y="484780"/>
            <a:ext cx="7729728" cy="1188720"/>
          </a:xfrm>
        </p:spPr>
        <p:txBody>
          <a:bodyPr>
            <a:normAutofit fontScale="90000"/>
          </a:bodyPr>
          <a:lstStyle/>
          <a:p>
            <a:r>
              <a:rPr lang="hu-HU" dirty="0">
                <a:latin typeface="Gill Sans Ultra Bold" panose="020B0A02020104020203" pitchFamily="34" charset="-18"/>
              </a:rPr>
              <a:t>Navigáció az IOS-módok között</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C5FA13B-35E2-4766-87C5-47EB28C39449}"/>
              </a:ext>
            </a:extLst>
          </p:cNvPr>
          <p:cNvSpPr>
            <a:spLocks noGrp="1"/>
          </p:cNvSpPr>
          <p:nvPr>
            <p:ph idx="1"/>
          </p:nvPr>
        </p:nvSpPr>
        <p:spPr>
          <a:xfrm>
            <a:off x="0" y="2153412"/>
            <a:ext cx="7297615" cy="4546326"/>
          </a:xfrm>
        </p:spPr>
        <p:txBody>
          <a:bodyPr>
            <a:normAutofit/>
          </a:bodyPr>
          <a:lstStyle/>
          <a:p>
            <a:r>
              <a:rPr lang="hu-HU" dirty="0">
                <a:latin typeface="Times New Roman" panose="02020603050405020304" pitchFamily="18" charset="0"/>
                <a:cs typeface="Times New Roman" panose="02020603050405020304" pitchFamily="18" charset="0"/>
              </a:rPr>
              <a:t>Többféle parancs szolgál arra, hogy a különböző parancsmódok között ki-be járjunk. A felhasználói EXEC módból az </a:t>
            </a:r>
            <a:r>
              <a:rPr lang="hu-HU" b="1" dirty="0" err="1">
                <a:latin typeface="Times New Roman" panose="02020603050405020304" pitchFamily="18" charset="0"/>
                <a:cs typeface="Times New Roman" panose="02020603050405020304" pitchFamily="18" charset="0"/>
              </a:rPr>
              <a:t>enable</a:t>
            </a:r>
            <a:r>
              <a:rPr lang="hu-HU" dirty="0">
                <a:latin typeface="Times New Roman" panose="02020603050405020304" pitchFamily="18" charset="0"/>
                <a:cs typeface="Times New Roman" panose="02020603050405020304" pitchFamily="18" charset="0"/>
              </a:rPr>
              <a:t> paranccsal lehet privilegizált EXEC módba lépni. A </a:t>
            </a:r>
            <a:r>
              <a:rPr lang="hu-HU" b="1" dirty="0" err="1">
                <a:latin typeface="Times New Roman" panose="02020603050405020304" pitchFamily="18" charset="0"/>
                <a:cs typeface="Times New Roman" panose="02020603050405020304" pitchFamily="18" charset="0"/>
              </a:rPr>
              <a:t>disable</a:t>
            </a:r>
            <a:r>
              <a:rPr lang="hu-HU" dirty="0">
                <a:latin typeface="Times New Roman" panose="02020603050405020304" pitchFamily="18" charset="0"/>
                <a:cs typeface="Times New Roman" panose="02020603050405020304" pitchFamily="18" charset="0"/>
              </a:rPr>
              <a:t> paranccsal pedig visszajutunk a felhasználói EXEC módba.</a:t>
            </a:r>
          </a:p>
          <a:p>
            <a:r>
              <a:rPr lang="hu-HU" dirty="0">
                <a:latin typeface="Times New Roman" panose="02020603050405020304" pitchFamily="18" charset="0"/>
                <a:cs typeface="Times New Roman" panose="02020603050405020304" pitchFamily="18" charset="0"/>
              </a:rPr>
              <a:t>Globális konfigurációs módba lépéshez használjuk a </a:t>
            </a:r>
            <a:r>
              <a:rPr lang="hu-HU" b="1" dirty="0" err="1">
                <a:latin typeface="Times New Roman" panose="02020603050405020304" pitchFamily="18" charset="0"/>
                <a:cs typeface="Times New Roman" panose="02020603050405020304" pitchFamily="18" charset="0"/>
              </a:rPr>
              <a:t>configure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terminal</a:t>
            </a:r>
            <a:r>
              <a:rPr lang="hu-HU" dirty="0">
                <a:latin typeface="Times New Roman" panose="02020603050405020304" pitchFamily="18" charset="0"/>
                <a:cs typeface="Times New Roman" panose="02020603050405020304" pitchFamily="18" charset="0"/>
              </a:rPr>
              <a:t> privilegizált módú parancsot. Privilegizált módba visszatérés pedig az </a:t>
            </a:r>
            <a:r>
              <a:rPr lang="hu-HU" b="1" dirty="0" err="1">
                <a:latin typeface="Times New Roman" panose="02020603050405020304" pitchFamily="18" charset="0"/>
                <a:cs typeface="Times New Roman" panose="02020603050405020304" pitchFamily="18" charset="0"/>
              </a:rPr>
              <a:t>exit</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módú paranccsal lehetséges.</a:t>
            </a:r>
          </a:p>
          <a:p>
            <a:r>
              <a:rPr lang="hu-HU" dirty="0">
                <a:latin typeface="Times New Roman" panose="02020603050405020304" pitchFamily="18" charset="0"/>
                <a:cs typeface="Times New Roman" panose="02020603050405020304" pitchFamily="18" charset="0"/>
              </a:rPr>
              <a:t>Ha bármelyik alkonfigurációs módból a privilegizált EXEC módba szeretnénk lépni, megtehetjük az </a:t>
            </a:r>
            <a:r>
              <a:rPr lang="hu-HU" b="1" dirty="0">
                <a:latin typeface="Times New Roman" panose="02020603050405020304" pitchFamily="18" charset="0"/>
                <a:cs typeface="Times New Roman" panose="02020603050405020304" pitchFamily="18" charset="0"/>
              </a:rPr>
              <a:t>end</a:t>
            </a:r>
            <a:r>
              <a:rPr lang="hu-HU" dirty="0">
                <a:latin typeface="Times New Roman" panose="02020603050405020304" pitchFamily="18" charset="0"/>
                <a:cs typeface="Times New Roman" panose="02020603050405020304" pitchFamily="18" charset="0"/>
              </a:rPr>
              <a:t> paranccsal vagy a </a:t>
            </a:r>
            <a:r>
              <a:rPr lang="hu-HU" b="1" dirty="0" err="1">
                <a:latin typeface="Times New Roman" panose="02020603050405020304" pitchFamily="18" charset="0"/>
                <a:cs typeface="Times New Roman" panose="02020603050405020304" pitchFamily="18" charset="0"/>
              </a:rPr>
              <a:t>Ctrl+Z</a:t>
            </a:r>
            <a:r>
              <a:rPr lang="hu-HU" dirty="0">
                <a:latin typeface="Times New Roman" panose="02020603050405020304" pitchFamily="18" charset="0"/>
                <a:cs typeface="Times New Roman" panose="02020603050405020304" pitchFamily="18" charset="0"/>
              </a:rPr>
              <a:t> billentyűkombinációval.</a:t>
            </a:r>
          </a:p>
          <a:p>
            <a:r>
              <a:rPr lang="hu-HU" dirty="0">
                <a:latin typeface="Times New Roman" panose="02020603050405020304" pitchFamily="18" charset="0"/>
                <a:cs typeface="Times New Roman" panose="02020603050405020304" pitchFamily="18" charset="0"/>
              </a:rPr>
              <a:t>Közvetlenül is átléphetünk az egyik alkonfigurációs módból egy másikba. Figyeljük meg, hogy az interfész kiválasztása után hogyan változik meg a prompt jel: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a:t>
            </a:r>
            <a:r>
              <a:rPr lang="hu-HU" b="1" dirty="0">
                <a:latin typeface="Times New Roman" panose="02020603050405020304" pitchFamily="18" charset="0"/>
                <a:cs typeface="Times New Roman" panose="02020603050405020304" pitchFamily="18" charset="0"/>
              </a:rPr>
              <a:t>-line)#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to</a:t>
            </a:r>
            <a:r>
              <a:rPr lang="hu-HU" dirty="0">
                <a:latin typeface="Times New Roman" panose="02020603050405020304" pitchFamily="18" charset="0"/>
                <a:cs typeface="Times New Roman" panose="02020603050405020304" pitchFamily="18" charset="0"/>
              </a:rPr>
              <a:t>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config-if</a:t>
            </a:r>
            <a:r>
              <a:rPr lang="hu-HU" b="1" dirty="0">
                <a:latin typeface="Times New Roman" panose="02020603050405020304" pitchFamily="18" charset="0"/>
                <a:cs typeface="Times New Roman" panose="02020603050405020304" pitchFamily="18" charset="0"/>
              </a:rPr>
              <a:t>)#</a:t>
            </a:r>
            <a:r>
              <a:rPr lang="hu-HU" dirty="0">
                <a:latin typeface="Times New Roman" panose="02020603050405020304" pitchFamily="18" charset="0"/>
                <a:cs typeface="Times New Roman" panose="02020603050405020304" pitchFamily="18" charset="0"/>
              </a:rPr>
              <a:t>.</a:t>
            </a:r>
          </a:p>
        </p:txBody>
      </p:sp>
      <p:pic>
        <p:nvPicPr>
          <p:cNvPr id="5" name="Kép 4">
            <a:extLst>
              <a:ext uri="{FF2B5EF4-FFF2-40B4-BE49-F238E27FC236}">
                <a16:creationId xmlns:a16="http://schemas.microsoft.com/office/drawing/2014/main" id="{2E3B73B2-66BD-41A6-875F-5ED1BFE454DA}"/>
              </a:ext>
            </a:extLst>
          </p:cNvPr>
          <p:cNvPicPr>
            <a:picLocks noChangeAspect="1"/>
          </p:cNvPicPr>
          <p:nvPr/>
        </p:nvPicPr>
        <p:blipFill>
          <a:blip r:embed="rId2"/>
          <a:stretch>
            <a:fillRect/>
          </a:stretch>
        </p:blipFill>
        <p:spPr>
          <a:xfrm>
            <a:off x="7215287" y="2233108"/>
            <a:ext cx="4340065" cy="705260"/>
          </a:xfrm>
          <a:prstGeom prst="rect">
            <a:avLst/>
          </a:prstGeom>
        </p:spPr>
      </p:pic>
      <p:pic>
        <p:nvPicPr>
          <p:cNvPr id="6" name="Kép 5">
            <a:extLst>
              <a:ext uri="{FF2B5EF4-FFF2-40B4-BE49-F238E27FC236}">
                <a16:creationId xmlns:a16="http://schemas.microsoft.com/office/drawing/2014/main" id="{FC67F4B6-2EA8-42CA-BD26-B69674EAACFA}"/>
              </a:ext>
            </a:extLst>
          </p:cNvPr>
          <p:cNvPicPr>
            <a:picLocks noChangeAspect="1"/>
          </p:cNvPicPr>
          <p:nvPr/>
        </p:nvPicPr>
        <p:blipFill>
          <a:blip r:embed="rId3"/>
          <a:stretch>
            <a:fillRect/>
          </a:stretch>
        </p:blipFill>
        <p:spPr>
          <a:xfrm>
            <a:off x="6559062" y="4351397"/>
            <a:ext cx="4659922" cy="712693"/>
          </a:xfrm>
          <a:prstGeom prst="rect">
            <a:avLst/>
          </a:prstGeom>
        </p:spPr>
      </p:pic>
      <p:pic>
        <p:nvPicPr>
          <p:cNvPr id="7" name="Kép 6">
            <a:extLst>
              <a:ext uri="{FF2B5EF4-FFF2-40B4-BE49-F238E27FC236}">
                <a16:creationId xmlns:a16="http://schemas.microsoft.com/office/drawing/2014/main" id="{7587EC4C-13A6-4F20-8E87-5B14223CD349}"/>
              </a:ext>
            </a:extLst>
          </p:cNvPr>
          <p:cNvPicPr>
            <a:picLocks noChangeAspect="1"/>
          </p:cNvPicPr>
          <p:nvPr/>
        </p:nvPicPr>
        <p:blipFill>
          <a:blip r:embed="rId4"/>
          <a:stretch>
            <a:fillRect/>
          </a:stretch>
        </p:blipFill>
        <p:spPr>
          <a:xfrm>
            <a:off x="4540055" y="5976328"/>
            <a:ext cx="5029902" cy="447737"/>
          </a:xfrm>
          <a:prstGeom prst="rect">
            <a:avLst/>
          </a:prstGeom>
        </p:spPr>
      </p:pic>
    </p:spTree>
    <p:extLst>
      <p:ext uri="{BB962C8B-B14F-4D97-AF65-F5344CB8AC3E}">
        <p14:creationId xmlns:p14="http://schemas.microsoft.com/office/powerpoint/2010/main" val="99859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11F18E-E310-43D5-A25F-11703D0AABDF}"/>
              </a:ext>
            </a:extLst>
          </p:cNvPr>
          <p:cNvSpPr>
            <a:spLocks noGrp="1"/>
          </p:cNvSpPr>
          <p:nvPr>
            <p:ph type="title"/>
          </p:nvPr>
        </p:nvSpPr>
        <p:spPr>
          <a:xfrm>
            <a:off x="2231136" y="340438"/>
            <a:ext cx="7729728" cy="1188720"/>
          </a:xfrm>
        </p:spPr>
        <p:txBody>
          <a:bodyPr/>
          <a:lstStyle/>
          <a:p>
            <a:r>
              <a:rPr lang="hu-HU" dirty="0">
                <a:latin typeface="Gill Sans Ultra Bold" panose="020B0A02020104020203" pitchFamily="34" charset="-18"/>
              </a:rPr>
              <a:t>Jelszavak beállítása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B2D0D8B-B287-462A-BAD7-04690028E972}"/>
              </a:ext>
            </a:extLst>
          </p:cNvPr>
          <p:cNvSpPr>
            <a:spLocks noGrp="1"/>
          </p:cNvSpPr>
          <p:nvPr>
            <p:ph idx="1"/>
          </p:nvPr>
        </p:nvSpPr>
        <p:spPr>
          <a:xfrm>
            <a:off x="0" y="1780952"/>
            <a:ext cx="7436922" cy="5077048"/>
          </a:xfrm>
        </p:spPr>
        <p:txBody>
          <a:bodyPr/>
          <a:lstStyle/>
          <a:p>
            <a:r>
              <a:rPr lang="hu-HU" dirty="0">
                <a:latin typeface="Times New Roman" panose="02020603050405020304" pitchFamily="18" charset="0"/>
                <a:cs typeface="Times New Roman" panose="02020603050405020304" pitchFamily="18" charset="0"/>
              </a:rPr>
              <a:t>A felhasználói EXEC mód biztonságossá tételéhez lépjünk konzolvonal konfigurációs módjába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console</a:t>
            </a:r>
            <a:r>
              <a:rPr lang="hu-HU" b="1" dirty="0">
                <a:latin typeface="Times New Roman" panose="02020603050405020304" pitchFamily="18" charset="0"/>
                <a:cs typeface="Times New Roman" panose="02020603050405020304" pitchFamily="18" charset="0"/>
              </a:rPr>
              <a:t> 0</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paranccsal, Ezután adjuk meg a felhasználói EXEC mód jelszavát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paranccsal. Végül engedélyezzük a felhasználói EXEC 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a:p>
            <a:r>
              <a:rPr lang="hu-HU" dirty="0">
                <a:latin typeface="Times New Roman" panose="02020603050405020304" pitchFamily="18" charset="0"/>
                <a:cs typeface="Times New Roman" panose="02020603050405020304" pitchFamily="18" charset="0"/>
              </a:rPr>
              <a:t>A privilegizált EXEC mód biztonságának beállításához adjuk ki az </a:t>
            </a:r>
            <a:r>
              <a:rPr lang="hu-HU" b="1" dirty="0" err="1">
                <a:latin typeface="Times New Roman" panose="02020603050405020304" pitchFamily="18" charset="0"/>
                <a:cs typeface="Times New Roman" panose="02020603050405020304" pitchFamily="18" charset="0"/>
              </a:rPr>
              <a:t>enable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secret</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globális konfigurációs parancsot, az ábrán látható módon.</a:t>
            </a:r>
          </a:p>
          <a:p>
            <a:r>
              <a:rPr lang="hu-HU" dirty="0">
                <a:latin typeface="Times New Roman" panose="02020603050405020304" pitchFamily="18" charset="0"/>
                <a:cs typeface="Times New Roman" panose="02020603050405020304" pitchFamily="18" charset="0"/>
              </a:rPr>
              <a:t>A VTY-vonalak biztonságossá tételéhez lépjünk VTY-vonali módba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vty</a:t>
            </a:r>
            <a:r>
              <a:rPr lang="hu-HU" b="1" dirty="0">
                <a:latin typeface="Times New Roman" panose="02020603050405020304" pitchFamily="18" charset="0"/>
                <a:cs typeface="Times New Roman" panose="02020603050405020304" pitchFamily="18" charset="0"/>
              </a:rPr>
              <a:t> 0 15</a:t>
            </a:r>
            <a:r>
              <a:rPr lang="hu-HU" dirty="0">
                <a:latin typeface="Times New Roman" panose="02020603050405020304" pitchFamily="18" charset="0"/>
                <a:cs typeface="Times New Roman" panose="02020603050405020304" pitchFamily="18" charset="0"/>
              </a:rPr>
              <a:t> globális konfigurációs paranccsal. Ezután pedig adjuk meg a VTY-jelszót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parancs segítségével. Végül engedélyezzük a VTY-hozzáférést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p:txBody>
      </p:sp>
      <p:pic>
        <p:nvPicPr>
          <p:cNvPr id="4" name="Kép 3">
            <a:extLst>
              <a:ext uri="{FF2B5EF4-FFF2-40B4-BE49-F238E27FC236}">
                <a16:creationId xmlns:a16="http://schemas.microsoft.com/office/drawing/2014/main" id="{C1214D6F-96BB-4FF4-93E7-74F20111AC67}"/>
              </a:ext>
            </a:extLst>
          </p:cNvPr>
          <p:cNvPicPr>
            <a:picLocks noChangeAspect="1"/>
          </p:cNvPicPr>
          <p:nvPr/>
        </p:nvPicPr>
        <p:blipFill>
          <a:blip r:embed="rId2"/>
          <a:stretch>
            <a:fillRect/>
          </a:stretch>
        </p:blipFill>
        <p:spPr>
          <a:xfrm>
            <a:off x="7546460" y="1780952"/>
            <a:ext cx="4331948" cy="1284720"/>
          </a:xfrm>
          <a:prstGeom prst="rect">
            <a:avLst/>
          </a:prstGeom>
        </p:spPr>
      </p:pic>
      <p:pic>
        <p:nvPicPr>
          <p:cNvPr id="5" name="Kép 4">
            <a:extLst>
              <a:ext uri="{FF2B5EF4-FFF2-40B4-BE49-F238E27FC236}">
                <a16:creationId xmlns:a16="http://schemas.microsoft.com/office/drawing/2014/main" id="{38EAA7CD-56B6-43CA-8C39-328833CE8F51}"/>
              </a:ext>
            </a:extLst>
          </p:cNvPr>
          <p:cNvPicPr>
            <a:picLocks noChangeAspect="1"/>
          </p:cNvPicPr>
          <p:nvPr/>
        </p:nvPicPr>
        <p:blipFill>
          <a:blip r:embed="rId3"/>
          <a:stretch>
            <a:fillRect/>
          </a:stretch>
        </p:blipFill>
        <p:spPr>
          <a:xfrm>
            <a:off x="7546460" y="3065672"/>
            <a:ext cx="3019846" cy="828791"/>
          </a:xfrm>
          <a:prstGeom prst="rect">
            <a:avLst/>
          </a:prstGeom>
        </p:spPr>
      </p:pic>
      <p:pic>
        <p:nvPicPr>
          <p:cNvPr id="6" name="Kép 5">
            <a:extLst>
              <a:ext uri="{FF2B5EF4-FFF2-40B4-BE49-F238E27FC236}">
                <a16:creationId xmlns:a16="http://schemas.microsoft.com/office/drawing/2014/main" id="{7B5806AD-CA16-4EF9-B021-7ACDF403F5F4}"/>
              </a:ext>
            </a:extLst>
          </p:cNvPr>
          <p:cNvPicPr>
            <a:picLocks noChangeAspect="1"/>
          </p:cNvPicPr>
          <p:nvPr/>
        </p:nvPicPr>
        <p:blipFill>
          <a:blip r:embed="rId4"/>
          <a:stretch>
            <a:fillRect/>
          </a:stretch>
        </p:blipFill>
        <p:spPr>
          <a:xfrm>
            <a:off x="7546460" y="3894463"/>
            <a:ext cx="3724795" cy="1181265"/>
          </a:xfrm>
          <a:prstGeom prst="rect">
            <a:avLst/>
          </a:prstGeom>
        </p:spPr>
      </p:pic>
    </p:spTree>
    <p:extLst>
      <p:ext uri="{BB962C8B-B14F-4D97-AF65-F5344CB8AC3E}">
        <p14:creationId xmlns:p14="http://schemas.microsoft.com/office/powerpoint/2010/main" val="72997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B6E2-DDD8-4707-9D7D-9CB91B41121B}"/>
              </a:ext>
            </a:extLst>
          </p:cNvPr>
          <p:cNvSpPr>
            <a:spLocks noGrp="1"/>
          </p:cNvSpPr>
          <p:nvPr>
            <p:ph type="title"/>
          </p:nvPr>
        </p:nvSpPr>
        <p:spPr>
          <a:xfrm>
            <a:off x="2032698" y="209477"/>
            <a:ext cx="8126602" cy="1508760"/>
          </a:xfrm>
        </p:spPr>
        <p:txBody>
          <a:bodyPr>
            <a:normAutofit/>
          </a:bodyPr>
          <a:lstStyle/>
          <a:p>
            <a:r>
              <a:rPr lang="hu-HU" dirty="0">
                <a:latin typeface="Gill Sans Ultra Bold" panose="020B0A02020104020203" pitchFamily="34" charset="-18"/>
              </a:rPr>
              <a:t>A hálózatok hatása az életünkre</a:t>
            </a:r>
          </a:p>
        </p:txBody>
      </p:sp>
      <p:sp>
        <p:nvSpPr>
          <p:cNvPr id="3" name="Tartalom helye 2">
            <a:extLst>
              <a:ext uri="{FF2B5EF4-FFF2-40B4-BE49-F238E27FC236}">
                <a16:creationId xmlns:a16="http://schemas.microsoft.com/office/drawing/2014/main" id="{A4D591C6-5B35-404D-B31C-C44611EB8CE7}"/>
              </a:ext>
            </a:extLst>
          </p:cNvPr>
          <p:cNvSpPr>
            <a:spLocks noGrp="1"/>
          </p:cNvSpPr>
          <p:nvPr>
            <p:ph idx="1"/>
          </p:nvPr>
        </p:nvSpPr>
        <p:spPr>
          <a:xfrm>
            <a:off x="748974" y="2616884"/>
            <a:ext cx="10694051" cy="1934112"/>
          </a:xfrm>
        </p:spPr>
        <p:txBody>
          <a:bodyPr>
            <a:normAutofit fontScale="92500" lnSpcReduction="10000"/>
          </a:bodyPr>
          <a:lstStyle/>
          <a:p>
            <a:r>
              <a:rPr lang="hu-HU" dirty="0">
                <a:latin typeface="Times New Roman" panose="02020603050405020304" pitchFamily="18" charset="0"/>
                <a:cs typeface="Times New Roman" panose="02020603050405020304" pitchFamily="18" charset="0"/>
              </a:rPr>
              <a:t>Az emberi létezés összes szükséglete közül a kapcsolattartás igénye közvetlenül az életben maradás ösztöne után következik a rangsorban. A kommunikáció majdnem olyan fontos számunkra, mint a levegő, a víz, az élelmiszer és a menedék igénye.</a:t>
            </a:r>
          </a:p>
          <a:p>
            <a:r>
              <a:rPr lang="hu-HU" dirty="0">
                <a:latin typeface="Times New Roman" panose="02020603050405020304" pitchFamily="18" charset="0"/>
                <a:cs typeface="Times New Roman" panose="02020603050405020304" pitchFamily="18" charset="0"/>
              </a:rPr>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85878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EC964E-17AC-452D-A36A-BF5BC729B3A9}"/>
              </a:ext>
            </a:extLst>
          </p:cNvPr>
          <p:cNvSpPr>
            <a:spLocks noGrp="1"/>
          </p:cNvSpPr>
          <p:nvPr>
            <p:ph type="title"/>
          </p:nvPr>
        </p:nvSpPr>
        <p:spPr>
          <a:xfrm>
            <a:off x="2231136" y="303484"/>
            <a:ext cx="7729728" cy="1188720"/>
          </a:xfrm>
        </p:spPr>
        <p:txBody>
          <a:bodyPr>
            <a:normAutofit fontScale="90000"/>
          </a:bodyPr>
          <a:lstStyle/>
          <a:p>
            <a:r>
              <a:rPr lang="hu-HU" dirty="0">
                <a:latin typeface="Gill Sans Ultra Bold" panose="020B0A02020104020203" pitchFamily="34" charset="-18"/>
              </a:rPr>
              <a:t>Manuális IP-cím konfiguráció</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E73A50EE-B83B-4BF7-8384-F218B8599EAA}"/>
              </a:ext>
            </a:extLst>
          </p:cNvPr>
          <p:cNvSpPr>
            <a:spLocks noGrp="1"/>
          </p:cNvSpPr>
          <p:nvPr>
            <p:ph idx="1"/>
          </p:nvPr>
        </p:nvSpPr>
        <p:spPr>
          <a:xfrm>
            <a:off x="-72448" y="2153412"/>
            <a:ext cx="7141463" cy="4053957"/>
          </a:xfrm>
        </p:spPr>
        <p:txBody>
          <a:bodyPr/>
          <a:lstStyle/>
          <a:p>
            <a:r>
              <a:rPr lang="hu-HU" dirty="0">
                <a:latin typeface="Times New Roman" panose="02020603050405020304" pitchFamily="18" charset="0"/>
                <a:cs typeface="Times New Roman" panose="02020603050405020304" pitchFamily="18" charset="0"/>
              </a:rPr>
              <a:t>Az IPv4-címeket megadhatjuk manuálisan az eszközön, vagy kaphatja automatikusan a </a:t>
            </a:r>
            <a:r>
              <a:rPr lang="hu-HU" dirty="0" err="1">
                <a:latin typeface="Times New Roman" panose="02020603050405020304" pitchFamily="18" charset="0"/>
                <a:cs typeface="Times New Roman" panose="02020603050405020304" pitchFamily="18" charset="0"/>
              </a:rPr>
              <a:t>Dynamic</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Host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Configuration</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Protocol</a:t>
            </a:r>
            <a:r>
              <a:rPr lang="hu-HU" dirty="0">
                <a:latin typeface="Times New Roman" panose="02020603050405020304" pitchFamily="18" charset="0"/>
                <a:cs typeface="Times New Roman" panose="02020603050405020304" pitchFamily="18" charset="0"/>
              </a:rPr>
              <a:t> (DHCP) segítségével.</a:t>
            </a:r>
          </a:p>
        </p:txBody>
      </p:sp>
      <p:sp>
        <p:nvSpPr>
          <p:cNvPr id="4" name="Szövegdoboz 3">
            <a:extLst>
              <a:ext uri="{FF2B5EF4-FFF2-40B4-BE49-F238E27FC236}">
                <a16:creationId xmlns:a16="http://schemas.microsoft.com/office/drawing/2014/main" id="{CA15DC5C-2B5D-46D6-B2EA-59BCB5400BA5}"/>
              </a:ext>
            </a:extLst>
          </p:cNvPr>
          <p:cNvSpPr txBox="1"/>
          <p:nvPr/>
        </p:nvSpPr>
        <p:spPr>
          <a:xfrm>
            <a:off x="122036" y="3103684"/>
            <a:ext cx="6752493" cy="1754326"/>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Windows operációs rendszert futtató állomáson az IPv4-címet a </a:t>
            </a:r>
            <a:r>
              <a:rPr lang="hu-HU" b="1" dirty="0">
                <a:latin typeface="Times New Roman" panose="02020603050405020304" pitchFamily="18" charset="0"/>
                <a:cs typeface="Times New Roman" panose="02020603050405020304" pitchFamily="18" charset="0"/>
              </a:rPr>
              <a:t>Vezérlőpult &gt; Hálózati és megosztási központ &gt; Adapterbeállítások módosítása</a:t>
            </a:r>
            <a:r>
              <a:rPr lang="hu-HU" dirty="0">
                <a:latin typeface="Times New Roman" panose="02020603050405020304" pitchFamily="18" charset="0"/>
                <a:cs typeface="Times New Roman" panose="02020603050405020304" pitchFamily="18" charset="0"/>
              </a:rPr>
              <a:t> lehetőség alatt, az adapter kiválasztása után tudjuk beállítani. Ezután kattintsunk a jobb gombbal, és válasszuk a </a:t>
            </a:r>
            <a:r>
              <a:rPr lang="hu-HU" b="1" dirty="0">
                <a:latin typeface="Times New Roman" panose="02020603050405020304" pitchFamily="18" charset="0"/>
                <a:cs typeface="Times New Roman" panose="02020603050405020304" pitchFamily="18" charset="0"/>
              </a:rPr>
              <a:t>Tulajdonságok</a:t>
            </a:r>
            <a:r>
              <a:rPr lang="hu-HU" dirty="0">
                <a:latin typeface="Times New Roman" panose="02020603050405020304" pitchFamily="18" charset="0"/>
                <a:cs typeface="Times New Roman" panose="02020603050405020304" pitchFamily="18" charset="0"/>
              </a:rPr>
              <a:t> menüpontot a </a:t>
            </a:r>
            <a:r>
              <a:rPr lang="hu-HU" b="1" dirty="0">
                <a:latin typeface="Times New Roman" panose="02020603050405020304" pitchFamily="18" charset="0"/>
                <a:cs typeface="Times New Roman" panose="02020603050405020304" pitchFamily="18" charset="0"/>
              </a:rPr>
              <a:t>Helyi hálózati adapter tulajdonságai</a:t>
            </a:r>
            <a:r>
              <a:rPr lang="hu-HU" dirty="0">
                <a:latin typeface="Times New Roman" panose="02020603050405020304" pitchFamily="18" charset="0"/>
                <a:cs typeface="Times New Roman" panose="02020603050405020304" pitchFamily="18" charset="0"/>
              </a:rPr>
              <a:t> megnyitásához, ahogy az ábrán is látható.</a:t>
            </a:r>
          </a:p>
        </p:txBody>
      </p:sp>
      <p:pic>
        <p:nvPicPr>
          <p:cNvPr id="5" name="Kép 4">
            <a:extLst>
              <a:ext uri="{FF2B5EF4-FFF2-40B4-BE49-F238E27FC236}">
                <a16:creationId xmlns:a16="http://schemas.microsoft.com/office/drawing/2014/main" id="{5C50EC60-6C9B-4328-8B09-14BB6E1E3A4C}"/>
              </a:ext>
            </a:extLst>
          </p:cNvPr>
          <p:cNvPicPr>
            <a:picLocks noChangeAspect="1"/>
          </p:cNvPicPr>
          <p:nvPr/>
        </p:nvPicPr>
        <p:blipFill>
          <a:blip r:embed="rId2"/>
          <a:stretch>
            <a:fillRect/>
          </a:stretch>
        </p:blipFill>
        <p:spPr>
          <a:xfrm>
            <a:off x="6739067" y="2247203"/>
            <a:ext cx="3143487" cy="4088300"/>
          </a:xfrm>
          <a:prstGeom prst="rect">
            <a:avLst/>
          </a:prstGeom>
        </p:spPr>
      </p:pic>
    </p:spTree>
    <p:extLst>
      <p:ext uri="{BB962C8B-B14F-4D97-AF65-F5344CB8AC3E}">
        <p14:creationId xmlns:p14="http://schemas.microsoft.com/office/powerpoint/2010/main" val="399506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219BED-8C46-4FDB-B771-E677E7868AC6}"/>
              </a:ext>
            </a:extLst>
          </p:cNvPr>
          <p:cNvSpPr>
            <a:spLocks noGrp="1"/>
          </p:cNvSpPr>
          <p:nvPr>
            <p:ph type="title"/>
          </p:nvPr>
        </p:nvSpPr>
        <p:spPr>
          <a:xfrm>
            <a:off x="2231136" y="129805"/>
            <a:ext cx="7729728" cy="1188720"/>
          </a:xfrm>
        </p:spPr>
        <p:txBody>
          <a:bodyPr/>
          <a:lstStyle/>
          <a:p>
            <a:r>
              <a:rPr lang="hu-HU" dirty="0">
                <a:latin typeface="Gill Sans Ultra Bold" panose="020B0A02020104020203" pitchFamily="34" charset="-18"/>
              </a:rPr>
              <a:t>Kommunikációs alapok</a:t>
            </a:r>
          </a:p>
        </p:txBody>
      </p:sp>
      <p:sp>
        <p:nvSpPr>
          <p:cNvPr id="3" name="Tartalom helye 2">
            <a:extLst>
              <a:ext uri="{FF2B5EF4-FFF2-40B4-BE49-F238E27FC236}">
                <a16:creationId xmlns:a16="http://schemas.microsoft.com/office/drawing/2014/main" id="{DBB6F00A-258F-4CFF-B204-FA237E8C1C43}"/>
              </a:ext>
            </a:extLst>
          </p:cNvPr>
          <p:cNvSpPr>
            <a:spLocks noGrp="1"/>
          </p:cNvSpPr>
          <p:nvPr>
            <p:ph idx="1"/>
          </p:nvPr>
        </p:nvSpPr>
        <p:spPr>
          <a:xfrm>
            <a:off x="0" y="1318525"/>
            <a:ext cx="7729728" cy="5409670"/>
          </a:xfrm>
        </p:spPr>
        <p:txBody>
          <a:bodyPr>
            <a:normAutofit/>
          </a:bodyPr>
          <a:lstStyle/>
          <a:p>
            <a:r>
              <a:rPr lang="hu-HU" b="1" dirty="0">
                <a:latin typeface="Times New Roman" panose="02020603050405020304" pitchFamily="18" charset="0"/>
                <a:ea typeface="Tahoma" panose="020B0604030504040204" pitchFamily="34" charset="0"/>
                <a:cs typeface="Times New Roman" panose="02020603050405020304" pitchFamily="18" charset="0"/>
              </a:rPr>
              <a:t>Az üzenet forrása (küldő, feladó)</a:t>
            </a:r>
            <a:r>
              <a:rPr lang="hu-HU" dirty="0">
                <a:latin typeface="Times New Roman" panose="02020603050405020304" pitchFamily="18" charset="0"/>
                <a:ea typeface="Tahoma" panose="020B0604030504040204" pitchFamily="34" charset="0"/>
                <a:cs typeface="Times New Roman" panose="02020603050405020304" pitchFamily="18" charset="0"/>
              </a:rPr>
              <a:t> - Az üzenetek forrásai emberek vagy elektronikus eszközök, amelyeknek üzenetet kell küldeniük más személyeknek vagy eszközöknek.</a:t>
            </a:r>
          </a:p>
          <a:p>
            <a:r>
              <a:rPr lang="hu-HU" b="1" dirty="0">
                <a:latin typeface="Times New Roman" panose="02020603050405020304" pitchFamily="18" charset="0"/>
                <a:ea typeface="Tahoma" panose="020B0604030504040204" pitchFamily="34" charset="0"/>
                <a:cs typeface="Times New Roman" panose="02020603050405020304" pitchFamily="18" charset="0"/>
              </a:rPr>
              <a:t>﻿Az üzenet célja (címzett, fogadó)</a:t>
            </a:r>
            <a:r>
              <a:rPr lang="hu-HU" dirty="0">
                <a:latin typeface="Times New Roman" panose="02020603050405020304" pitchFamily="18" charset="0"/>
                <a:ea typeface="Tahoma" panose="020B0604030504040204" pitchFamily="34" charset="0"/>
                <a:cs typeface="Times New Roman" panose="02020603050405020304" pitchFamily="18" charset="0"/>
              </a:rPr>
              <a:t> \- A célállomás fogadja és értelmezi az üzenetet.</a:t>
            </a:r>
          </a:p>
          <a:p>
            <a:r>
              <a:rPr lang="hu-HU" b="1" dirty="0">
                <a:latin typeface="Times New Roman" panose="02020603050405020304" pitchFamily="18" charset="0"/>
                <a:ea typeface="Tahoma" panose="020B0604030504040204" pitchFamily="34" charset="0"/>
                <a:cs typeface="Times New Roman" panose="02020603050405020304" pitchFamily="18" charset="0"/>
              </a:rPr>
              <a:t>Csatorna</a:t>
            </a:r>
            <a:r>
              <a:rPr lang="hu-HU" dirty="0">
                <a:latin typeface="Times New Roman" panose="02020603050405020304" pitchFamily="18" charset="0"/>
                <a:ea typeface="Tahoma" panose="020B0604030504040204" pitchFamily="34" charset="0"/>
                <a:cs typeface="Times New Roman" panose="02020603050405020304" pitchFamily="18" charset="0"/>
              </a:rPr>
              <a:t> - Az a közeg (média) alkotja, amely azt az utat biztosítja, amelyen az üzenetek haladnak a forrástól a célig.</a:t>
            </a:r>
          </a:p>
          <a:p>
            <a:pPr marL="0" indent="0">
              <a:buNone/>
            </a:pPr>
            <a:r>
              <a:rPr lang="hu-HU" dirty="0">
                <a:latin typeface="Times New Roman" panose="02020603050405020304" pitchFamily="18" charset="0"/>
                <a:cs typeface="Times New Roman" panose="02020603050405020304" pitchFamily="18" charset="0"/>
              </a:rPr>
              <a:t>Egy üzenet küldését, legyen az szemtől szembe vagy hálózaton keresztüli kommunikáció, szabályok irányítják, amiket </a:t>
            </a:r>
            <a:r>
              <a:rPr lang="hu-HU" b="1" dirty="0">
                <a:latin typeface="Times New Roman" panose="02020603050405020304" pitchFamily="18" charset="0"/>
                <a:cs typeface="Times New Roman" panose="02020603050405020304" pitchFamily="18" charset="0"/>
              </a:rPr>
              <a:t>protokolloknak</a:t>
            </a:r>
            <a:r>
              <a:rPr lang="hu-HU" dirty="0">
                <a:latin typeface="Times New Roman" panose="02020603050405020304" pitchFamily="18" charset="0"/>
                <a:cs typeface="Times New Roman" panose="02020603050405020304" pitchFamily="18" charset="0"/>
              </a:rPr>
              <a:t> nevezünk. Ezek a protokollok a használt kommunikációs módtól </a:t>
            </a:r>
            <a:r>
              <a:rPr lang="hu-HU" dirty="0" err="1">
                <a:latin typeface="Times New Roman" panose="02020603050405020304" pitchFamily="18" charset="0"/>
                <a:cs typeface="Times New Roman" panose="02020603050405020304" pitchFamily="18" charset="0"/>
              </a:rPr>
              <a:t>függnek</a:t>
            </a:r>
            <a:r>
              <a:rPr lang="hu-HU" dirty="0">
                <a:latin typeface="Times New Roman" panose="02020603050405020304" pitchFamily="18" charset="0"/>
                <a:cs typeface="Times New Roman" panose="02020603050405020304" pitchFamily="18" charset="0"/>
              </a:rPr>
              <a:t>. A hétköznapi személyes kommunikációnkban azok a szabályok, amelyeket egy adott közegben használunk.</a:t>
            </a:r>
            <a:endParaRPr lang="hu-HU"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1601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ED4577-7CF9-4707-8BF4-C9C90C2F204A}"/>
              </a:ext>
            </a:extLst>
          </p:cNvPr>
          <p:cNvSpPr>
            <a:spLocks noGrp="1"/>
          </p:cNvSpPr>
          <p:nvPr>
            <p:ph type="title"/>
          </p:nvPr>
        </p:nvSpPr>
        <p:spPr>
          <a:xfrm>
            <a:off x="2231136" y="209318"/>
            <a:ext cx="7729728" cy="1188720"/>
          </a:xfrm>
        </p:spPr>
        <p:txBody>
          <a:bodyPr/>
          <a:lstStyle/>
          <a:p>
            <a:r>
              <a:rPr lang="hu-HU" dirty="0">
                <a:latin typeface="Gill Sans Ultra Bold" panose="020B0A02020104020203" pitchFamily="34" charset="-18"/>
              </a:rPr>
              <a:t>Kommunikációs protokollok</a:t>
            </a:r>
          </a:p>
        </p:txBody>
      </p:sp>
      <p:sp>
        <p:nvSpPr>
          <p:cNvPr id="3" name="Tartalom helye 2">
            <a:extLst>
              <a:ext uri="{FF2B5EF4-FFF2-40B4-BE49-F238E27FC236}">
                <a16:creationId xmlns:a16="http://schemas.microsoft.com/office/drawing/2014/main" id="{0CD0F9D2-1B13-41D8-88F6-981CE65C262A}"/>
              </a:ext>
            </a:extLst>
          </p:cNvPr>
          <p:cNvSpPr>
            <a:spLocks noGrp="1"/>
          </p:cNvSpPr>
          <p:nvPr>
            <p:ph idx="1"/>
          </p:nvPr>
        </p:nvSpPr>
        <p:spPr>
          <a:xfrm>
            <a:off x="0" y="1311833"/>
            <a:ext cx="7729728" cy="5599110"/>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kommunikációban használt protokollok sok ilyen alapvető tulajdonsággal rendelkeznek. Amellett, hogy azonosítják a forrást és a célt, a számítógépes és hálózati protokollok meghatározzák annak részleteit, hogyan kell egy üzenetet továbbítani a hálózaton keresztül. A leggyakoribb számítógépes protokollok a következő követelményeket teljesítik:</a:t>
            </a:r>
          </a:p>
          <a:p>
            <a:r>
              <a:rPr lang="hu-HU" b="1" dirty="0">
                <a:latin typeface="Times New Roman" panose="02020603050405020304" pitchFamily="18" charset="0"/>
                <a:cs typeface="Times New Roman" panose="02020603050405020304" pitchFamily="18" charset="0"/>
              </a:rPr>
              <a:t>Az üzenet kódolása</a:t>
            </a:r>
          </a:p>
          <a:p>
            <a:r>
              <a:rPr lang="hu-HU" b="1" dirty="0">
                <a:latin typeface="Times New Roman" panose="02020603050405020304" pitchFamily="18" charset="0"/>
                <a:cs typeface="Times New Roman" panose="02020603050405020304" pitchFamily="18" charset="0"/>
              </a:rPr>
              <a:t>Az üzenet formázása és beágyazása</a:t>
            </a:r>
          </a:p>
          <a:p>
            <a:r>
              <a:rPr lang="hu-HU" b="1" dirty="0">
                <a:latin typeface="Times New Roman" panose="02020603050405020304" pitchFamily="18" charset="0"/>
                <a:cs typeface="Times New Roman" panose="02020603050405020304" pitchFamily="18" charset="0"/>
              </a:rPr>
              <a:t>Az üzenet mérete</a:t>
            </a:r>
          </a:p>
          <a:p>
            <a:r>
              <a:rPr lang="hu-HU" b="1" dirty="0">
                <a:latin typeface="Times New Roman" panose="02020603050405020304" pitchFamily="18" charset="0"/>
                <a:cs typeface="Times New Roman" panose="02020603050405020304" pitchFamily="18" charset="0"/>
              </a:rPr>
              <a:t>Az üzenet időzítése</a:t>
            </a:r>
          </a:p>
          <a:p>
            <a:r>
              <a:rPr lang="hu-HU" b="1" dirty="0">
                <a:latin typeface="Times New Roman" panose="02020603050405020304" pitchFamily="18" charset="0"/>
                <a:cs typeface="Times New Roman" panose="02020603050405020304" pitchFamily="18" charset="0"/>
              </a:rPr>
              <a:t>Az üzenet szállítási feltételei</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51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054694-B153-4C8E-BF75-F5C74A421318}"/>
              </a:ext>
            </a:extLst>
          </p:cNvPr>
          <p:cNvSpPr>
            <a:spLocks noGrp="1"/>
          </p:cNvSpPr>
          <p:nvPr>
            <p:ph type="title"/>
          </p:nvPr>
        </p:nvSpPr>
        <p:spPr>
          <a:xfrm>
            <a:off x="2231136" y="169562"/>
            <a:ext cx="7729728" cy="1188720"/>
          </a:xfrm>
        </p:spPr>
        <p:txBody>
          <a:bodyPr/>
          <a:lstStyle/>
          <a:p>
            <a:r>
              <a:rPr lang="hu-HU" dirty="0">
                <a:latin typeface="Gill Sans Ultra Bold" panose="020B0A02020104020203" pitchFamily="34" charset="-18"/>
              </a:rPr>
              <a:t>Üzenet kódolása</a:t>
            </a:r>
          </a:p>
        </p:txBody>
      </p:sp>
      <p:sp>
        <p:nvSpPr>
          <p:cNvPr id="3" name="Tartalom helye 2">
            <a:extLst>
              <a:ext uri="{FF2B5EF4-FFF2-40B4-BE49-F238E27FC236}">
                <a16:creationId xmlns:a16="http://schemas.microsoft.com/office/drawing/2014/main" id="{C47C437B-9D7F-4862-8D44-65B1E16B6BD1}"/>
              </a:ext>
            </a:extLst>
          </p:cNvPr>
          <p:cNvSpPr>
            <a:spLocks noGrp="1"/>
          </p:cNvSpPr>
          <p:nvPr>
            <p:ph idx="1"/>
          </p:nvPr>
        </p:nvSpPr>
        <p:spPr>
          <a:xfrm>
            <a:off x="0" y="1451047"/>
            <a:ext cx="7729728" cy="5499718"/>
          </a:xfrm>
        </p:spPr>
        <p:txBody>
          <a:bodyPr/>
          <a:lstStyle/>
          <a:p>
            <a:pPr marL="0" indent="0">
              <a:buNone/>
            </a:pPr>
            <a:r>
              <a:rPr lang="hu-HU" dirty="0">
                <a:latin typeface="Times New Roman" panose="02020603050405020304" pitchFamily="18" charset="0"/>
                <a:cs typeface="Times New Roman" panose="02020603050405020304" pitchFamily="18" charset="0"/>
              </a:rPr>
              <a:t>Egy üzenet elküldésének egyik első lépése a kódolás. A kódolás az, amikor egy információt egy másik, a továbbításhoz megfelelő formába alakítunk át. A dekódolás ennek a fordítottja.</a:t>
            </a:r>
          </a:p>
          <a:p>
            <a:pPr marL="0" indent="0">
              <a:buNone/>
            </a:pPr>
            <a:r>
              <a:rPr lang="hu-HU" dirty="0">
                <a:latin typeface="Times New Roman" panose="02020603050405020304" pitchFamily="18" charset="0"/>
                <a:cs typeface="Times New Roman" panose="02020603050405020304" pitchFamily="18" charset="0"/>
              </a:rPr>
              <a:t>Az állomások közti kódolásnak a közeghez kell alkalmazkodnia. A hálózaton küldött üzenetet a küldő állomás először bitekké konvertálja. A célállomás megkapja és dekódolja a jeleket, hogy megértse az üzenetet.</a:t>
            </a:r>
          </a:p>
        </p:txBody>
      </p:sp>
    </p:spTree>
    <p:extLst>
      <p:ext uri="{BB962C8B-B14F-4D97-AF65-F5344CB8AC3E}">
        <p14:creationId xmlns:p14="http://schemas.microsoft.com/office/powerpoint/2010/main" val="163209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84FD7A-26D1-4AA7-8E38-14DF4C51148C}"/>
              </a:ext>
            </a:extLst>
          </p:cNvPr>
          <p:cNvSpPr>
            <a:spLocks noGrp="1"/>
          </p:cNvSpPr>
          <p:nvPr>
            <p:ph type="title"/>
          </p:nvPr>
        </p:nvSpPr>
        <p:spPr>
          <a:xfrm>
            <a:off x="2231136" y="275578"/>
            <a:ext cx="7729728" cy="1188720"/>
          </a:xfrm>
        </p:spPr>
        <p:txBody>
          <a:bodyPr/>
          <a:lstStyle/>
          <a:p>
            <a:r>
              <a:rPr lang="hu-HU" dirty="0">
                <a:latin typeface="Gill Sans Ultra Bold" panose="020B0A02020104020203" pitchFamily="34" charset="-18"/>
              </a:rPr>
              <a:t>Üzenet szállítás</a:t>
            </a:r>
          </a:p>
        </p:txBody>
      </p:sp>
      <p:sp>
        <p:nvSpPr>
          <p:cNvPr id="3" name="Tartalom helye 2">
            <a:extLst>
              <a:ext uri="{FF2B5EF4-FFF2-40B4-BE49-F238E27FC236}">
                <a16:creationId xmlns:a16="http://schemas.microsoft.com/office/drawing/2014/main" id="{D4EA13B3-295F-4E99-A2E7-AE9D1F04C707}"/>
              </a:ext>
            </a:extLst>
          </p:cNvPr>
          <p:cNvSpPr>
            <a:spLocks noGrp="1"/>
          </p:cNvSpPr>
          <p:nvPr>
            <p:ph idx="1"/>
          </p:nvPr>
        </p:nvSpPr>
        <p:spPr>
          <a:xfrm>
            <a:off x="0" y="1464298"/>
            <a:ext cx="6864626" cy="3929337"/>
          </a:xfrm>
        </p:spPr>
        <p:txBody>
          <a:bodyPr/>
          <a:lstStyle/>
          <a:p>
            <a:pPr marL="0" indent="0">
              <a:buNone/>
            </a:pPr>
            <a:r>
              <a:rPr lang="hu-HU" dirty="0">
                <a:latin typeface="Times New Roman" panose="02020603050405020304" pitchFamily="18" charset="0"/>
                <a:cs typeface="Times New Roman" panose="02020603050405020304" pitchFamily="18" charset="0"/>
              </a:rPr>
              <a:t>A hálózati kommunikációnak hasonló kézbesítési lehetőségei vannak. Háromféle adatkommunikációt szoktunk megkülönböztetni:</a:t>
            </a:r>
          </a:p>
          <a:p>
            <a:r>
              <a:rPr lang="hu-HU" b="1" dirty="0" err="1">
                <a:latin typeface="Times New Roman" panose="02020603050405020304" pitchFamily="18" charset="0"/>
                <a:cs typeface="Times New Roman" panose="02020603050405020304" pitchFamily="18" charset="0"/>
              </a:rPr>
              <a:t>Unicast</a:t>
            </a:r>
            <a:r>
              <a:rPr lang="hu-HU" b="1" dirty="0">
                <a:latin typeface="Times New Roman" panose="02020603050405020304" pitchFamily="18" charset="0"/>
                <a:cs typeface="Times New Roman" panose="02020603050405020304" pitchFamily="18" charset="0"/>
              </a:rPr>
              <a:t> (egyedi üzenet)</a:t>
            </a:r>
            <a:r>
              <a:rPr lang="hu-HU" dirty="0">
                <a:latin typeface="Times New Roman" panose="02020603050405020304" pitchFamily="18" charset="0"/>
                <a:cs typeface="Times New Roman" panose="02020603050405020304" pitchFamily="18" charset="0"/>
              </a:rPr>
              <a:t> - Az információt egyetlen eszköz kapja meg.</a:t>
            </a:r>
          </a:p>
          <a:p>
            <a:r>
              <a:rPr lang="hu-HU" b="1" dirty="0" err="1">
                <a:latin typeface="Times New Roman" panose="02020603050405020304" pitchFamily="18" charset="0"/>
                <a:cs typeface="Times New Roman" panose="02020603050405020304" pitchFamily="18" charset="0"/>
              </a:rPr>
              <a:t>Multicast</a:t>
            </a:r>
            <a:r>
              <a:rPr lang="hu-HU" b="1" dirty="0">
                <a:latin typeface="Times New Roman" panose="02020603050405020304" pitchFamily="18" charset="0"/>
                <a:cs typeface="Times New Roman" panose="02020603050405020304" pitchFamily="18" charset="0"/>
              </a:rPr>
              <a:t> (csoportos üzenet)</a:t>
            </a:r>
            <a:r>
              <a:rPr lang="hu-HU" dirty="0">
                <a:latin typeface="Times New Roman" panose="02020603050405020304" pitchFamily="18" charset="0"/>
                <a:cs typeface="Times New Roman" panose="02020603050405020304" pitchFamily="18" charset="0"/>
              </a:rPr>
              <a:t> - Az információt egy vagy több eszközre továbbítják.</a:t>
            </a:r>
          </a:p>
          <a:p>
            <a:r>
              <a:rPr lang="hu-HU" b="1" dirty="0" err="1">
                <a:latin typeface="Times New Roman" panose="02020603050405020304" pitchFamily="18" charset="0"/>
                <a:cs typeface="Times New Roman" panose="02020603050405020304" pitchFamily="18" charset="0"/>
              </a:rPr>
              <a:t>Broadcast</a:t>
            </a:r>
            <a:r>
              <a:rPr lang="hu-HU" b="1" dirty="0">
                <a:latin typeface="Times New Roman" panose="02020603050405020304" pitchFamily="18" charset="0"/>
                <a:cs typeface="Times New Roman" panose="02020603050405020304" pitchFamily="18" charset="0"/>
              </a:rPr>
              <a:t> (szórás)</a:t>
            </a:r>
            <a:r>
              <a:rPr lang="hu-HU" dirty="0">
                <a:latin typeface="Times New Roman" panose="02020603050405020304" pitchFamily="18" charset="0"/>
                <a:cs typeface="Times New Roman" panose="02020603050405020304" pitchFamily="18" charset="0"/>
              </a:rPr>
              <a:t> - Az információt mindenki megkapja</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77C576EC-CD4D-4119-99CD-2E691FF48C89}"/>
              </a:ext>
            </a:extLst>
          </p:cNvPr>
          <p:cNvPicPr>
            <a:picLocks noChangeAspect="1"/>
          </p:cNvPicPr>
          <p:nvPr/>
        </p:nvPicPr>
        <p:blipFill>
          <a:blip r:embed="rId2"/>
          <a:stretch>
            <a:fillRect/>
          </a:stretch>
        </p:blipFill>
        <p:spPr>
          <a:xfrm>
            <a:off x="6864626" y="1603628"/>
            <a:ext cx="4796013" cy="3579115"/>
          </a:xfrm>
          <a:prstGeom prst="rect">
            <a:avLst/>
          </a:prstGeom>
        </p:spPr>
      </p:pic>
    </p:spTree>
    <p:extLst>
      <p:ext uri="{BB962C8B-B14F-4D97-AF65-F5344CB8AC3E}">
        <p14:creationId xmlns:p14="http://schemas.microsoft.com/office/powerpoint/2010/main" val="3919115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F6B66E-1864-4ABC-A3AD-76B2C3257180}"/>
              </a:ext>
            </a:extLst>
          </p:cNvPr>
          <p:cNvSpPr>
            <a:spLocks noGrp="1"/>
          </p:cNvSpPr>
          <p:nvPr>
            <p:ph type="title"/>
          </p:nvPr>
        </p:nvSpPr>
        <p:spPr>
          <a:xfrm>
            <a:off x="2231136" y="0"/>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modell</a:t>
            </a:r>
          </a:p>
        </p:txBody>
      </p:sp>
      <p:pic>
        <p:nvPicPr>
          <p:cNvPr id="4" name="Tartalom helye 3">
            <a:extLst>
              <a:ext uri="{FF2B5EF4-FFF2-40B4-BE49-F238E27FC236}">
                <a16:creationId xmlns:a16="http://schemas.microsoft.com/office/drawing/2014/main" id="{C55D40F0-A807-4E52-A15B-C40133330B62}"/>
              </a:ext>
            </a:extLst>
          </p:cNvPr>
          <p:cNvPicPr>
            <a:picLocks noGrp="1" noChangeAspect="1"/>
          </p:cNvPicPr>
          <p:nvPr>
            <p:ph idx="1"/>
          </p:nvPr>
        </p:nvPicPr>
        <p:blipFill>
          <a:blip r:embed="rId2"/>
          <a:stretch>
            <a:fillRect/>
          </a:stretch>
        </p:blipFill>
        <p:spPr>
          <a:xfrm>
            <a:off x="5318750" y="3429000"/>
            <a:ext cx="2755725" cy="3404684"/>
          </a:xfrm>
          <a:prstGeom prst="rect">
            <a:avLst/>
          </a:prstGeom>
        </p:spPr>
      </p:pic>
      <p:sp>
        <p:nvSpPr>
          <p:cNvPr id="5" name="Szövegdoboz 4">
            <a:extLst>
              <a:ext uri="{FF2B5EF4-FFF2-40B4-BE49-F238E27FC236}">
                <a16:creationId xmlns:a16="http://schemas.microsoft.com/office/drawing/2014/main" id="{85B0125D-AC28-4AFE-849E-575CC329C021}"/>
              </a:ext>
            </a:extLst>
          </p:cNvPr>
          <p:cNvSpPr txBox="1"/>
          <p:nvPr/>
        </p:nvSpPr>
        <p:spPr>
          <a:xfrm>
            <a:off x="-1" y="1359091"/>
            <a:ext cx="12361985" cy="2031325"/>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Mit jelent a rövidítés? </a:t>
            </a:r>
            <a:r>
              <a:rPr lang="hu-HU" i="1" dirty="0">
                <a:latin typeface="Times New Roman" panose="02020603050405020304" pitchFamily="18" charset="0"/>
                <a:cs typeface="Times New Roman" panose="02020603050405020304" pitchFamily="18" charset="0"/>
              </a:rPr>
              <a:t>Open Systems </a:t>
            </a:r>
            <a:r>
              <a:rPr lang="hu-HU" i="1" dirty="0" err="1">
                <a:latin typeface="Times New Roman" panose="02020603050405020304" pitchFamily="18" charset="0"/>
                <a:cs typeface="Times New Roman" panose="02020603050405020304" pitchFamily="18" charset="0"/>
              </a:rPr>
              <a:t>Interconnection</a:t>
            </a:r>
            <a:r>
              <a:rPr lang="hu-HU" i="1" dirty="0">
                <a:latin typeface="Times New Roman" panose="02020603050405020304" pitchFamily="18" charset="0"/>
                <a:cs typeface="Times New Roman" panose="02020603050405020304" pitchFamily="18" charset="0"/>
              </a:rPr>
              <a:t> </a:t>
            </a:r>
            <a:r>
              <a:rPr lang="hu-HU" i="1" dirty="0" err="1">
                <a:latin typeface="Times New Roman" panose="02020603050405020304" pitchFamily="18" charset="0"/>
                <a:cs typeface="Times New Roman" panose="02020603050405020304" pitchFamily="18" charset="0"/>
              </a:rPr>
              <a:t>Model</a:t>
            </a:r>
            <a:endParaRPr lang="hu-HU" dirty="0">
              <a:latin typeface="Times New Roman" panose="02020603050405020304" pitchFamily="18" charset="0"/>
              <a:cs typeface="Times New Roman" panose="02020603050405020304" pitchFamily="18" charset="0"/>
            </a:endParaRPr>
          </a:p>
          <a:p>
            <a:r>
              <a:rPr lang="hu-HU" b="1" dirty="0">
                <a:latin typeface="Times New Roman" panose="02020603050405020304" pitchFamily="18" charset="0"/>
                <a:cs typeface="Times New Roman" panose="02020603050405020304" pitchFamily="18" charset="0"/>
              </a:rPr>
              <a:t>Ki fejlesztette és mikor? </a:t>
            </a:r>
            <a:r>
              <a:rPr lang="hu-HU" dirty="0">
                <a:latin typeface="Times New Roman" panose="02020603050405020304" pitchFamily="18" charset="0"/>
                <a:cs typeface="Times New Roman" panose="02020603050405020304" pitchFamily="18" charset="0"/>
              </a:rPr>
              <a:t>Bachman (1978. 08)</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modell célja, szerepe? </a:t>
            </a:r>
            <a:r>
              <a:rPr lang="hu-HU" dirty="0">
                <a:latin typeface="Times New Roman" panose="02020603050405020304" pitchFamily="18" charset="0"/>
                <a:cs typeface="Times New Roman" panose="02020603050405020304" pitchFamily="18" charset="0"/>
              </a:rPr>
              <a:t>Nyílt rendszerek összekapcsolásával foglalkozik.</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rétegek használatának indoka, előnye?</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Hány rétegből áll a modell? </a:t>
            </a:r>
            <a:r>
              <a:rPr lang="hu-HU" dirty="0">
                <a:latin typeface="Times New Roman" panose="02020603050405020304" pitchFamily="18" charset="0"/>
                <a:cs typeface="Times New Roman" panose="02020603050405020304" pitchFamily="18" charset="0"/>
              </a:rPr>
              <a:t>Kommunikációs rendszerben lévő adatáramlást hét absztrakciós rétegre osztja fel.</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angol és magyar neve? </a:t>
            </a:r>
            <a:r>
              <a:rPr lang="hu-HU" dirty="0">
                <a:latin typeface="Times New Roman" panose="02020603050405020304" pitchFamily="18" charset="0"/>
                <a:cs typeface="Times New Roman" panose="02020603050405020304" pitchFamily="18" charset="0"/>
              </a:rPr>
              <a:t>Az ábrán látható.</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feladata?</a:t>
            </a:r>
            <a:r>
              <a:rPr lang="hu-HU" dirty="0">
                <a:latin typeface="Times New Roman" panose="02020603050405020304" pitchFamily="18" charset="0"/>
                <a:cs typeface="Times New Roman" panose="02020603050405020304" pitchFamily="18" charset="0"/>
              </a:rPr>
              <a:t> Az ábrán látható. x2</a:t>
            </a:r>
            <a:endParaRPr lang="hu-HU" b="1"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C38EB2A1-75B5-485B-B38F-A1A9EE0EB94D}"/>
              </a:ext>
            </a:extLst>
          </p:cNvPr>
          <p:cNvPicPr>
            <a:picLocks noChangeAspect="1"/>
          </p:cNvPicPr>
          <p:nvPr/>
        </p:nvPicPr>
        <p:blipFill>
          <a:blip r:embed="rId3"/>
          <a:stretch>
            <a:fillRect/>
          </a:stretch>
        </p:blipFill>
        <p:spPr>
          <a:xfrm>
            <a:off x="1855516" y="4121881"/>
            <a:ext cx="3463234" cy="2754055"/>
          </a:xfrm>
          <a:prstGeom prst="rect">
            <a:avLst/>
          </a:prstGeom>
        </p:spPr>
      </p:pic>
    </p:spTree>
    <p:extLst>
      <p:ext uri="{BB962C8B-B14F-4D97-AF65-F5344CB8AC3E}">
        <p14:creationId xmlns:p14="http://schemas.microsoft.com/office/powerpoint/2010/main" val="398932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107FC7-77CF-436C-A5D5-5C4E1FED6E84}"/>
              </a:ext>
            </a:extLst>
          </p:cNvPr>
          <p:cNvSpPr>
            <a:spLocks noGrp="1"/>
          </p:cNvSpPr>
          <p:nvPr>
            <p:ph type="title"/>
          </p:nvPr>
        </p:nvSpPr>
        <p:spPr>
          <a:xfrm>
            <a:off x="2231136" y="67876"/>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rétegek</a:t>
            </a:r>
          </a:p>
        </p:txBody>
      </p:sp>
      <p:sp>
        <p:nvSpPr>
          <p:cNvPr id="3" name="Tartalom helye 2">
            <a:extLst>
              <a:ext uri="{FF2B5EF4-FFF2-40B4-BE49-F238E27FC236}">
                <a16:creationId xmlns:a16="http://schemas.microsoft.com/office/drawing/2014/main" id="{3FB04BF5-6FAC-4CAF-A72F-A4BE86376E23}"/>
              </a:ext>
            </a:extLst>
          </p:cNvPr>
          <p:cNvSpPr>
            <a:spLocks noGrp="1"/>
          </p:cNvSpPr>
          <p:nvPr>
            <p:ph idx="1"/>
          </p:nvPr>
        </p:nvSpPr>
        <p:spPr>
          <a:xfrm>
            <a:off x="-1" y="1415562"/>
            <a:ext cx="12027877" cy="5205046"/>
          </a:xfrm>
        </p:spPr>
        <p:txBody>
          <a:bodyPr/>
          <a:lstStyle/>
          <a:p>
            <a:r>
              <a:rPr lang="hu-HU" b="1" dirty="0">
                <a:latin typeface="Times New Roman" panose="02020603050405020304" pitchFamily="18" charset="0"/>
                <a:cs typeface="Times New Roman" panose="02020603050405020304" pitchFamily="18" charset="0"/>
              </a:rPr>
              <a:t>1. Fizikai réteg: </a:t>
            </a:r>
            <a:r>
              <a:rPr lang="hu-HU" dirty="0">
                <a:latin typeface="Times New Roman" panose="02020603050405020304" pitchFamily="18" charset="0"/>
                <a:cs typeface="Times New Roman" panose="02020603050405020304" pitchFamily="18" charset="0"/>
              </a:rPr>
              <a:t>Elektromos és mechanikai jellemzők procedurális és funkcionális specifikációja két (közvetlen fizikai összeköttetésű) eszköz közötti jeltovábbítás céljából.</a:t>
            </a:r>
          </a:p>
          <a:p>
            <a:r>
              <a:rPr lang="hu-HU" b="1" dirty="0">
                <a:latin typeface="Times New Roman" panose="02020603050405020304" pitchFamily="18" charset="0"/>
                <a:cs typeface="Times New Roman" panose="02020603050405020304" pitchFamily="18" charset="0"/>
              </a:rPr>
              <a:t>2. Adatkapcsolati réteg: </a:t>
            </a:r>
            <a:r>
              <a:rPr lang="hu-HU" dirty="0">
                <a:latin typeface="Times New Roman" panose="02020603050405020304" pitchFamily="18" charset="0"/>
                <a:cs typeface="Times New Roman" panose="02020603050405020304" pitchFamily="18" charset="0"/>
              </a:rPr>
              <a:t>Megbízható adatátvitelt biztosít egy fizikai összeköttetésen keresztül. Ezen réteg problémaköréhez tartozik a fizikai címzés, hálózati topológia, közeghozzáférés, fizikai átvitel hibajelzése és a keretek sorrendhelyes kézbesítése. Az IEEE két alrétegre (MAC, LLC) bontotta az adatkapcsolati réteget.</a:t>
            </a:r>
          </a:p>
          <a:p>
            <a:r>
              <a:rPr lang="hu-HU" b="1" dirty="0">
                <a:latin typeface="Times New Roman" panose="02020603050405020304" pitchFamily="18" charset="0"/>
                <a:cs typeface="Times New Roman" panose="02020603050405020304" pitchFamily="18" charset="0"/>
              </a:rPr>
              <a:t>3. Hálózati réteg: </a:t>
            </a:r>
            <a:r>
              <a:rPr lang="hu-HU" dirty="0">
                <a:latin typeface="Times New Roman" panose="02020603050405020304" pitchFamily="18" charset="0"/>
                <a:cs typeface="Times New Roman" panose="02020603050405020304" pitchFamily="18" charset="0"/>
              </a:rPr>
              <a:t>Összeköttetést és útvonalválasztást biztosít két hálózati csomópont között. Ehhez a réteghez tartozik a hálózati címzés és az útvonalválasztás (</a:t>
            </a:r>
            <a:r>
              <a:rPr lang="hu-HU" dirty="0" err="1">
                <a:latin typeface="Times New Roman" panose="02020603050405020304" pitchFamily="18" charset="0"/>
                <a:cs typeface="Times New Roman" panose="02020603050405020304" pitchFamily="18" charset="0"/>
              </a:rPr>
              <a:t>routing</a:t>
            </a:r>
            <a:r>
              <a:rPr lang="hu-HU"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4. Szállítási réteg: </a:t>
            </a:r>
            <a:r>
              <a:rPr lang="hu-HU" dirty="0">
                <a:latin typeface="Times New Roman" panose="02020603050405020304" pitchFamily="18" charset="0"/>
                <a:cs typeface="Times New Roman" panose="02020603050405020304" pitchFamily="18" charset="0"/>
              </a:rPr>
              <a:t>Megbízható hálózati összeköttetést létesít két csomópont között. Feladatkörébe tartozik pl. a virtuális áramkörök kezelése, átviteli hibák felismerése/javítása és az áramlásszabályozás.</a:t>
            </a:r>
          </a:p>
          <a:p>
            <a:r>
              <a:rPr lang="hu-HU" b="1" dirty="0">
                <a:latin typeface="Times New Roman" panose="02020603050405020304" pitchFamily="18" charset="0"/>
                <a:cs typeface="Times New Roman" panose="02020603050405020304" pitchFamily="18" charset="0"/>
              </a:rPr>
              <a:t>5. Viszony réteg: </a:t>
            </a:r>
            <a:r>
              <a:rPr lang="hu-HU" dirty="0">
                <a:latin typeface="Times New Roman" panose="02020603050405020304" pitchFamily="18" charset="0"/>
                <a:cs typeface="Times New Roman" panose="02020603050405020304" pitchFamily="18" charset="0"/>
              </a:rPr>
              <a:t>Ez a réteg építi ki, kezeli és fejezi be az applikációk közötti dialógusokat (session, dialógus kontroll).</a:t>
            </a:r>
          </a:p>
          <a:p>
            <a:r>
              <a:rPr lang="hu-HU" b="1" dirty="0">
                <a:latin typeface="Times New Roman" panose="02020603050405020304" pitchFamily="18" charset="0"/>
                <a:cs typeface="Times New Roman" panose="02020603050405020304" pitchFamily="18" charset="0"/>
              </a:rPr>
              <a:t>6. Megjelenítési (prezentációs) réteg: </a:t>
            </a:r>
            <a:r>
              <a:rPr lang="hu-HU" dirty="0">
                <a:latin typeface="Times New Roman" panose="02020603050405020304" pitchFamily="18" charset="0"/>
                <a:cs typeface="Times New Roman" panose="02020603050405020304" pitchFamily="18" charset="0"/>
              </a:rPr>
              <a:t>Feladata a különböző csomópontokon használt különböző adatstruktúrákból eredő információ-értelmezési problémák feloldása.</a:t>
            </a:r>
          </a:p>
          <a:p>
            <a:r>
              <a:rPr lang="hu-HU" b="1" dirty="0">
                <a:latin typeface="Times New Roman" panose="02020603050405020304" pitchFamily="18" charset="0"/>
                <a:cs typeface="Times New Roman" panose="02020603050405020304" pitchFamily="18" charset="0"/>
              </a:rPr>
              <a:t>7. Applikációs (alkalmazási) réteg: </a:t>
            </a:r>
            <a:r>
              <a:rPr lang="hu-HU" dirty="0">
                <a:latin typeface="Times New Roman" panose="02020603050405020304" pitchFamily="18" charset="0"/>
                <a:cs typeface="Times New Roman" panose="02020603050405020304" pitchFamily="18" charset="0"/>
              </a:rPr>
              <a:t>Az applikációk (fájlátvitel, e-mail stb.) működéséhez nélkülözhetetlen szolgáltatásokat biztosítja.</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04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7A15AA-2022-4E93-B91C-281AC0C30666}"/>
              </a:ext>
            </a:extLst>
          </p:cNvPr>
          <p:cNvSpPr>
            <a:spLocks noGrp="1"/>
          </p:cNvSpPr>
          <p:nvPr>
            <p:ph type="title"/>
          </p:nvPr>
        </p:nvSpPr>
        <p:spPr/>
        <p:txBody>
          <a:bodyPr/>
          <a:lstStyle/>
          <a:p>
            <a:r>
              <a:rPr lang="hu-HU" dirty="0">
                <a:latin typeface="Gill Sans Ultra Bold" panose="020B0A02020104020203" pitchFamily="34" charset="-18"/>
              </a:rPr>
              <a:t>Fizikai Réteg</a:t>
            </a:r>
          </a:p>
        </p:txBody>
      </p:sp>
      <p:sp>
        <p:nvSpPr>
          <p:cNvPr id="3" name="Tartalom helye 2">
            <a:extLst>
              <a:ext uri="{FF2B5EF4-FFF2-40B4-BE49-F238E27FC236}">
                <a16:creationId xmlns:a16="http://schemas.microsoft.com/office/drawing/2014/main" id="{B3446147-3AC1-4B7D-9FF2-97E6B7969EFC}"/>
              </a:ext>
            </a:extLst>
          </p:cNvPr>
          <p:cNvSpPr>
            <a:spLocks noGrp="1"/>
          </p:cNvSpPr>
          <p:nvPr>
            <p:ph idx="1"/>
          </p:nvPr>
        </p:nvSpPr>
        <p:spPr>
          <a:xfrm>
            <a:off x="0" y="2286351"/>
            <a:ext cx="7729728" cy="3806718"/>
          </a:xfrm>
        </p:spPr>
        <p:txBody>
          <a:bodyPr/>
          <a:lstStyle/>
          <a:p>
            <a:r>
              <a:rPr lang="hu-HU" dirty="0">
                <a:latin typeface="Times New Roman" panose="02020603050405020304" pitchFamily="18" charset="0"/>
                <a:cs typeface="Times New Roman" panose="02020603050405020304" pitchFamily="18" charset="0"/>
              </a:rPr>
              <a:t>Minden hálózat alapja </a:t>
            </a:r>
          </a:p>
          <a:p>
            <a:r>
              <a:rPr lang="hu-HU" dirty="0">
                <a:latin typeface="Times New Roman" panose="02020603050405020304" pitchFamily="18" charset="0"/>
                <a:cs typeface="Times New Roman" panose="02020603050405020304" pitchFamily="18" charset="0"/>
              </a:rPr>
              <a:t>Definiálja a hálózatok mechanikai, elektromos és időzített interfészeit</a:t>
            </a:r>
          </a:p>
          <a:p>
            <a:r>
              <a:rPr lang="hu-HU" dirty="0">
                <a:latin typeface="Times New Roman" panose="02020603050405020304" pitchFamily="18" charset="0"/>
                <a:cs typeface="Times New Roman" panose="02020603050405020304" pitchFamily="18" charset="0"/>
              </a:rPr>
              <a:t>Az adatátvitel sebességet a természet korlátozza</a:t>
            </a:r>
          </a:p>
          <a:p>
            <a:r>
              <a:rPr lang="hu-HU" dirty="0">
                <a:latin typeface="Times New Roman" panose="02020603050405020304" pitchFamily="18" charset="0"/>
                <a:cs typeface="Times New Roman" panose="02020603050405020304" pitchFamily="18" charset="0"/>
              </a:rPr>
              <a:t>Jeleket kondicionálja pl.:</a:t>
            </a:r>
          </a:p>
        </p:txBody>
      </p:sp>
      <p:pic>
        <p:nvPicPr>
          <p:cNvPr id="4" name="Kép 3">
            <a:extLst>
              <a:ext uri="{FF2B5EF4-FFF2-40B4-BE49-F238E27FC236}">
                <a16:creationId xmlns:a16="http://schemas.microsoft.com/office/drawing/2014/main" id="{4B5E4E42-1BB8-451E-B814-F68AFB25905F}"/>
              </a:ext>
            </a:extLst>
          </p:cNvPr>
          <p:cNvPicPr>
            <a:picLocks noChangeAspect="1"/>
          </p:cNvPicPr>
          <p:nvPr/>
        </p:nvPicPr>
        <p:blipFill>
          <a:blip r:embed="rId2"/>
          <a:stretch>
            <a:fillRect/>
          </a:stretch>
        </p:blipFill>
        <p:spPr>
          <a:xfrm>
            <a:off x="172307" y="3987534"/>
            <a:ext cx="3477110" cy="1533739"/>
          </a:xfrm>
          <a:prstGeom prst="rect">
            <a:avLst/>
          </a:prstGeom>
        </p:spPr>
      </p:pic>
      <p:pic>
        <p:nvPicPr>
          <p:cNvPr id="5" name="Kép 4">
            <a:extLst>
              <a:ext uri="{FF2B5EF4-FFF2-40B4-BE49-F238E27FC236}">
                <a16:creationId xmlns:a16="http://schemas.microsoft.com/office/drawing/2014/main" id="{CADEEF75-FCD0-4980-B5F8-6B1B7D3E8A90}"/>
              </a:ext>
            </a:extLst>
          </p:cNvPr>
          <p:cNvPicPr>
            <a:picLocks noChangeAspect="1"/>
          </p:cNvPicPr>
          <p:nvPr/>
        </p:nvPicPr>
        <p:blipFill>
          <a:blip r:embed="rId3"/>
          <a:stretch>
            <a:fillRect/>
          </a:stretch>
        </p:blipFill>
        <p:spPr>
          <a:xfrm>
            <a:off x="7012816" y="2382716"/>
            <a:ext cx="4360471" cy="787134"/>
          </a:xfrm>
          <a:prstGeom prst="rect">
            <a:avLst/>
          </a:prstGeom>
        </p:spPr>
      </p:pic>
    </p:spTree>
    <p:extLst>
      <p:ext uri="{BB962C8B-B14F-4D97-AF65-F5344CB8AC3E}">
        <p14:creationId xmlns:p14="http://schemas.microsoft.com/office/powerpoint/2010/main" val="161154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0B0C15-E80A-470C-9AD7-9B9AECEE3175}"/>
              </a:ext>
            </a:extLst>
          </p:cNvPr>
          <p:cNvSpPr>
            <a:spLocks noGrp="1"/>
          </p:cNvSpPr>
          <p:nvPr>
            <p:ph type="title"/>
          </p:nvPr>
        </p:nvSpPr>
        <p:spPr>
          <a:xfrm>
            <a:off x="3636279" y="171419"/>
            <a:ext cx="3927459" cy="1508760"/>
          </a:xfrm>
        </p:spPr>
        <p:txBody>
          <a:bodyPr/>
          <a:lstStyle/>
          <a:p>
            <a:r>
              <a:rPr lang="hu-HU" dirty="0">
                <a:latin typeface="Gill Sans Ultra Bold" panose="020B0A02020104020203" pitchFamily="34" charset="-18"/>
              </a:rPr>
              <a:t>Határok</a:t>
            </a:r>
          </a:p>
        </p:txBody>
      </p:sp>
      <p:sp>
        <p:nvSpPr>
          <p:cNvPr id="3" name="Tartalom helye 2">
            <a:extLst>
              <a:ext uri="{FF2B5EF4-FFF2-40B4-BE49-F238E27FC236}">
                <a16:creationId xmlns:a16="http://schemas.microsoft.com/office/drawing/2014/main" id="{46B9173B-7696-40AA-B131-2D36DA247C6A}"/>
              </a:ext>
            </a:extLst>
          </p:cNvPr>
          <p:cNvSpPr>
            <a:spLocks noGrp="1"/>
          </p:cNvSpPr>
          <p:nvPr>
            <p:ph idx="1"/>
          </p:nvPr>
        </p:nvSpPr>
        <p:spPr>
          <a:xfrm>
            <a:off x="707969" y="1877456"/>
            <a:ext cx="9784080" cy="4206240"/>
          </a:xfrm>
        </p:spPr>
        <p:txBody>
          <a:bodyPr/>
          <a:lstStyle/>
          <a:p>
            <a:r>
              <a:rPr lang="hu-HU" b="1" dirty="0">
                <a:latin typeface="Times New Roman" panose="02020603050405020304" pitchFamily="18" charset="0"/>
                <a:cs typeface="Times New Roman" panose="02020603050405020304" pitchFamily="18" charset="0"/>
              </a:rPr>
              <a:t>Nincsenek határok mert olyan modern technikák vannak  </a:t>
            </a:r>
            <a:r>
              <a:rPr lang="hu-HU" dirty="0">
                <a:latin typeface="Times New Roman" panose="02020603050405020304" pitchFamily="18" charset="0"/>
                <a:cs typeface="Times New Roman" panose="02020603050405020304" pitchFamily="18" charset="0"/>
              </a:rPr>
              <a:t>és Olyan új világot segítenek létrehozni, ahol a földrajzi távolságok és a fizikai korlátok kevésbé lesznek relevánsak, és a jelenleginél is kisebb akadályt fognak majd jelenteni.</a:t>
            </a:r>
          </a:p>
        </p:txBody>
      </p:sp>
      <p:pic>
        <p:nvPicPr>
          <p:cNvPr id="5" name="Kép 4">
            <a:extLst>
              <a:ext uri="{FF2B5EF4-FFF2-40B4-BE49-F238E27FC236}">
                <a16:creationId xmlns:a16="http://schemas.microsoft.com/office/drawing/2014/main" id="{89664D8E-8333-46E1-A5F1-543776EC76F6}"/>
              </a:ext>
            </a:extLst>
          </p:cNvPr>
          <p:cNvPicPr>
            <a:picLocks noChangeAspect="1"/>
          </p:cNvPicPr>
          <p:nvPr/>
        </p:nvPicPr>
        <p:blipFill>
          <a:blip r:embed="rId2"/>
          <a:stretch>
            <a:fillRect/>
          </a:stretch>
        </p:blipFill>
        <p:spPr>
          <a:xfrm>
            <a:off x="2306285" y="2991662"/>
            <a:ext cx="6652185" cy="3866338"/>
          </a:xfrm>
          <a:prstGeom prst="rect">
            <a:avLst/>
          </a:prstGeom>
        </p:spPr>
      </p:pic>
    </p:spTree>
    <p:extLst>
      <p:ext uri="{BB962C8B-B14F-4D97-AF65-F5344CB8AC3E}">
        <p14:creationId xmlns:p14="http://schemas.microsoft.com/office/powerpoint/2010/main" val="1217141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F3F82E-C741-439D-AF85-BF243773FFF6}"/>
              </a:ext>
            </a:extLst>
          </p:cNvPr>
          <p:cNvSpPr>
            <a:spLocks noGrp="1"/>
          </p:cNvSpPr>
          <p:nvPr>
            <p:ph type="title"/>
          </p:nvPr>
        </p:nvSpPr>
        <p:spPr>
          <a:xfrm>
            <a:off x="3573407" y="63777"/>
            <a:ext cx="4515099" cy="1181310"/>
          </a:xfrm>
        </p:spPr>
        <p:txBody>
          <a:bodyPr/>
          <a:lstStyle/>
          <a:p>
            <a:r>
              <a:rPr lang="hu-HU" dirty="0">
                <a:latin typeface="Gill Sans Ultra Bold" panose="020B0A02020104020203" pitchFamily="34" charset="-18"/>
              </a:rPr>
              <a:t>Az internet</a:t>
            </a:r>
          </a:p>
        </p:txBody>
      </p:sp>
      <p:sp>
        <p:nvSpPr>
          <p:cNvPr id="3" name="Tartalom helye 2">
            <a:extLst>
              <a:ext uri="{FF2B5EF4-FFF2-40B4-BE49-F238E27FC236}">
                <a16:creationId xmlns:a16="http://schemas.microsoft.com/office/drawing/2014/main" id="{32A7201D-96C0-44FF-B8E1-ED099FCD0C6A}"/>
              </a:ext>
            </a:extLst>
          </p:cNvPr>
          <p:cNvSpPr>
            <a:spLocks noGrp="1"/>
          </p:cNvSpPr>
          <p:nvPr>
            <p:ph idx="1"/>
          </p:nvPr>
        </p:nvSpPr>
        <p:spPr>
          <a:xfrm>
            <a:off x="451703" y="2329581"/>
            <a:ext cx="5609520" cy="2084157"/>
          </a:xfrm>
        </p:spPr>
        <p:txBody>
          <a:bodyPr>
            <a:noAutofit/>
          </a:bodyPr>
          <a:lstStyle/>
          <a:p>
            <a:r>
              <a:rPr lang="hu-HU" sz="2000" b="1"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a:t>
            </a:r>
            <a:r>
              <a:rPr lang="hu-HU" sz="1600" dirty="0"/>
              <a:t>amely egy épületen belüli </a:t>
            </a:r>
            <a:r>
              <a:rPr lang="hu-HU" sz="1600" dirty="0" err="1"/>
              <a:t>hálozat</a:t>
            </a:r>
            <a:r>
              <a:rPr lang="hu-HU" sz="2000" b="1" dirty="0">
                <a:latin typeface="Times New Roman" panose="02020603050405020304" pitchFamily="18" charset="0"/>
                <a:cs typeface="Times New Roman" panose="02020603050405020304" pitchFamily="18" charset="0"/>
              </a:rPr>
              <a:t>)-okból és WAN(</a:t>
            </a:r>
            <a:r>
              <a:rPr lang="hu-HU" sz="1600" dirty="0"/>
              <a:t>egy olyan számítógép-hálózat, mely nagyobb területet fed le</a:t>
            </a:r>
            <a:r>
              <a:rPr lang="hu-HU" sz="2000" b="1" dirty="0">
                <a:latin typeface="Times New Roman" panose="02020603050405020304" pitchFamily="18" charset="0"/>
                <a:cs typeface="Times New Roman" panose="02020603050405020304" pitchFamily="18" charset="0"/>
              </a:rPr>
              <a:t>)-okból áll.</a:t>
            </a:r>
          </a:p>
        </p:txBody>
      </p:sp>
      <p:pic>
        <p:nvPicPr>
          <p:cNvPr id="4" name="Kép 3">
            <a:extLst>
              <a:ext uri="{FF2B5EF4-FFF2-40B4-BE49-F238E27FC236}">
                <a16:creationId xmlns:a16="http://schemas.microsoft.com/office/drawing/2014/main" id="{754279B6-F1E2-4D32-B739-416661C1B42E}"/>
              </a:ext>
            </a:extLst>
          </p:cNvPr>
          <p:cNvPicPr>
            <a:picLocks noChangeAspect="1"/>
          </p:cNvPicPr>
          <p:nvPr/>
        </p:nvPicPr>
        <p:blipFill>
          <a:blip r:embed="rId2"/>
          <a:stretch>
            <a:fillRect/>
          </a:stretch>
        </p:blipFill>
        <p:spPr>
          <a:xfrm>
            <a:off x="6274965" y="1422822"/>
            <a:ext cx="5297040" cy="2770463"/>
          </a:xfrm>
          <a:prstGeom prst="rect">
            <a:avLst/>
          </a:prstGeom>
        </p:spPr>
      </p:pic>
      <p:sp>
        <p:nvSpPr>
          <p:cNvPr id="10" name="Szövegdoboz 9">
            <a:extLst>
              <a:ext uri="{FF2B5EF4-FFF2-40B4-BE49-F238E27FC236}">
                <a16:creationId xmlns:a16="http://schemas.microsoft.com/office/drawing/2014/main" id="{096A78DA-D60F-4363-B836-3F9D834BAB89}"/>
              </a:ext>
            </a:extLst>
          </p:cNvPr>
          <p:cNvSpPr txBox="1"/>
          <p:nvPr/>
        </p:nvSpPr>
        <p:spPr>
          <a:xfrm>
            <a:off x="402672" y="4496813"/>
            <a:ext cx="4446165" cy="2339102"/>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Intranet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Az intranet kifejezést egy szervezet LAN-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és WAN-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közti privát kapcsolatra használják. Az intranet úgy van kialakítva, hogy csak a szervezet tagjai, alkalmazottai vagy más, engedéllyel rendelkező személyek férjenek hozzá.</a:t>
            </a:r>
          </a:p>
          <a:p>
            <a:endParaRPr lang="hu-HU"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E32295E3-6AC5-4980-8CD1-AA4F6391BB79}"/>
              </a:ext>
            </a:extLst>
          </p:cNvPr>
          <p:cNvSpPr txBox="1"/>
          <p:nvPr/>
        </p:nvSpPr>
        <p:spPr>
          <a:xfrm>
            <a:off x="6274965" y="4496813"/>
            <a:ext cx="4311941" cy="2062103"/>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Extranet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p:txBody>
      </p:sp>
    </p:spTree>
    <p:extLst>
      <p:ext uri="{BB962C8B-B14F-4D97-AF65-F5344CB8AC3E}">
        <p14:creationId xmlns:p14="http://schemas.microsoft.com/office/powerpoint/2010/main" val="145018503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FAB1CC-46CD-4EBA-8531-24F9D3BE2564}"/>
              </a:ext>
            </a:extLst>
          </p:cNvPr>
          <p:cNvSpPr>
            <a:spLocks noGrp="1"/>
          </p:cNvSpPr>
          <p:nvPr>
            <p:ph type="title"/>
          </p:nvPr>
        </p:nvSpPr>
        <p:spPr>
          <a:xfrm>
            <a:off x="2116864" y="303053"/>
            <a:ext cx="7958271" cy="1508760"/>
          </a:xfrm>
        </p:spPr>
        <p:txBody>
          <a:bodyPr/>
          <a:lstStyle/>
          <a:p>
            <a:r>
              <a:rPr lang="hu-HU" dirty="0">
                <a:latin typeface="Gill Sans Ultra Bold" panose="020B0A02020104020203" pitchFamily="34" charset="-18"/>
              </a:rPr>
              <a:t>Intranet és extranet</a:t>
            </a:r>
          </a:p>
        </p:txBody>
      </p:sp>
      <p:sp>
        <p:nvSpPr>
          <p:cNvPr id="3" name="Tartalom helye 2">
            <a:extLst>
              <a:ext uri="{FF2B5EF4-FFF2-40B4-BE49-F238E27FC236}">
                <a16:creationId xmlns:a16="http://schemas.microsoft.com/office/drawing/2014/main" id="{1ADBB85F-C272-4D54-8513-0584B8864D34}"/>
              </a:ext>
            </a:extLst>
          </p:cNvPr>
          <p:cNvSpPr>
            <a:spLocks noGrp="1"/>
          </p:cNvSpPr>
          <p:nvPr>
            <p:ph idx="1"/>
          </p:nvPr>
        </p:nvSpPr>
        <p:spPr>
          <a:xfrm>
            <a:off x="456298" y="1921358"/>
            <a:ext cx="10989081" cy="2055024"/>
          </a:xfrm>
        </p:spPr>
        <p:txBody>
          <a:bodyPr>
            <a:normAutofit/>
          </a:bodyPr>
          <a:lstStyle/>
          <a:p>
            <a:r>
              <a:rPr lang="hu-HU" sz="18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cég hozzáférést biztosít külső beszállítói és alvállalkozói számára.</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pPr>
              <a:spcBef>
                <a:spcPts val="0"/>
              </a:spcBef>
              <a:spcAft>
                <a:spcPts val="0"/>
              </a:spcAft>
            </a:pPr>
            <a:endParaRPr lang="hu-HU" b="1"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5C59B573-607C-498E-8048-7AEF8D6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180" y="3617844"/>
            <a:ext cx="3072848" cy="2458278"/>
          </a:xfrm>
          <a:prstGeom prst="rect">
            <a:avLst/>
          </a:prstGeom>
        </p:spPr>
      </p:pic>
    </p:spTree>
    <p:extLst>
      <p:ext uri="{BB962C8B-B14F-4D97-AF65-F5344CB8AC3E}">
        <p14:creationId xmlns:p14="http://schemas.microsoft.com/office/powerpoint/2010/main" val="862740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D5C509-381A-4B8F-9530-0988A99FB046}"/>
              </a:ext>
            </a:extLst>
          </p:cNvPr>
          <p:cNvSpPr>
            <a:spLocks noGrp="1"/>
          </p:cNvSpPr>
          <p:nvPr>
            <p:ph type="title"/>
          </p:nvPr>
        </p:nvSpPr>
        <p:spPr>
          <a:xfrm>
            <a:off x="1487382" y="597223"/>
            <a:ext cx="10121522" cy="916864"/>
          </a:xfrm>
        </p:spPr>
        <p:txBody>
          <a:bodyPr>
            <a:normAutofit fontScale="90000"/>
          </a:bodyPr>
          <a:lstStyle/>
          <a:p>
            <a:r>
              <a:rPr lang="hu-HU" dirty="0">
                <a:latin typeface="Gill Sans Ultra Bold" panose="020B0A02020104020203" pitchFamily="34" charset="-18"/>
              </a:rPr>
              <a:t>Vállalati internetkapcsolatok</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974B2069-519B-4569-BDFB-BBA9D766E158}"/>
              </a:ext>
            </a:extLst>
          </p:cNvPr>
          <p:cNvSpPr>
            <a:spLocks noGrp="1"/>
          </p:cNvSpPr>
          <p:nvPr>
            <p:ph idx="1"/>
          </p:nvPr>
        </p:nvSpPr>
        <p:spPr>
          <a:xfrm>
            <a:off x="297797" y="1951859"/>
            <a:ext cx="6786668" cy="4206240"/>
          </a:xfrm>
        </p:spPr>
        <p:txBody>
          <a:bodyPr>
            <a:normAutofit fontScale="92500" lnSpcReduction="10000"/>
          </a:bodyPr>
          <a:lstStyle/>
          <a:p>
            <a:r>
              <a:rPr lang="hu-HU" sz="1900" b="1" dirty="0">
                <a:latin typeface="Times New Roman" panose="02020603050405020304" pitchFamily="18" charset="0"/>
                <a:cs typeface="Times New Roman" panose="02020603050405020304" pitchFamily="18" charset="0"/>
              </a:rPr>
              <a:t>Dedikált </a:t>
            </a:r>
            <a:r>
              <a:rPr lang="hu-HU" sz="1900" b="1" dirty="0" err="1">
                <a:latin typeface="Times New Roman" panose="02020603050405020304" pitchFamily="18" charset="0"/>
                <a:cs typeface="Times New Roman" panose="02020603050405020304" pitchFamily="18" charset="0"/>
              </a:rPr>
              <a:t>bérelt</a:t>
            </a:r>
            <a:r>
              <a:rPr lang="hu-HU" sz="1900" b="1" dirty="0">
                <a:latin typeface="Times New Roman" panose="02020603050405020304" pitchFamily="18" charset="0"/>
                <a:cs typeface="Times New Roman" panose="02020603050405020304" pitchFamily="18" charset="0"/>
              </a:rPr>
              <a:t> vonal:</a:t>
            </a:r>
            <a:r>
              <a:rPr lang="hu-HU" sz="1900" dirty="0">
                <a:latin typeface="Times New Roman" panose="02020603050405020304" pitchFamily="18" charset="0"/>
                <a:cs typeface="Times New Roman" panose="02020603050405020304" pitchFamily="18" charset="0"/>
              </a:rPr>
              <a:t>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 a szolgáltató hálózatának fenntartott vonala, amellyel </a:t>
            </a:r>
            <a:r>
              <a:rPr lang="hu-HU" sz="1900" dirty="0" err="1">
                <a:latin typeface="Times New Roman" panose="02020603050405020304" pitchFamily="18" charset="0"/>
                <a:cs typeface="Times New Roman" panose="02020603050405020304" pitchFamily="18" charset="0"/>
              </a:rPr>
              <a:t>földrajzilag</a:t>
            </a:r>
            <a:r>
              <a:rPr lang="hu-HU" sz="1900" dirty="0">
                <a:latin typeface="Times New Roman" panose="02020603050405020304" pitchFamily="18" charset="0"/>
                <a:cs typeface="Times New Roman" panose="02020603050405020304" pitchFamily="18" charset="0"/>
              </a:rPr>
              <a:t> távol levő irodákat lehet összekötni hang vagy adatkapcsolat céljából.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vonalat havi vagy éves díjszabással adják bérbe.</a:t>
            </a:r>
          </a:p>
          <a:p>
            <a:r>
              <a:rPr lang="hu-HU" sz="1900" b="1" dirty="0">
                <a:latin typeface="Times New Roman" panose="02020603050405020304" pitchFamily="18" charset="0"/>
                <a:cs typeface="Times New Roman" panose="02020603050405020304" pitchFamily="18" charset="0"/>
              </a:rPr>
              <a:t>Metro Ethernet:</a:t>
            </a:r>
            <a:r>
              <a:rPr lang="hu-HU" sz="1900" dirty="0">
                <a:latin typeface="Times New Roman" panose="02020603050405020304" pitchFamily="18" charset="0"/>
                <a:cs typeface="Times New Roman" panose="02020603050405020304" pitchFamily="18" charset="0"/>
              </a:rPr>
              <a:t>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sz="1900" b="1" dirty="0">
                <a:latin typeface="Times New Roman" panose="02020603050405020304" pitchFamily="18" charset="0"/>
                <a:cs typeface="Times New Roman" panose="02020603050405020304" pitchFamily="18" charset="0"/>
              </a:rPr>
              <a:t>Üzleti DSL:</a:t>
            </a:r>
            <a:r>
              <a:rPr lang="hu-HU" sz="1900" dirty="0">
                <a:latin typeface="Times New Roman" panose="02020603050405020304" pitchFamily="18" charset="0"/>
                <a:cs typeface="Times New Roman" panose="02020603050405020304" pitchFamily="18" charset="0"/>
              </a:rPr>
              <a:t> Az üzleti DSL-</a:t>
            </a:r>
            <a:r>
              <a:rPr lang="hu-HU" sz="1900" dirty="0" err="1">
                <a:latin typeface="Times New Roman" panose="02020603050405020304" pitchFamily="18" charset="0"/>
                <a:cs typeface="Times New Roman" panose="02020603050405020304" pitchFamily="18" charset="0"/>
              </a:rPr>
              <a:t>nek</a:t>
            </a:r>
            <a:r>
              <a:rPr lang="hu-HU" sz="1900" dirty="0">
                <a:latin typeface="Times New Roman" panose="02020603050405020304" pitchFamily="18" charset="0"/>
                <a:cs typeface="Times New Roman" panose="02020603050405020304" pitchFamily="18" charset="0"/>
              </a:rPr>
              <a:t> sok változata van. A legnépszerűbb változat a szimmetrikus digitális előfizetői vonal, amely hasonló az aszimmetrikus digitális előfizetői vonalhoz , de ugyanakkora feltöltési és letöltési sebességet biztosít.</a:t>
            </a:r>
          </a:p>
          <a:p>
            <a:r>
              <a:rPr lang="hu-HU" sz="1900" b="1" dirty="0">
                <a:latin typeface="Times New Roman" panose="02020603050405020304" pitchFamily="18" charset="0"/>
                <a:cs typeface="Times New Roman" panose="02020603050405020304" pitchFamily="18" charset="0"/>
              </a:rPr>
              <a:t>Műholdas: </a:t>
            </a:r>
            <a:r>
              <a:rPr lang="hu-HU" sz="1900" dirty="0">
                <a:latin typeface="Times New Roman" panose="02020603050405020304" pitchFamily="18" charset="0"/>
                <a:cs typeface="Times New Roman" panose="02020603050405020304" pitchFamily="18" charset="0"/>
              </a:rPr>
              <a:t>Műholdas szolgáltatást ott is lehet nyújtani, ahol vezetékes megoldás nincs.</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24B543A1-C2A8-447F-8BA9-EC4B04E340F0}"/>
              </a:ext>
            </a:extLst>
          </p:cNvPr>
          <p:cNvPicPr>
            <a:picLocks noChangeAspect="1"/>
          </p:cNvPicPr>
          <p:nvPr/>
        </p:nvPicPr>
        <p:blipFill>
          <a:blip r:embed="rId2"/>
          <a:stretch>
            <a:fillRect/>
          </a:stretch>
        </p:blipFill>
        <p:spPr>
          <a:xfrm>
            <a:off x="7108869" y="1865192"/>
            <a:ext cx="5120071" cy="3965765"/>
          </a:xfrm>
          <a:prstGeom prst="rect">
            <a:avLst/>
          </a:prstGeom>
        </p:spPr>
      </p:pic>
    </p:spTree>
    <p:extLst>
      <p:ext uri="{BB962C8B-B14F-4D97-AF65-F5344CB8AC3E}">
        <p14:creationId xmlns:p14="http://schemas.microsoft.com/office/powerpoint/2010/main" val="1528603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0D090B-D804-4801-B5B6-00F6CB3A911E}"/>
              </a:ext>
            </a:extLst>
          </p:cNvPr>
          <p:cNvSpPr>
            <a:spLocks noGrp="1"/>
          </p:cNvSpPr>
          <p:nvPr>
            <p:ph type="title"/>
          </p:nvPr>
        </p:nvSpPr>
        <p:spPr/>
        <p:txBody>
          <a:bodyPr>
            <a:normAutofit/>
          </a:bodyPr>
          <a:lstStyle/>
          <a:p>
            <a:r>
              <a:rPr lang="hu-HU" dirty="0">
                <a:latin typeface="Arial Black" panose="020B0A04020102020204" pitchFamily="34" charset="0"/>
              </a:rPr>
              <a:t>Szolgáltatásminőség</a:t>
            </a:r>
          </a:p>
        </p:txBody>
      </p:sp>
      <p:sp>
        <p:nvSpPr>
          <p:cNvPr id="3" name="Tartalom helye 2">
            <a:extLst>
              <a:ext uri="{FF2B5EF4-FFF2-40B4-BE49-F238E27FC236}">
                <a16:creationId xmlns:a16="http://schemas.microsoft.com/office/drawing/2014/main" id="{E44CB2C6-9B7A-4569-80DD-A21861B7593C}"/>
              </a:ext>
            </a:extLst>
          </p:cNvPr>
          <p:cNvSpPr>
            <a:spLocks noGrp="1"/>
          </p:cNvSpPr>
          <p:nvPr>
            <p:ph idx="1"/>
          </p:nvPr>
        </p:nvSpPr>
        <p:spPr>
          <a:xfrm>
            <a:off x="140896" y="2153412"/>
            <a:ext cx="9819968" cy="3586615"/>
          </a:xfrm>
        </p:spPr>
        <p:txBody>
          <a:bodyPr/>
          <a:lstStyle/>
          <a:p>
            <a:r>
              <a:rPr lang="hu-HU" b="1" dirty="0">
                <a:latin typeface="Times New Roman" panose="02020603050405020304" pitchFamily="18" charset="0"/>
                <a:cs typeface="Times New Roman" panose="02020603050405020304" pitchFamily="18" charset="0"/>
              </a:rPr>
              <a:t>A szolgáltatás minősége egyre erősebb követelmény a jelenlegi hálózatokban. </a:t>
            </a:r>
            <a:r>
              <a:rPr lang="hu-HU"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 Mivel az adat-, hang- és videotartalom ugyanazon a hálózaton utazik, a </a:t>
            </a:r>
            <a:r>
              <a:rPr lang="hu-HU" dirty="0" err="1">
                <a:latin typeface="Times New Roman" panose="02020603050405020304" pitchFamily="18" charset="0"/>
                <a:cs typeface="Times New Roman" panose="02020603050405020304" pitchFamily="18" charset="0"/>
              </a:rPr>
              <a:t>QoS</a:t>
            </a:r>
            <a:r>
              <a:rPr lang="hu-HU" dirty="0">
                <a:latin typeface="Times New Roman" panose="02020603050405020304" pitchFamily="18" charset="0"/>
                <a:cs typeface="Times New Roman" panose="02020603050405020304" pitchFamily="18" charset="0"/>
              </a:rPr>
              <a:t> az elsődleges módszer a torlódások kezelésére és a megbízható kézbesítés megvalósítására a felhasználók számára.</a:t>
            </a:r>
          </a:p>
        </p:txBody>
      </p:sp>
      <p:pic>
        <p:nvPicPr>
          <p:cNvPr id="6" name="Kép 5">
            <a:extLst>
              <a:ext uri="{FF2B5EF4-FFF2-40B4-BE49-F238E27FC236}">
                <a16:creationId xmlns:a16="http://schemas.microsoft.com/office/drawing/2014/main" id="{E6E58575-8781-4C41-9DC3-BDB4DD53AE36}"/>
              </a:ext>
            </a:extLst>
          </p:cNvPr>
          <p:cNvPicPr>
            <a:picLocks noChangeAspect="1"/>
          </p:cNvPicPr>
          <p:nvPr/>
        </p:nvPicPr>
        <p:blipFill>
          <a:blip r:embed="rId2"/>
          <a:stretch>
            <a:fillRect/>
          </a:stretch>
        </p:blipFill>
        <p:spPr>
          <a:xfrm>
            <a:off x="404608" y="4979053"/>
            <a:ext cx="3894992" cy="2190933"/>
          </a:xfrm>
          <a:prstGeom prst="rect">
            <a:avLst/>
          </a:prstGeom>
        </p:spPr>
      </p:pic>
      <p:pic>
        <p:nvPicPr>
          <p:cNvPr id="7" name="Kép 6">
            <a:extLst>
              <a:ext uri="{FF2B5EF4-FFF2-40B4-BE49-F238E27FC236}">
                <a16:creationId xmlns:a16="http://schemas.microsoft.com/office/drawing/2014/main" id="{0B8A46BA-CB61-451F-BCF4-B45684E69FEA}"/>
              </a:ext>
            </a:extLst>
          </p:cNvPr>
          <p:cNvPicPr>
            <a:picLocks noChangeAspect="1"/>
          </p:cNvPicPr>
          <p:nvPr/>
        </p:nvPicPr>
        <p:blipFill>
          <a:blip r:embed="rId3"/>
          <a:stretch>
            <a:fillRect/>
          </a:stretch>
        </p:blipFill>
        <p:spPr>
          <a:xfrm>
            <a:off x="373333" y="4746401"/>
            <a:ext cx="3086061" cy="819735"/>
          </a:xfrm>
          <a:prstGeom prst="rect">
            <a:avLst/>
          </a:prstGeom>
        </p:spPr>
      </p:pic>
      <p:pic>
        <p:nvPicPr>
          <p:cNvPr id="12" name="Kép 11">
            <a:extLst>
              <a:ext uri="{FF2B5EF4-FFF2-40B4-BE49-F238E27FC236}">
                <a16:creationId xmlns:a16="http://schemas.microsoft.com/office/drawing/2014/main" id="{9808A726-B147-4367-81F6-B203BEFB49C0}"/>
              </a:ext>
            </a:extLst>
          </p:cNvPr>
          <p:cNvPicPr>
            <a:picLocks noChangeAspect="1"/>
          </p:cNvPicPr>
          <p:nvPr/>
        </p:nvPicPr>
        <p:blipFill>
          <a:blip r:embed="rId4"/>
          <a:stretch>
            <a:fillRect/>
          </a:stretch>
        </p:blipFill>
        <p:spPr>
          <a:xfrm>
            <a:off x="8805777" y="5307758"/>
            <a:ext cx="3095625" cy="1533525"/>
          </a:xfrm>
          <a:prstGeom prst="rect">
            <a:avLst/>
          </a:prstGeom>
        </p:spPr>
      </p:pic>
    </p:spTree>
    <p:extLst>
      <p:ext uri="{BB962C8B-B14F-4D97-AF65-F5344CB8AC3E}">
        <p14:creationId xmlns:p14="http://schemas.microsoft.com/office/powerpoint/2010/main" val="12556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F8B3876-7E6C-422F-A34C-20174A3670BC}"/>
              </a:ext>
            </a:extLst>
          </p:cNvPr>
          <p:cNvSpPr>
            <a:spLocks noGrp="1"/>
          </p:cNvSpPr>
          <p:nvPr>
            <p:ph type="title"/>
          </p:nvPr>
        </p:nvSpPr>
        <p:spPr>
          <a:xfrm>
            <a:off x="1202919" y="105934"/>
            <a:ext cx="9784080" cy="1508760"/>
          </a:xfrm>
        </p:spPr>
        <p:txBody>
          <a:bodyPr>
            <a:normAutofit/>
          </a:bodyPr>
          <a:lstStyle/>
          <a:p>
            <a:br>
              <a:rPr lang="hu-HU" dirty="0">
                <a:latin typeface="Gill Sans Ultra Bold" panose="020B0A02020104020203" pitchFamily="34" charset="-18"/>
              </a:rPr>
            </a:br>
            <a:r>
              <a:rPr lang="hu-HU" dirty="0">
                <a:latin typeface="Gill Sans Ultra Bold" panose="020B0A02020104020203" pitchFamily="34" charset="-18"/>
              </a:rPr>
              <a:t>Különböző méretű hálózatok</a:t>
            </a:r>
          </a:p>
        </p:txBody>
      </p:sp>
      <p:sp>
        <p:nvSpPr>
          <p:cNvPr id="3" name="Tartalom helye 2">
            <a:extLst>
              <a:ext uri="{FF2B5EF4-FFF2-40B4-BE49-F238E27FC236}">
                <a16:creationId xmlns:a16="http://schemas.microsoft.com/office/drawing/2014/main" id="{5953600F-A4FF-40B3-AEE7-455DC81BE081}"/>
              </a:ext>
            </a:extLst>
          </p:cNvPr>
          <p:cNvSpPr>
            <a:spLocks noGrp="1"/>
          </p:cNvSpPr>
          <p:nvPr>
            <p:ph idx="1"/>
          </p:nvPr>
        </p:nvSpPr>
        <p:spPr>
          <a:xfrm>
            <a:off x="283716" y="1921358"/>
            <a:ext cx="11908281" cy="3583857"/>
          </a:xfrm>
        </p:spPr>
        <p:txBody>
          <a:bodyPr>
            <a:normAutofit/>
          </a:bodyPr>
          <a:lstStyle/>
          <a:p>
            <a:r>
              <a:rPr lang="hu-HU" sz="2800" b="1" dirty="0">
                <a:latin typeface="Times New Roman" panose="02020603050405020304" pitchFamily="18" charset="0"/>
                <a:cs typeface="Times New Roman" panose="02020603050405020304" pitchFamily="18" charset="0"/>
              </a:rPr>
              <a:t>SOHO: </a:t>
            </a:r>
            <a:r>
              <a:rPr lang="hu-HU" dirty="0">
                <a:latin typeface="Times New Roman" panose="02020603050405020304" pitchFamily="18" charset="0"/>
                <a:cs typeface="Times New Roman" panose="02020603050405020304" pitchFamily="18" charset="0"/>
              </a:rPr>
              <a:t>Az irodáknak lehetővé teszi hogy szinte bárhonnan </a:t>
            </a:r>
            <a:r>
              <a:rPr lang="hu-HU" dirty="0" err="1">
                <a:latin typeface="Times New Roman" panose="02020603050405020304" pitchFamily="18" charset="0"/>
                <a:cs typeface="Times New Roman" panose="02020603050405020304" pitchFamily="18" charset="0"/>
              </a:rPr>
              <a:t>dolgozhasanak</a:t>
            </a:r>
            <a:r>
              <a:rPr lang="hu-HU" dirty="0">
                <a:latin typeface="Times New Roman" panose="02020603050405020304" pitchFamily="18" charset="0"/>
                <a:cs typeface="Times New Roman" panose="02020603050405020304" pitchFamily="18" charset="0"/>
              </a:rPr>
              <a:t>. Sok egyéni vállalkozó használ otthoni vagy kisebb irodai hálózatot termékei eladására és reklámozására, eszközök megrendelésére vagy az ügyfelekkel való kapcsolattartásra.</a:t>
            </a:r>
          </a:p>
          <a:p>
            <a:r>
              <a:rPr lang="hu-HU" sz="2800" b="1" dirty="0">
                <a:latin typeface="Times New Roman" panose="02020603050405020304" pitchFamily="18" charset="0"/>
                <a:cs typeface="Times New Roman" panose="02020603050405020304" pitchFamily="18" charset="0"/>
              </a:rPr>
              <a:t>Vállalati: -</a:t>
            </a:r>
            <a:r>
              <a:rPr lang="hu-HU"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a:t>
            </a:r>
            <a:r>
              <a:rPr lang="hu-HU" dirty="0" err="1">
                <a:latin typeface="Times New Roman" panose="02020603050405020304" pitchFamily="18" charset="0"/>
                <a:cs typeface="Times New Roman" panose="02020603050405020304" pitchFamily="18" charset="0"/>
              </a:rPr>
              <a:t>hogyazon</a:t>
            </a:r>
            <a:r>
              <a:rPr lang="hu-HU" dirty="0">
                <a:latin typeface="Times New Roman" panose="02020603050405020304" pitchFamily="18" charset="0"/>
                <a:cs typeface="Times New Roman" panose="02020603050405020304" pitchFamily="18" charset="0"/>
              </a:rPr>
              <a:t> keresztül termékeket vagy szolgáltatásokat nyújtson ügyfeleiknek.</a:t>
            </a:r>
          </a:p>
        </p:txBody>
      </p:sp>
      <p:pic>
        <p:nvPicPr>
          <p:cNvPr id="18" name="Kép 17">
            <a:extLst>
              <a:ext uri="{FF2B5EF4-FFF2-40B4-BE49-F238E27FC236}">
                <a16:creationId xmlns:a16="http://schemas.microsoft.com/office/drawing/2014/main" id="{C515E3C2-935D-40C8-B4C6-748E390CAF1F}"/>
              </a:ext>
            </a:extLst>
          </p:cNvPr>
          <p:cNvPicPr>
            <a:picLocks noChangeAspect="1"/>
          </p:cNvPicPr>
          <p:nvPr/>
        </p:nvPicPr>
        <p:blipFill>
          <a:blip r:embed="rId2"/>
          <a:stretch>
            <a:fillRect/>
          </a:stretch>
        </p:blipFill>
        <p:spPr>
          <a:xfrm>
            <a:off x="3392509" y="4520173"/>
            <a:ext cx="5023258" cy="1970083"/>
          </a:xfrm>
          <a:prstGeom prst="rect">
            <a:avLst/>
          </a:prstGeom>
        </p:spPr>
      </p:pic>
    </p:spTree>
    <p:extLst>
      <p:ext uri="{BB962C8B-B14F-4D97-AF65-F5344CB8AC3E}">
        <p14:creationId xmlns:p14="http://schemas.microsoft.com/office/powerpoint/2010/main" val="7410697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1BAC1B-54C5-42E0-9A58-88A64C0B644C}"/>
              </a:ext>
            </a:extLst>
          </p:cNvPr>
          <p:cNvSpPr>
            <a:spLocks noGrp="1"/>
          </p:cNvSpPr>
          <p:nvPr>
            <p:ph type="title"/>
          </p:nvPr>
        </p:nvSpPr>
        <p:spPr>
          <a:xfrm>
            <a:off x="1789258" y="639250"/>
            <a:ext cx="9370503" cy="1108396"/>
          </a:xfrm>
        </p:spPr>
        <p:txBody>
          <a:bodyPr>
            <a:normAutofit/>
          </a:bodyPr>
          <a:lstStyle/>
          <a:p>
            <a:r>
              <a:rPr lang="hu-HU" dirty="0">
                <a:latin typeface="Gill Sans Ultra Bold" panose="020B0A02020104020203" pitchFamily="34" charset="-18"/>
              </a:rPr>
              <a:t>A hálózatok megjelenítése</a:t>
            </a:r>
          </a:p>
        </p:txBody>
      </p:sp>
      <p:sp>
        <p:nvSpPr>
          <p:cNvPr id="3" name="Tartalom helye 2">
            <a:extLst>
              <a:ext uri="{FF2B5EF4-FFF2-40B4-BE49-F238E27FC236}">
                <a16:creationId xmlns:a16="http://schemas.microsoft.com/office/drawing/2014/main" id="{9FC6F4F4-58F4-4C17-BE91-3AB5A35231E1}"/>
              </a:ext>
            </a:extLst>
          </p:cNvPr>
          <p:cNvSpPr>
            <a:spLocks noGrp="1"/>
          </p:cNvSpPr>
          <p:nvPr>
            <p:ph idx="1"/>
          </p:nvPr>
        </p:nvSpPr>
        <p:spPr>
          <a:xfrm>
            <a:off x="263353" y="2115915"/>
            <a:ext cx="11254732" cy="4206240"/>
          </a:xfrm>
        </p:spPr>
        <p:txBody>
          <a:bodyPr/>
          <a:lstStyle/>
          <a:p>
            <a:r>
              <a:rPr lang="hu-HU" dirty="0">
                <a:latin typeface="Times New Roman" panose="02020603050405020304" pitchFamily="18" charset="0"/>
                <a:cs typeface="Times New Roman" panose="02020603050405020304" pitchFamily="18" charset="0"/>
              </a:rPr>
              <a:t>A rendszergazdának képesnek kell lennie arra, hogy megmutassa, hogyan fog kinézni a hálózata. Át kell látniuk, mely komponensek csatlakoznak más komponensekhez, hol helyezkednek el, és hogyan csatlakoznak egymáshoz. A hálózatdiagramok gyakran használják az ábrán látható szimbólumokat, amelyek a hálózatot alkotó különböz</a:t>
            </a:r>
            <a:r>
              <a:rPr lang="hu-HU" b="1" dirty="0">
                <a:latin typeface="Times New Roman" panose="02020603050405020304" pitchFamily="18" charset="0"/>
                <a:cs typeface="Times New Roman" panose="02020603050405020304" pitchFamily="18" charset="0"/>
              </a:rPr>
              <a:t>ő</a:t>
            </a:r>
            <a:r>
              <a:rPr lang="hu-HU" dirty="0">
                <a:latin typeface="Times New Roman" panose="02020603050405020304" pitchFamily="18" charset="0"/>
                <a:cs typeface="Times New Roman" panose="02020603050405020304" pitchFamily="18" charset="0"/>
              </a:rPr>
              <a:t> eszközöket és kapcsolatokat jelképezik.</a:t>
            </a:r>
          </a:p>
        </p:txBody>
      </p:sp>
      <p:pic>
        <p:nvPicPr>
          <p:cNvPr id="4" name="Kép 3">
            <a:extLst>
              <a:ext uri="{FF2B5EF4-FFF2-40B4-BE49-F238E27FC236}">
                <a16:creationId xmlns:a16="http://schemas.microsoft.com/office/drawing/2014/main" id="{5DAABC1B-50D3-4519-8093-21D34C052A28}"/>
              </a:ext>
            </a:extLst>
          </p:cNvPr>
          <p:cNvPicPr>
            <a:picLocks noChangeAspect="1"/>
          </p:cNvPicPr>
          <p:nvPr/>
        </p:nvPicPr>
        <p:blipFill>
          <a:blip r:embed="rId2"/>
          <a:stretch>
            <a:fillRect/>
          </a:stretch>
        </p:blipFill>
        <p:spPr>
          <a:xfrm>
            <a:off x="501162" y="3862855"/>
            <a:ext cx="6109890" cy="1107267"/>
          </a:xfrm>
          <a:prstGeom prst="rect">
            <a:avLst/>
          </a:prstGeom>
        </p:spPr>
      </p:pic>
      <p:pic>
        <p:nvPicPr>
          <p:cNvPr id="5" name="Kép 4">
            <a:extLst>
              <a:ext uri="{FF2B5EF4-FFF2-40B4-BE49-F238E27FC236}">
                <a16:creationId xmlns:a16="http://schemas.microsoft.com/office/drawing/2014/main" id="{8E4C96BC-A6C2-40C6-98DA-0DB0CE196B03}"/>
              </a:ext>
            </a:extLst>
          </p:cNvPr>
          <p:cNvPicPr>
            <a:picLocks noChangeAspect="1"/>
          </p:cNvPicPr>
          <p:nvPr/>
        </p:nvPicPr>
        <p:blipFill>
          <a:blip r:embed="rId3"/>
          <a:stretch>
            <a:fillRect/>
          </a:stretch>
        </p:blipFill>
        <p:spPr>
          <a:xfrm>
            <a:off x="6611052" y="4416488"/>
            <a:ext cx="5374451" cy="1041774"/>
          </a:xfrm>
          <a:prstGeom prst="rect">
            <a:avLst/>
          </a:prstGeom>
        </p:spPr>
      </p:pic>
      <p:pic>
        <p:nvPicPr>
          <p:cNvPr id="6" name="Kép 5">
            <a:extLst>
              <a:ext uri="{FF2B5EF4-FFF2-40B4-BE49-F238E27FC236}">
                <a16:creationId xmlns:a16="http://schemas.microsoft.com/office/drawing/2014/main" id="{C689228C-0D12-4B7B-A598-4182DFA1C55C}"/>
              </a:ext>
            </a:extLst>
          </p:cNvPr>
          <p:cNvPicPr>
            <a:picLocks noChangeAspect="1"/>
          </p:cNvPicPr>
          <p:nvPr/>
        </p:nvPicPr>
        <p:blipFill>
          <a:blip r:embed="rId4"/>
          <a:stretch>
            <a:fillRect/>
          </a:stretch>
        </p:blipFill>
        <p:spPr>
          <a:xfrm>
            <a:off x="501162" y="4970122"/>
            <a:ext cx="6109890" cy="1041774"/>
          </a:xfrm>
          <a:prstGeom prst="rect">
            <a:avLst/>
          </a:prstGeom>
        </p:spPr>
      </p:pic>
    </p:spTree>
    <p:extLst>
      <p:ext uri="{BB962C8B-B14F-4D97-AF65-F5344CB8AC3E}">
        <p14:creationId xmlns:p14="http://schemas.microsoft.com/office/powerpoint/2010/main" val="1296338435"/>
      </p:ext>
    </p:extLst>
  </p:cSld>
  <p:clrMapOvr>
    <a:masterClrMapping/>
  </p:clrMapOvr>
  <p:transition spd="slow">
    <p:push dir="r"/>
  </p:transition>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Csomag</Template>
  <TotalTime>0</TotalTime>
  <Words>2161</Words>
  <Application>Microsoft Office PowerPoint</Application>
  <PresentationFormat>Szélesvásznú</PresentationFormat>
  <Paragraphs>129</Paragraphs>
  <Slides>27</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27</vt:i4>
      </vt:variant>
    </vt:vector>
  </HeadingPairs>
  <TitlesOfParts>
    <vt:vector size="34" baseType="lpstr">
      <vt:lpstr>Arial</vt:lpstr>
      <vt:lpstr>Arial Black</vt:lpstr>
      <vt:lpstr>Gill Sans MT</vt:lpstr>
      <vt:lpstr>Gill Sans Ultra Bold</vt:lpstr>
      <vt:lpstr>Tahoma</vt:lpstr>
      <vt:lpstr>Times New Roman</vt:lpstr>
      <vt:lpstr>Csomag</vt:lpstr>
      <vt:lpstr>PowerPoint-bemutató</vt:lpstr>
      <vt:lpstr>A hálózatok hatása az életünkre</vt:lpstr>
      <vt:lpstr>Határok</vt:lpstr>
      <vt:lpstr>Az internet</vt:lpstr>
      <vt:lpstr>Intranet és extranet</vt:lpstr>
      <vt:lpstr>Vállalati internetkapcsolatok </vt:lpstr>
      <vt:lpstr>Szolgáltatásminőség</vt:lpstr>
      <vt:lpstr> Különböző méretű hálózatok</vt:lpstr>
      <vt:lpstr>A hálózatok megjelenítése</vt:lpstr>
      <vt:lpstr>Hálozatbiztonság</vt:lpstr>
      <vt:lpstr>LAN-ok és WAN-ok</vt:lpstr>
      <vt:lpstr>hozzáférési technológiák</vt:lpstr>
      <vt:lpstr>Hálózati architektúrák</vt:lpstr>
      <vt:lpstr>Az IT szakértő </vt:lpstr>
      <vt:lpstr>PowerPoint-bemutató</vt:lpstr>
      <vt:lpstr>Operációs rendszerek </vt:lpstr>
      <vt:lpstr>Az operációs rendszer feladata </vt:lpstr>
      <vt:lpstr>Navigáció az IOS-módok között </vt:lpstr>
      <vt:lpstr>Jelszavak beállítása </vt:lpstr>
      <vt:lpstr>Manuális IP-cím konfiguráció </vt:lpstr>
      <vt:lpstr>Kommunikációs alapok</vt:lpstr>
      <vt:lpstr>Kommunikációs protokollok</vt:lpstr>
      <vt:lpstr>Üzenet kódolása</vt:lpstr>
      <vt:lpstr>Üzenet szállítás</vt:lpstr>
      <vt:lpstr>Osi modell</vt:lpstr>
      <vt:lpstr>Osi rétegek</vt:lpstr>
      <vt:lpstr>Fizikai Réteg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Haraszti Marcell Leó</dc:creator>
  <cp:lastModifiedBy>Ivánczi Ferenc</cp:lastModifiedBy>
  <cp:revision>44</cp:revision>
  <dcterms:created xsi:type="dcterms:W3CDTF">2022-10-03T11:08:43Z</dcterms:created>
  <dcterms:modified xsi:type="dcterms:W3CDTF">2023-01-19T10:29:21Z</dcterms:modified>
</cp:coreProperties>
</file>