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u-HU"/>
              <a:t>Mintacím szerkesztése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p>
            <a:fld id="{CD994C34-A132-4840-B56F-579A74FC9FA7}" type="datetimeFigureOut">
              <a:rPr lang="hu-HU" smtClean="0"/>
              <a:t>2022. 10. 04.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38955700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D994C34-A132-4840-B56F-579A74FC9FA7}" type="datetimeFigureOut">
              <a:rPr lang="hu-HU" smtClean="0"/>
              <a:t>2022. 10. 04.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120709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CD994C34-A132-4840-B56F-579A74FC9FA7}" type="datetimeFigureOut">
              <a:rPr lang="hu-HU" smtClean="0"/>
              <a:t>2022. 10. 04.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202362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D994C34-A132-4840-B56F-579A74FC9FA7}" type="datetimeFigureOut">
              <a:rPr lang="hu-HU" smtClean="0"/>
              <a:t>2022. 10. 04.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3948713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u-HU"/>
              <a:t>Mintacím szerkesztése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7" name="Date Placeholder 6"/>
          <p:cNvSpPr>
            <a:spLocks noGrp="1"/>
          </p:cNvSpPr>
          <p:nvPr>
            <p:ph type="dt" sz="half" idx="10"/>
          </p:nvPr>
        </p:nvSpPr>
        <p:spPr/>
        <p:txBody>
          <a:bodyPr/>
          <a:lstStyle/>
          <a:p>
            <a:fld id="{CD994C34-A132-4840-B56F-579A74FC9FA7}" type="datetimeFigureOut">
              <a:rPr lang="hu-HU" smtClean="0"/>
              <a:t>2022. 10. 04.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33043254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8" name="Date Placeholder 7"/>
          <p:cNvSpPr>
            <a:spLocks noGrp="1"/>
          </p:cNvSpPr>
          <p:nvPr>
            <p:ph type="dt" sz="half" idx="10"/>
          </p:nvPr>
        </p:nvSpPr>
        <p:spPr/>
        <p:txBody>
          <a:bodyPr/>
          <a:lstStyle/>
          <a:p>
            <a:fld id="{CD994C34-A132-4840-B56F-579A74FC9FA7}" type="datetimeFigureOut">
              <a:rPr lang="hu-HU" smtClean="0"/>
              <a:t>2022. 10. 04.</a:t>
            </a:fld>
            <a:endParaRPr lang="hu-HU"/>
          </a:p>
        </p:txBody>
      </p:sp>
      <p:sp>
        <p:nvSpPr>
          <p:cNvPr id="9" name="Footer Placeholder 8"/>
          <p:cNvSpPr>
            <a:spLocks noGrp="1"/>
          </p:cNvSpPr>
          <p:nvPr>
            <p:ph type="ftr" sz="quarter" idx="11"/>
          </p:nvPr>
        </p:nvSpPr>
        <p:spPr/>
        <p:txBody>
          <a:bodyPr/>
          <a:lstStyle/>
          <a:p>
            <a:endParaRPr lang="hu-HU"/>
          </a:p>
        </p:txBody>
      </p:sp>
      <p:sp>
        <p:nvSpPr>
          <p:cNvPr id="10" name="Slide Number Placeholder 9"/>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61389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583436" y="3143250"/>
            <a:ext cx="4270248" cy="2596776"/>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7" name="Date Placeholder 6"/>
          <p:cNvSpPr>
            <a:spLocks noGrp="1"/>
          </p:cNvSpPr>
          <p:nvPr>
            <p:ph type="dt" sz="half" idx="10"/>
          </p:nvPr>
        </p:nvSpPr>
        <p:spPr/>
        <p:txBody>
          <a:bodyPr/>
          <a:lstStyle/>
          <a:p>
            <a:fld id="{CD994C34-A132-4840-B56F-579A74FC9FA7}" type="datetimeFigureOut">
              <a:rPr lang="hu-HU" smtClean="0"/>
              <a:t>2022. 10. 04.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5156CB17-915F-4DA8-A543-F5B2E1C8A777}" type="slidenum">
              <a:rPr lang="hu-HU" smtClean="0"/>
              <a:t>‹#›</a:t>
            </a:fld>
            <a:endParaRPr lang="hu-HU"/>
          </a:p>
        </p:txBody>
      </p:sp>
      <p:sp>
        <p:nvSpPr>
          <p:cNvPr id="10" name="Title 9"/>
          <p:cNvSpPr>
            <a:spLocks noGrp="1"/>
          </p:cNvSpPr>
          <p:nvPr>
            <p:ph type="title"/>
          </p:nvPr>
        </p:nvSpPr>
        <p:spPr/>
        <p:txBody>
          <a:bodyPr/>
          <a:lstStyle/>
          <a:p>
            <a:r>
              <a:rPr lang="hu-HU"/>
              <a:t>Mintacím szerkesztése</a:t>
            </a:r>
            <a:endParaRPr lang="en-US" dirty="0"/>
          </a:p>
        </p:txBody>
      </p:sp>
    </p:spTree>
    <p:extLst>
      <p:ext uri="{BB962C8B-B14F-4D97-AF65-F5344CB8AC3E}">
        <p14:creationId xmlns:p14="http://schemas.microsoft.com/office/powerpoint/2010/main" val="35402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D994C34-A132-4840-B56F-579A74FC9FA7}" type="datetimeFigureOut">
              <a:rPr lang="hu-HU" smtClean="0"/>
              <a:t>2022. 10. 04.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122933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94C34-A132-4840-B56F-579A74FC9FA7}" type="datetimeFigureOut">
              <a:rPr lang="hu-HU" smtClean="0"/>
              <a:t>2022. 10. 04.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2342528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u-HU"/>
              <a:t>Mintacím szerkesztése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9" name="Date Placeholder 8"/>
          <p:cNvSpPr>
            <a:spLocks noGrp="1"/>
          </p:cNvSpPr>
          <p:nvPr>
            <p:ph type="dt" sz="half" idx="10"/>
          </p:nvPr>
        </p:nvSpPr>
        <p:spPr/>
        <p:txBody>
          <a:bodyPr/>
          <a:lstStyle/>
          <a:p>
            <a:fld id="{CD994C34-A132-4840-B56F-579A74FC9FA7}" type="datetimeFigureOut">
              <a:rPr lang="hu-HU" smtClean="0"/>
              <a:t>2022. 10. 04.</a:t>
            </a:fld>
            <a:endParaRPr lang="hu-H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1" name="Slide Number Placeholder 10"/>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358809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D994C34-A132-4840-B56F-579A74FC9FA7}" type="datetimeFigureOut">
              <a:rPr lang="hu-HU" smtClean="0"/>
              <a:t>2022. 10. 04.</a:t>
            </a:fld>
            <a:endParaRPr lang="hu-H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u-HU"/>
          </a:p>
        </p:txBody>
      </p:sp>
      <p:sp>
        <p:nvSpPr>
          <p:cNvPr id="10" name="Slide Number Placeholder 9"/>
          <p:cNvSpPr>
            <a:spLocks noGrp="1"/>
          </p:cNvSpPr>
          <p:nvPr>
            <p:ph type="sldNum" sz="quarter" idx="12"/>
          </p:nvPr>
        </p:nvSpPr>
        <p:spPr/>
        <p:txBody>
          <a:bodyPr/>
          <a:lstStyle/>
          <a:p>
            <a:fld id="{5156CB17-915F-4DA8-A543-F5B2E1C8A777}" type="slidenum">
              <a:rPr lang="hu-HU" smtClean="0"/>
              <a:t>‹#›</a:t>
            </a:fld>
            <a:endParaRPr lang="hu-HU"/>
          </a:p>
        </p:txBody>
      </p:sp>
    </p:spTree>
    <p:extLst>
      <p:ext uri="{BB962C8B-B14F-4D97-AF65-F5344CB8AC3E}">
        <p14:creationId xmlns:p14="http://schemas.microsoft.com/office/powerpoint/2010/main" val="235867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D994C34-A132-4840-B56F-579A74FC9FA7}" type="datetimeFigureOut">
              <a:rPr lang="hu-HU" smtClean="0"/>
              <a:t>2022. 10. 04.</a:t>
            </a:fld>
            <a:endParaRPr lang="hu-H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u-H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156CB17-915F-4DA8-A543-F5B2E1C8A777}" type="slidenum">
              <a:rPr lang="hu-HU" smtClean="0"/>
              <a:t>‹#›</a:t>
            </a:fld>
            <a:endParaRPr lang="hu-HU"/>
          </a:p>
        </p:txBody>
      </p:sp>
    </p:spTree>
    <p:extLst>
      <p:ext uri="{BB962C8B-B14F-4D97-AF65-F5344CB8AC3E}">
        <p14:creationId xmlns:p14="http://schemas.microsoft.com/office/powerpoint/2010/main" val="121035692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7EE4D2E-8374-491D-813C-866386EB2BF0}"/>
              </a:ext>
            </a:extLst>
          </p:cNvPr>
          <p:cNvSpPr>
            <a:spLocks noGrp="1"/>
          </p:cNvSpPr>
          <p:nvPr>
            <p:ph type="ctrTitle"/>
          </p:nvPr>
        </p:nvSpPr>
        <p:spPr>
          <a:xfrm>
            <a:off x="1600200" y="1396144"/>
            <a:ext cx="8991600" cy="1645920"/>
          </a:xfrm>
        </p:spPr>
        <p:txBody>
          <a:bodyPr/>
          <a:lstStyle/>
          <a:p>
            <a:r>
              <a:rPr lang="hu-HU" dirty="0"/>
              <a:t>Hálózatok</a:t>
            </a:r>
          </a:p>
        </p:txBody>
      </p:sp>
      <p:sp>
        <p:nvSpPr>
          <p:cNvPr id="3" name="Alcím 2">
            <a:extLst>
              <a:ext uri="{FF2B5EF4-FFF2-40B4-BE49-F238E27FC236}">
                <a16:creationId xmlns:a16="http://schemas.microsoft.com/office/drawing/2014/main" id="{1A4D2D74-48E5-48CC-9832-BF997C291DD4}"/>
              </a:ext>
            </a:extLst>
          </p:cNvPr>
          <p:cNvSpPr>
            <a:spLocks noGrp="1"/>
          </p:cNvSpPr>
          <p:nvPr>
            <p:ph type="subTitle" idx="1"/>
          </p:nvPr>
        </p:nvSpPr>
        <p:spPr>
          <a:xfrm>
            <a:off x="2695194" y="3670300"/>
            <a:ext cx="6801612" cy="1922138"/>
          </a:xfrm>
        </p:spPr>
        <p:txBody>
          <a:bodyPr>
            <a:normAutofit/>
          </a:bodyPr>
          <a:lstStyle/>
          <a:p>
            <a:r>
              <a:rPr lang="hu-HU" sz="1800" dirty="0"/>
              <a:t>A mai világban a hálózatoknak köszönhetően sose látott mértékben állunk összeköttetésben egymással. Ötleteinket azonnal megoszthatjuk másokkal, hogy azok valósággá válhassanak. Hírek, események, felfedezések másodpercek alatt terjednek el világszerte. Bárki közvetlen kapcsolatban állhat és játszhat egy barátjával, akitől amúgy óceánok és kontinensek választják el.</a:t>
            </a:r>
          </a:p>
        </p:txBody>
      </p:sp>
    </p:spTree>
    <p:extLst>
      <p:ext uri="{BB962C8B-B14F-4D97-AF65-F5344CB8AC3E}">
        <p14:creationId xmlns:p14="http://schemas.microsoft.com/office/powerpoint/2010/main" val="100814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43FC93D-9F75-402A-BA3B-C2635858E1BB}"/>
              </a:ext>
            </a:extLst>
          </p:cNvPr>
          <p:cNvSpPr>
            <a:spLocks noGrp="1"/>
          </p:cNvSpPr>
          <p:nvPr>
            <p:ph type="title"/>
          </p:nvPr>
        </p:nvSpPr>
        <p:spPr>
          <a:xfrm>
            <a:off x="2231136" y="203500"/>
            <a:ext cx="7729728" cy="1188720"/>
          </a:xfrm>
        </p:spPr>
        <p:txBody>
          <a:bodyPr/>
          <a:lstStyle/>
          <a:p>
            <a:r>
              <a:rPr lang="hu-HU" dirty="0"/>
              <a:t>LAN</a:t>
            </a:r>
          </a:p>
        </p:txBody>
      </p:sp>
      <p:sp>
        <p:nvSpPr>
          <p:cNvPr id="3" name="Tartalom helye 2">
            <a:extLst>
              <a:ext uri="{FF2B5EF4-FFF2-40B4-BE49-F238E27FC236}">
                <a16:creationId xmlns:a16="http://schemas.microsoft.com/office/drawing/2014/main" id="{7356E868-64FB-4488-8E89-CCB12AFBFECA}"/>
              </a:ext>
            </a:extLst>
          </p:cNvPr>
          <p:cNvSpPr>
            <a:spLocks noGrp="1"/>
          </p:cNvSpPr>
          <p:nvPr>
            <p:ph idx="1"/>
          </p:nvPr>
        </p:nvSpPr>
        <p:spPr>
          <a:xfrm>
            <a:off x="1" y="1597959"/>
            <a:ext cx="7023100" cy="4195481"/>
          </a:xfrm>
        </p:spPr>
        <p:txBody>
          <a:bodyPr>
            <a:normAutofit/>
          </a:bodyPr>
          <a:lstStyle/>
          <a:p>
            <a:r>
              <a:rPr lang="hu-HU" dirty="0"/>
              <a:t>A LAN egy korlátozott nagyságú területen (pl.: otthon, az iskolában, egy irodaépületben vagy az egyetemi kampuszon) kapcsol össze végberendezéseket.</a:t>
            </a:r>
          </a:p>
          <a:p>
            <a:r>
              <a:rPr lang="hu-HU" dirty="0"/>
              <a:t>A LAN-t rendszerint egyetlen szervezet vagy személy felügyeli. Az adminisztratív feladatok közé tartozik többek között a hálózati szintű biztonsági és hozzáférési házirendek alkalmazása.</a:t>
            </a:r>
          </a:p>
          <a:p>
            <a:r>
              <a:rPr lang="hu-HU" dirty="0"/>
              <a:t>A LAN nagy sávszélességet biztosít a belső végberendezéseknek és a közvetítő eszközöknek (lásd az ábrát).</a:t>
            </a:r>
          </a:p>
          <a:p>
            <a:pPr marL="0" indent="0">
              <a:buNone/>
            </a:pPr>
            <a:br>
              <a:rPr lang="hu-HU" dirty="0"/>
            </a:br>
            <a:endParaRPr lang="hu-HU" dirty="0"/>
          </a:p>
        </p:txBody>
      </p:sp>
      <p:pic>
        <p:nvPicPr>
          <p:cNvPr id="4" name="Kép 3">
            <a:extLst>
              <a:ext uri="{FF2B5EF4-FFF2-40B4-BE49-F238E27FC236}">
                <a16:creationId xmlns:a16="http://schemas.microsoft.com/office/drawing/2014/main" id="{DE39942B-01CF-4700-A4EC-7BFA8458D9C5}"/>
              </a:ext>
            </a:extLst>
          </p:cNvPr>
          <p:cNvPicPr>
            <a:picLocks noChangeAspect="1"/>
          </p:cNvPicPr>
          <p:nvPr/>
        </p:nvPicPr>
        <p:blipFill>
          <a:blip r:embed="rId2"/>
          <a:stretch>
            <a:fillRect/>
          </a:stretch>
        </p:blipFill>
        <p:spPr>
          <a:xfrm>
            <a:off x="7023100" y="1597958"/>
            <a:ext cx="4858115" cy="2859741"/>
          </a:xfrm>
          <a:prstGeom prst="rect">
            <a:avLst/>
          </a:prstGeom>
        </p:spPr>
      </p:pic>
    </p:spTree>
    <p:extLst>
      <p:ext uri="{BB962C8B-B14F-4D97-AF65-F5344CB8AC3E}">
        <p14:creationId xmlns:p14="http://schemas.microsoft.com/office/powerpoint/2010/main" val="1375022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7F2046-40FC-4CA9-B0CF-B08C9920E334}"/>
              </a:ext>
            </a:extLst>
          </p:cNvPr>
          <p:cNvSpPr>
            <a:spLocks noGrp="1"/>
          </p:cNvSpPr>
          <p:nvPr>
            <p:ph type="title"/>
          </p:nvPr>
        </p:nvSpPr>
        <p:spPr>
          <a:xfrm>
            <a:off x="2129536" y="84275"/>
            <a:ext cx="7729728" cy="1188720"/>
          </a:xfrm>
        </p:spPr>
        <p:txBody>
          <a:bodyPr/>
          <a:lstStyle/>
          <a:p>
            <a:r>
              <a:rPr lang="hu-HU" dirty="0"/>
              <a:t>WAN</a:t>
            </a:r>
          </a:p>
        </p:txBody>
      </p:sp>
      <p:sp>
        <p:nvSpPr>
          <p:cNvPr id="3" name="Tartalom helye 2">
            <a:extLst>
              <a:ext uri="{FF2B5EF4-FFF2-40B4-BE49-F238E27FC236}">
                <a16:creationId xmlns:a16="http://schemas.microsoft.com/office/drawing/2014/main" id="{CF2397FC-A579-4635-9F05-789F56F72697}"/>
              </a:ext>
            </a:extLst>
          </p:cNvPr>
          <p:cNvSpPr>
            <a:spLocks noGrp="1"/>
          </p:cNvSpPr>
          <p:nvPr>
            <p:ph idx="1"/>
          </p:nvPr>
        </p:nvSpPr>
        <p:spPr>
          <a:xfrm>
            <a:off x="290513" y="1331259"/>
            <a:ext cx="6161087" cy="4195481"/>
          </a:xfrm>
        </p:spPr>
        <p:txBody>
          <a:bodyPr/>
          <a:lstStyle/>
          <a:p>
            <a:r>
              <a:rPr lang="hu-HU" sz="1800" dirty="0"/>
              <a:t>Az ábrán két LAN-t összekötő WAN látható. A WAN nagy földrajzi területet lefedő hálózati infrastruktúra. A WAN </a:t>
            </a:r>
            <a:r>
              <a:rPr lang="hu-HU" sz="1800" dirty="0" err="1"/>
              <a:t>hálózatokat</a:t>
            </a:r>
            <a:r>
              <a:rPr lang="hu-HU" sz="1800" dirty="0"/>
              <a:t> általában szolgáltatók vagy internetszolgáltatók üzemeltetik.</a:t>
            </a:r>
          </a:p>
          <a:p>
            <a:r>
              <a:rPr lang="hu-HU" sz="1800" dirty="0"/>
              <a:t>A WAN biztosítja a nagy földrajzi területeket (pl.: városokat, államokat, tartományokat, országokat vagy kontinenseket) lefedő összeköttetést a LAN-ok között.</a:t>
            </a:r>
          </a:p>
          <a:p>
            <a:r>
              <a:rPr lang="hu-HU" sz="1800" dirty="0"/>
              <a:t>A WAN </a:t>
            </a:r>
            <a:r>
              <a:rPr lang="hu-HU" sz="1800" dirty="0" err="1"/>
              <a:t>hálózatokat</a:t>
            </a:r>
            <a:r>
              <a:rPr lang="hu-HU" sz="1800" dirty="0"/>
              <a:t> rendszerint több szolgáltató biztosítja.</a:t>
            </a:r>
          </a:p>
          <a:p>
            <a:r>
              <a:rPr lang="hu-HU" sz="1800" dirty="0"/>
              <a:t>A WAN jellemzően lassabb összeköttetést biztosít, mint a LAN.</a:t>
            </a:r>
          </a:p>
          <a:p>
            <a:endParaRPr lang="hu-HU" dirty="0"/>
          </a:p>
        </p:txBody>
      </p:sp>
      <p:pic>
        <p:nvPicPr>
          <p:cNvPr id="4" name="Kép 3">
            <a:extLst>
              <a:ext uri="{FF2B5EF4-FFF2-40B4-BE49-F238E27FC236}">
                <a16:creationId xmlns:a16="http://schemas.microsoft.com/office/drawing/2014/main" id="{DD4296FD-337D-4592-8006-37739C6FD577}"/>
              </a:ext>
            </a:extLst>
          </p:cNvPr>
          <p:cNvPicPr>
            <a:picLocks noChangeAspect="1"/>
          </p:cNvPicPr>
          <p:nvPr/>
        </p:nvPicPr>
        <p:blipFill>
          <a:blip r:embed="rId2"/>
          <a:stretch>
            <a:fillRect/>
          </a:stretch>
        </p:blipFill>
        <p:spPr>
          <a:xfrm>
            <a:off x="6451600" y="1281803"/>
            <a:ext cx="4983941" cy="1994797"/>
          </a:xfrm>
          <a:prstGeom prst="rect">
            <a:avLst/>
          </a:prstGeom>
        </p:spPr>
      </p:pic>
    </p:spTree>
    <p:extLst>
      <p:ext uri="{BB962C8B-B14F-4D97-AF65-F5344CB8AC3E}">
        <p14:creationId xmlns:p14="http://schemas.microsoft.com/office/powerpoint/2010/main" val="2293993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A198CD6-49D5-4343-AADF-2609460E7CE4}"/>
              </a:ext>
            </a:extLst>
          </p:cNvPr>
          <p:cNvSpPr>
            <a:spLocks noGrp="1"/>
          </p:cNvSpPr>
          <p:nvPr>
            <p:ph type="title"/>
          </p:nvPr>
        </p:nvSpPr>
        <p:spPr>
          <a:xfrm>
            <a:off x="2231136" y="262059"/>
            <a:ext cx="7729728" cy="1188720"/>
          </a:xfrm>
        </p:spPr>
        <p:txBody>
          <a:bodyPr/>
          <a:lstStyle/>
          <a:p>
            <a:r>
              <a:rPr lang="hu-HU" dirty="0"/>
              <a:t>Az internet</a:t>
            </a:r>
          </a:p>
        </p:txBody>
      </p:sp>
      <p:sp>
        <p:nvSpPr>
          <p:cNvPr id="3" name="Tartalom helye 2">
            <a:extLst>
              <a:ext uri="{FF2B5EF4-FFF2-40B4-BE49-F238E27FC236}">
                <a16:creationId xmlns:a16="http://schemas.microsoft.com/office/drawing/2014/main" id="{CC735764-6296-4608-8576-F864115AB32C}"/>
              </a:ext>
            </a:extLst>
          </p:cNvPr>
          <p:cNvSpPr>
            <a:spLocks noGrp="1"/>
          </p:cNvSpPr>
          <p:nvPr>
            <p:ph idx="1"/>
          </p:nvPr>
        </p:nvSpPr>
        <p:spPr>
          <a:xfrm>
            <a:off x="1104293" y="2052918"/>
            <a:ext cx="8946541" cy="4195481"/>
          </a:xfrm>
        </p:spPr>
        <p:txBody>
          <a:bodyPr/>
          <a:lstStyle/>
          <a:p>
            <a:r>
              <a:rPr lang="hu-HU" sz="2000" dirty="0"/>
              <a:t>Az internet egymással összekapcsolt hálózatok világméretű halmaza. Az ábra azt illusztrálja, hogy az internet egymással összekapcsolt LAN-okból és WAN-okból áll.</a:t>
            </a:r>
          </a:p>
          <a:p>
            <a:pPr marL="0" indent="0">
              <a:buNone/>
            </a:pPr>
            <a:br>
              <a:rPr lang="hu-HU" dirty="0"/>
            </a:br>
            <a:endParaRPr lang="hu-HU" dirty="0"/>
          </a:p>
        </p:txBody>
      </p:sp>
      <p:pic>
        <p:nvPicPr>
          <p:cNvPr id="4" name="Kép 3">
            <a:extLst>
              <a:ext uri="{FF2B5EF4-FFF2-40B4-BE49-F238E27FC236}">
                <a16:creationId xmlns:a16="http://schemas.microsoft.com/office/drawing/2014/main" id="{B8BB7386-671D-414F-A42A-6E056A532E4C}"/>
              </a:ext>
            </a:extLst>
          </p:cNvPr>
          <p:cNvPicPr>
            <a:picLocks noChangeAspect="1"/>
          </p:cNvPicPr>
          <p:nvPr/>
        </p:nvPicPr>
        <p:blipFill>
          <a:blip r:embed="rId2"/>
          <a:stretch>
            <a:fillRect/>
          </a:stretch>
        </p:blipFill>
        <p:spPr>
          <a:xfrm>
            <a:off x="3072015" y="3104646"/>
            <a:ext cx="5011095" cy="3143753"/>
          </a:xfrm>
          <a:prstGeom prst="rect">
            <a:avLst/>
          </a:prstGeom>
        </p:spPr>
      </p:pic>
    </p:spTree>
    <p:extLst>
      <p:ext uri="{BB962C8B-B14F-4D97-AF65-F5344CB8AC3E}">
        <p14:creationId xmlns:p14="http://schemas.microsoft.com/office/powerpoint/2010/main" val="253148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5371524-338C-4D6F-914A-37245C20BF6A}"/>
              </a:ext>
            </a:extLst>
          </p:cNvPr>
          <p:cNvSpPr>
            <a:spLocks noGrp="1"/>
          </p:cNvSpPr>
          <p:nvPr>
            <p:ph type="title"/>
          </p:nvPr>
        </p:nvSpPr>
        <p:spPr>
          <a:xfrm>
            <a:off x="2650236" y="215900"/>
            <a:ext cx="7729728" cy="1188720"/>
          </a:xfrm>
        </p:spPr>
        <p:txBody>
          <a:bodyPr/>
          <a:lstStyle/>
          <a:p>
            <a:r>
              <a:rPr lang="hu-HU" dirty="0"/>
              <a:t>Miről fogunk tanulni?</a:t>
            </a:r>
          </a:p>
        </p:txBody>
      </p:sp>
      <p:sp>
        <p:nvSpPr>
          <p:cNvPr id="3" name="Tartalom helye 2">
            <a:extLst>
              <a:ext uri="{FF2B5EF4-FFF2-40B4-BE49-F238E27FC236}">
                <a16:creationId xmlns:a16="http://schemas.microsoft.com/office/drawing/2014/main" id="{53D95931-CBD9-4FB2-8404-7D9E1B00A697}"/>
              </a:ext>
            </a:extLst>
          </p:cNvPr>
          <p:cNvSpPr>
            <a:spLocks noGrp="1"/>
          </p:cNvSpPr>
          <p:nvPr>
            <p:ph idx="1"/>
          </p:nvPr>
        </p:nvSpPr>
        <p:spPr>
          <a:xfrm>
            <a:off x="366712" y="1193800"/>
            <a:ext cx="8946541" cy="5448300"/>
          </a:xfrm>
        </p:spPr>
        <p:txBody>
          <a:bodyPr>
            <a:normAutofit/>
          </a:bodyPr>
          <a:lstStyle/>
          <a:p>
            <a:r>
              <a:rPr lang="hu-HU" u="sng" dirty="0"/>
              <a:t>Főbb témáink:</a:t>
            </a:r>
          </a:p>
          <a:p>
            <a:r>
              <a:rPr lang="hu-HU" u="sng" dirty="0"/>
              <a:t>-</a:t>
            </a:r>
            <a:r>
              <a:rPr lang="hu-HU" b="1" u="sng" dirty="0"/>
              <a:t>A hálózatok hatása életünkre</a:t>
            </a:r>
            <a:r>
              <a:rPr lang="hu-HU" dirty="0"/>
              <a:t>: Megmutatjuk, hogy a hálózatok miként befolyásolják a mindennapi életünket.</a:t>
            </a:r>
          </a:p>
          <a:p>
            <a:r>
              <a:rPr lang="hu-HU" u="sng" dirty="0"/>
              <a:t>-</a:t>
            </a:r>
            <a:r>
              <a:rPr lang="hu-HU" b="1" u="sng" dirty="0"/>
              <a:t>A hálózatok részei</a:t>
            </a:r>
            <a:r>
              <a:rPr lang="hu-HU" b="1" dirty="0"/>
              <a:t>: </a:t>
            </a:r>
            <a:r>
              <a:rPr lang="hu-HU" dirty="0"/>
              <a:t>Elmagyarázzuk az állomások és hálózati eszközök szerepét.</a:t>
            </a:r>
          </a:p>
          <a:p>
            <a:r>
              <a:rPr lang="hu-HU" u="sng" dirty="0"/>
              <a:t>-</a:t>
            </a:r>
            <a:r>
              <a:rPr lang="hu-HU" b="1" u="sng" dirty="0"/>
              <a:t>A hálózatok megjelenítése és a topológiák</a:t>
            </a:r>
            <a:r>
              <a:rPr lang="hu-HU" b="1" dirty="0"/>
              <a:t>: </a:t>
            </a:r>
            <a:r>
              <a:rPr lang="hu-HU" dirty="0"/>
              <a:t>Megmutatjuk a hálózatok ábrázolását és azt, hogy a hálózati topológiákban ez miként használható.</a:t>
            </a:r>
          </a:p>
          <a:p>
            <a:r>
              <a:rPr lang="hu-HU" dirty="0"/>
              <a:t>-</a:t>
            </a:r>
            <a:r>
              <a:rPr lang="hu-HU" b="1" u="sng" dirty="0"/>
              <a:t>Gyakori hálózattípusok: </a:t>
            </a:r>
            <a:r>
              <a:rPr lang="hu-HU" dirty="0"/>
              <a:t>Összehasonlítjuk a hálózatok leggyakoribb fajtáinak jellemzőit.</a:t>
            </a:r>
          </a:p>
          <a:p>
            <a:r>
              <a:rPr lang="hu-HU" b="1" u="sng" dirty="0"/>
              <a:t>-Internetkapcsolat: </a:t>
            </a:r>
            <a:r>
              <a:rPr lang="hu-HU" dirty="0"/>
              <a:t>Megnézzük, hogy a LAN-ok és WAN-ok miként kapcsolódnak az internethez.</a:t>
            </a:r>
          </a:p>
          <a:p>
            <a:r>
              <a:rPr lang="hu-HU" u="sng" dirty="0"/>
              <a:t>-</a:t>
            </a:r>
            <a:r>
              <a:rPr lang="hu-HU" b="1" u="sng" dirty="0"/>
              <a:t>Megbízható hálózatok</a:t>
            </a:r>
            <a:r>
              <a:rPr lang="hu-HU" b="1" dirty="0"/>
              <a:t>: </a:t>
            </a:r>
            <a:r>
              <a:rPr lang="hu-HU" dirty="0"/>
              <a:t>Megtanuljuk a megbízható hálózatok négy alapkövetelményét.</a:t>
            </a:r>
          </a:p>
          <a:p>
            <a:r>
              <a:rPr lang="hu-HU" dirty="0"/>
              <a:t>-</a:t>
            </a:r>
            <a:r>
              <a:rPr lang="hu-HU" b="1" u="sng" dirty="0"/>
              <a:t>Hálózati trendek</a:t>
            </a:r>
            <a:r>
              <a:rPr lang="hu-HU" b="1" dirty="0"/>
              <a:t>: </a:t>
            </a:r>
            <a:r>
              <a:rPr lang="hu-HU" dirty="0"/>
              <a:t>Megnézzük azt, hogy a BYOD, az online együttműködés, a videók és a felhőalapú </a:t>
            </a:r>
            <a:r>
              <a:rPr lang="hu-HU" dirty="0" err="1"/>
              <a:t>számítástechnikahogyan</a:t>
            </a:r>
            <a:r>
              <a:rPr lang="hu-HU" dirty="0"/>
              <a:t> változtatja meg a kommunikációs szokásainkat.</a:t>
            </a:r>
          </a:p>
          <a:p>
            <a:r>
              <a:rPr lang="hu-HU" dirty="0"/>
              <a:t>-</a:t>
            </a:r>
            <a:r>
              <a:rPr lang="hu-HU" b="1" u="sng" dirty="0"/>
              <a:t>Hálózatbiztonság: </a:t>
            </a:r>
            <a:r>
              <a:rPr lang="hu-HU" dirty="0"/>
              <a:t>Megnézünk néhány alapvető hálózati biztonsági fenyegetést és azok megoldásait.</a:t>
            </a:r>
          </a:p>
          <a:p>
            <a:endParaRPr lang="hu-HU" sz="1200" dirty="0"/>
          </a:p>
        </p:txBody>
      </p:sp>
    </p:spTree>
    <p:extLst>
      <p:ext uri="{BB962C8B-B14F-4D97-AF65-F5344CB8AC3E}">
        <p14:creationId xmlns:p14="http://schemas.microsoft.com/office/powerpoint/2010/main" val="369885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892063D-043F-463C-A929-D6AA41BB5CB7}"/>
              </a:ext>
            </a:extLst>
          </p:cNvPr>
          <p:cNvSpPr>
            <a:spLocks noGrp="1"/>
          </p:cNvSpPr>
          <p:nvPr>
            <p:ph type="title"/>
          </p:nvPr>
        </p:nvSpPr>
        <p:spPr/>
        <p:txBody>
          <a:bodyPr/>
          <a:lstStyle/>
          <a:p>
            <a:r>
              <a:rPr lang="hu-HU" dirty="0"/>
              <a:t>Hálózatok kötnek össze minket</a:t>
            </a:r>
          </a:p>
        </p:txBody>
      </p:sp>
      <p:sp>
        <p:nvSpPr>
          <p:cNvPr id="3" name="Tartalom helye 2">
            <a:extLst>
              <a:ext uri="{FF2B5EF4-FFF2-40B4-BE49-F238E27FC236}">
                <a16:creationId xmlns:a16="http://schemas.microsoft.com/office/drawing/2014/main" id="{F3890860-2296-45C7-BEDB-6C3073673FF5}"/>
              </a:ext>
            </a:extLst>
          </p:cNvPr>
          <p:cNvSpPr>
            <a:spLocks noGrp="1"/>
          </p:cNvSpPr>
          <p:nvPr>
            <p:ph idx="1"/>
          </p:nvPr>
        </p:nvSpPr>
        <p:spPr/>
        <p:txBody>
          <a:bodyPr/>
          <a:lstStyle/>
          <a:p>
            <a:r>
              <a:rPr lang="hu-HU" dirty="0"/>
              <a:t>A mai világban a hálózatoknak köszönhetően sose látott mértékben állunk összeköttetésben egymással. Az internet már megváltoztatta a társadalmi, kereskedelmi, politikai és a személyes kapcsolattartásunk formáit. A globális közösségek lehetővé tesznek olyanfajta közösségi együttműködést, amely független a helyszínektől vagy az időzónáktól.</a:t>
            </a:r>
          </a:p>
        </p:txBody>
      </p:sp>
    </p:spTree>
    <p:extLst>
      <p:ext uri="{BB962C8B-B14F-4D97-AF65-F5344CB8AC3E}">
        <p14:creationId xmlns:p14="http://schemas.microsoft.com/office/powerpoint/2010/main" val="304242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8C01305-442E-43B7-95A2-7699C0BA443A}"/>
              </a:ext>
            </a:extLst>
          </p:cNvPr>
          <p:cNvSpPr>
            <a:spLocks noGrp="1"/>
          </p:cNvSpPr>
          <p:nvPr>
            <p:ph type="title"/>
          </p:nvPr>
        </p:nvSpPr>
        <p:spPr/>
        <p:txBody>
          <a:bodyPr/>
          <a:lstStyle/>
          <a:p>
            <a:r>
              <a:rPr lang="hu-HU" dirty="0"/>
              <a:t>Hálózatok részei	</a:t>
            </a:r>
          </a:p>
        </p:txBody>
      </p:sp>
      <p:sp>
        <p:nvSpPr>
          <p:cNvPr id="3" name="Tartalom helye 2">
            <a:extLst>
              <a:ext uri="{FF2B5EF4-FFF2-40B4-BE49-F238E27FC236}">
                <a16:creationId xmlns:a16="http://schemas.microsoft.com/office/drawing/2014/main" id="{BD8969E1-BEAB-438F-8A86-26A2417277AE}"/>
              </a:ext>
            </a:extLst>
          </p:cNvPr>
          <p:cNvSpPr>
            <a:spLocks noGrp="1"/>
          </p:cNvSpPr>
          <p:nvPr>
            <p:ph idx="1"/>
          </p:nvPr>
        </p:nvSpPr>
        <p:spPr>
          <a:xfrm>
            <a:off x="2231136" y="2447544"/>
            <a:ext cx="7729728" cy="3101983"/>
          </a:xfrm>
        </p:spPr>
        <p:txBody>
          <a:bodyPr/>
          <a:lstStyle/>
          <a:p>
            <a:r>
              <a:rPr lang="hu-HU" b="1" dirty="0" err="1"/>
              <a:t>Állomások</a:t>
            </a:r>
            <a:r>
              <a:rPr lang="hu-HU" dirty="0" err="1"/>
              <a:t>:Ha</a:t>
            </a:r>
            <a:r>
              <a:rPr lang="hu-HU" dirty="0"/>
              <a:t> egy globális online közösség tagjai szeretnénk lenni, a számítógépet, a táblagépet vagy az okostelefont először egy hálózathoz kell csatlakoztatni. Ennek a hálózatnak kapcsolódnia kell az internethez.</a:t>
            </a:r>
          </a:p>
        </p:txBody>
      </p:sp>
      <p:pic>
        <p:nvPicPr>
          <p:cNvPr id="4" name="Kép 3">
            <a:extLst>
              <a:ext uri="{FF2B5EF4-FFF2-40B4-BE49-F238E27FC236}">
                <a16:creationId xmlns:a16="http://schemas.microsoft.com/office/drawing/2014/main" id="{2A1B2AF2-6C57-4B11-A54A-80D54FAA4B33}"/>
              </a:ext>
            </a:extLst>
          </p:cNvPr>
          <p:cNvPicPr>
            <a:picLocks noChangeAspect="1"/>
          </p:cNvPicPr>
          <p:nvPr/>
        </p:nvPicPr>
        <p:blipFill>
          <a:blip r:embed="rId2"/>
          <a:stretch>
            <a:fillRect/>
          </a:stretch>
        </p:blipFill>
        <p:spPr>
          <a:xfrm>
            <a:off x="2231136" y="3899580"/>
            <a:ext cx="6500040" cy="2958420"/>
          </a:xfrm>
          <a:prstGeom prst="rect">
            <a:avLst/>
          </a:prstGeom>
          <a:ln>
            <a:noFill/>
          </a:ln>
          <a:scene3d>
            <a:camera prst="orthographicFront"/>
            <a:lightRig rig="threePt" dir="t"/>
          </a:scene3d>
          <a:sp3d/>
        </p:spPr>
      </p:pic>
    </p:spTree>
    <p:extLst>
      <p:ext uri="{BB962C8B-B14F-4D97-AF65-F5344CB8AC3E}">
        <p14:creationId xmlns:p14="http://schemas.microsoft.com/office/powerpoint/2010/main" val="403008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B6AD7E2-6487-42E6-8BDD-26AEFFA1A2F4}"/>
              </a:ext>
            </a:extLst>
          </p:cNvPr>
          <p:cNvSpPr>
            <a:spLocks noGrp="1"/>
          </p:cNvSpPr>
          <p:nvPr>
            <p:ph type="title"/>
          </p:nvPr>
        </p:nvSpPr>
        <p:spPr/>
        <p:txBody>
          <a:bodyPr/>
          <a:lstStyle/>
          <a:p>
            <a:r>
              <a:rPr lang="hu-HU" dirty="0"/>
              <a:t>Hálózatok részei	</a:t>
            </a:r>
          </a:p>
        </p:txBody>
      </p:sp>
      <p:sp>
        <p:nvSpPr>
          <p:cNvPr id="3" name="Tartalom helye 2">
            <a:extLst>
              <a:ext uri="{FF2B5EF4-FFF2-40B4-BE49-F238E27FC236}">
                <a16:creationId xmlns:a16="http://schemas.microsoft.com/office/drawing/2014/main" id="{4CEBE188-F080-40E2-85C9-E3FE574C5F83}"/>
              </a:ext>
            </a:extLst>
          </p:cNvPr>
          <p:cNvSpPr>
            <a:spLocks noGrp="1"/>
          </p:cNvSpPr>
          <p:nvPr>
            <p:ph idx="1"/>
          </p:nvPr>
        </p:nvSpPr>
        <p:spPr>
          <a:xfrm>
            <a:off x="2231136" y="2180777"/>
            <a:ext cx="7729728" cy="3101983"/>
          </a:xfrm>
        </p:spPr>
        <p:txBody>
          <a:bodyPr>
            <a:normAutofit/>
          </a:bodyPr>
          <a:lstStyle/>
          <a:p>
            <a:r>
              <a:rPr lang="hu-HU" b="1" dirty="0"/>
              <a:t>Egyenrangú hálózatok:</a:t>
            </a:r>
            <a:r>
              <a:rPr lang="en-US" dirty="0"/>
              <a:t>A </a:t>
            </a:r>
            <a:r>
              <a:rPr lang="en-US" dirty="0" err="1"/>
              <a:t>kliens</a:t>
            </a:r>
            <a:r>
              <a:rPr lang="en-US" dirty="0"/>
              <a:t> </a:t>
            </a:r>
            <a:r>
              <a:rPr lang="en-US" dirty="0" err="1"/>
              <a:t>és</a:t>
            </a:r>
            <a:r>
              <a:rPr lang="en-US" dirty="0"/>
              <a:t> a </a:t>
            </a:r>
            <a:r>
              <a:rPr lang="en-US" dirty="0" err="1"/>
              <a:t>szerver</a:t>
            </a:r>
            <a:r>
              <a:rPr lang="en-US" dirty="0"/>
              <a:t> </a:t>
            </a:r>
            <a:r>
              <a:rPr lang="en-US" dirty="0" err="1"/>
              <a:t>programok</a:t>
            </a:r>
            <a:r>
              <a:rPr lang="en-US" dirty="0"/>
              <a:t> </a:t>
            </a:r>
            <a:r>
              <a:rPr lang="en-US" dirty="0" err="1"/>
              <a:t>általában</a:t>
            </a:r>
            <a:r>
              <a:rPr lang="en-US" dirty="0"/>
              <a:t> </a:t>
            </a:r>
            <a:r>
              <a:rPr lang="en-US" dirty="0" err="1"/>
              <a:t>külön</a:t>
            </a:r>
            <a:r>
              <a:rPr lang="en-US" dirty="0"/>
              <a:t> </a:t>
            </a:r>
            <a:r>
              <a:rPr lang="en-US" dirty="0" err="1"/>
              <a:t>számítógépeken</a:t>
            </a:r>
            <a:r>
              <a:rPr lang="en-US" dirty="0"/>
              <a:t> </a:t>
            </a:r>
            <a:r>
              <a:rPr lang="en-US" dirty="0" err="1"/>
              <a:t>futnak</a:t>
            </a:r>
            <a:r>
              <a:rPr lang="en-US" dirty="0"/>
              <a:t>, de </a:t>
            </a:r>
            <a:r>
              <a:rPr lang="en-US" dirty="0" err="1"/>
              <a:t>az</a:t>
            </a:r>
            <a:r>
              <a:rPr lang="en-US" dirty="0"/>
              <a:t> is </a:t>
            </a:r>
            <a:r>
              <a:rPr lang="en-US" dirty="0" err="1"/>
              <a:t>lehetséges</a:t>
            </a:r>
            <a:r>
              <a:rPr lang="en-US" dirty="0"/>
              <a:t> </a:t>
            </a:r>
            <a:r>
              <a:rPr lang="en-US" dirty="0" err="1"/>
              <a:t>hogy</a:t>
            </a:r>
            <a:r>
              <a:rPr lang="en-US" dirty="0"/>
              <a:t> </a:t>
            </a:r>
            <a:r>
              <a:rPr lang="en-US" dirty="0" err="1"/>
              <a:t>egy</a:t>
            </a:r>
            <a:r>
              <a:rPr lang="en-US" dirty="0"/>
              <a:t> </a:t>
            </a:r>
            <a:r>
              <a:rPr lang="en-US" dirty="0" err="1"/>
              <a:t>számítógép</a:t>
            </a:r>
            <a:r>
              <a:rPr lang="en-US" dirty="0"/>
              <a:t> a </a:t>
            </a:r>
            <a:r>
              <a:rPr lang="en-US" dirty="0" err="1"/>
              <a:t>két</a:t>
            </a:r>
            <a:r>
              <a:rPr lang="en-US" dirty="0"/>
              <a:t> </a:t>
            </a:r>
            <a:r>
              <a:rPr lang="en-US" dirty="0" err="1"/>
              <a:t>szerepet</a:t>
            </a:r>
            <a:r>
              <a:rPr lang="en-US" dirty="0"/>
              <a:t> </a:t>
            </a:r>
            <a:r>
              <a:rPr lang="en-US" dirty="0" err="1"/>
              <a:t>egyszerre</a:t>
            </a:r>
            <a:r>
              <a:rPr lang="en-US" dirty="0"/>
              <a:t> </a:t>
            </a:r>
            <a:r>
              <a:rPr lang="en-US" dirty="0" err="1"/>
              <a:t>töltse</a:t>
            </a:r>
            <a:r>
              <a:rPr lang="en-US" dirty="0"/>
              <a:t> be. </a:t>
            </a:r>
            <a:r>
              <a:rPr lang="en-US" dirty="0" err="1"/>
              <a:t>Kisvállalati</a:t>
            </a:r>
            <a:r>
              <a:rPr lang="en-US" dirty="0"/>
              <a:t> </a:t>
            </a:r>
            <a:r>
              <a:rPr lang="en-US" dirty="0" err="1"/>
              <a:t>és</a:t>
            </a:r>
            <a:r>
              <a:rPr lang="en-US" dirty="0"/>
              <a:t> </a:t>
            </a:r>
            <a:r>
              <a:rPr lang="en-US" dirty="0" err="1"/>
              <a:t>otthoni</a:t>
            </a:r>
            <a:r>
              <a:rPr lang="en-US" dirty="0"/>
              <a:t> </a:t>
            </a:r>
            <a:r>
              <a:rPr lang="en-US" dirty="0" err="1"/>
              <a:t>hálózatokban</a:t>
            </a:r>
            <a:r>
              <a:rPr lang="en-US" dirty="0"/>
              <a:t> </a:t>
            </a:r>
            <a:r>
              <a:rPr lang="en-US" dirty="0" err="1"/>
              <a:t>egy</a:t>
            </a:r>
            <a:r>
              <a:rPr lang="en-US" dirty="0"/>
              <a:t> </a:t>
            </a:r>
            <a:r>
              <a:rPr lang="en-US" dirty="0" err="1"/>
              <a:t>állomás</a:t>
            </a:r>
            <a:r>
              <a:rPr lang="en-US" dirty="0"/>
              <a:t> </a:t>
            </a:r>
            <a:r>
              <a:rPr lang="en-US" dirty="0" err="1"/>
              <a:t>gyakran</a:t>
            </a:r>
            <a:r>
              <a:rPr lang="en-US" dirty="0"/>
              <a:t> </a:t>
            </a:r>
            <a:r>
              <a:rPr lang="en-US" dirty="0" err="1"/>
              <a:t>egyszerre</a:t>
            </a:r>
            <a:r>
              <a:rPr lang="en-US" dirty="0"/>
              <a:t> </a:t>
            </a:r>
            <a:r>
              <a:rPr lang="en-US" dirty="0" err="1"/>
              <a:t>szerverként</a:t>
            </a:r>
            <a:r>
              <a:rPr lang="en-US" dirty="0"/>
              <a:t> </a:t>
            </a:r>
            <a:r>
              <a:rPr lang="en-US" dirty="0" err="1"/>
              <a:t>és</a:t>
            </a:r>
            <a:r>
              <a:rPr lang="en-US" dirty="0"/>
              <a:t> </a:t>
            </a:r>
            <a:r>
              <a:rPr lang="en-US" dirty="0" err="1"/>
              <a:t>kliensként</a:t>
            </a:r>
            <a:r>
              <a:rPr lang="en-US" dirty="0"/>
              <a:t> is </a:t>
            </a:r>
            <a:r>
              <a:rPr lang="en-US" dirty="0" err="1"/>
              <a:t>szolgál</a:t>
            </a:r>
            <a:r>
              <a:rPr lang="en-US" dirty="0"/>
              <a:t>. </a:t>
            </a:r>
            <a:br>
              <a:rPr lang="hu-HU" dirty="0"/>
            </a:br>
            <a:endParaRPr lang="hu-HU" dirty="0"/>
          </a:p>
        </p:txBody>
      </p:sp>
      <p:pic>
        <p:nvPicPr>
          <p:cNvPr id="4" name="Kép 3">
            <a:extLst>
              <a:ext uri="{FF2B5EF4-FFF2-40B4-BE49-F238E27FC236}">
                <a16:creationId xmlns:a16="http://schemas.microsoft.com/office/drawing/2014/main" id="{8EAE52E3-10C3-4E3B-A795-D60299D838FA}"/>
              </a:ext>
            </a:extLst>
          </p:cNvPr>
          <p:cNvPicPr>
            <a:picLocks noChangeAspect="1"/>
          </p:cNvPicPr>
          <p:nvPr/>
        </p:nvPicPr>
        <p:blipFill>
          <a:blip r:embed="rId2"/>
          <a:stretch>
            <a:fillRect/>
          </a:stretch>
        </p:blipFill>
        <p:spPr>
          <a:xfrm>
            <a:off x="2231136" y="4189035"/>
            <a:ext cx="7581994" cy="2592512"/>
          </a:xfrm>
          <a:prstGeom prst="rect">
            <a:avLst/>
          </a:prstGeom>
        </p:spPr>
      </p:pic>
    </p:spTree>
    <p:extLst>
      <p:ext uri="{BB962C8B-B14F-4D97-AF65-F5344CB8AC3E}">
        <p14:creationId xmlns:p14="http://schemas.microsoft.com/office/powerpoint/2010/main" val="404780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3394AFC-6E4C-486C-9862-903057C462B2}"/>
              </a:ext>
            </a:extLst>
          </p:cNvPr>
          <p:cNvSpPr>
            <a:spLocks noGrp="1"/>
          </p:cNvSpPr>
          <p:nvPr>
            <p:ph type="title"/>
          </p:nvPr>
        </p:nvSpPr>
        <p:spPr/>
        <p:txBody>
          <a:bodyPr/>
          <a:lstStyle/>
          <a:p>
            <a:r>
              <a:rPr lang="hu-HU" dirty="0"/>
              <a:t>Hálózatok részei</a:t>
            </a:r>
          </a:p>
        </p:txBody>
      </p:sp>
      <p:sp>
        <p:nvSpPr>
          <p:cNvPr id="3" name="Tartalom helye 2">
            <a:extLst>
              <a:ext uri="{FF2B5EF4-FFF2-40B4-BE49-F238E27FC236}">
                <a16:creationId xmlns:a16="http://schemas.microsoft.com/office/drawing/2014/main" id="{CCB1B838-679E-406A-A87B-33C7C61A1596}"/>
              </a:ext>
            </a:extLst>
          </p:cNvPr>
          <p:cNvSpPr>
            <a:spLocks noGrp="1"/>
          </p:cNvSpPr>
          <p:nvPr>
            <p:ph idx="1"/>
          </p:nvPr>
        </p:nvSpPr>
        <p:spPr/>
        <p:txBody>
          <a:bodyPr/>
          <a:lstStyle/>
          <a:p>
            <a:r>
              <a:rPr lang="hu-HU" b="1" dirty="0" err="1"/>
              <a:t>Végberendezések:</a:t>
            </a:r>
            <a:r>
              <a:rPr lang="hu-HU" dirty="0" err="1"/>
              <a:t>A</a:t>
            </a:r>
            <a:r>
              <a:rPr lang="hu-HU" dirty="0"/>
              <a:t> legtöbb ember csak a végberendezésekkel találkozik a hálózatokban. A végberendezések megkülönböztetésére mindegyiknek hálózati címet kell adni. Mikor egy végberendezés kommunikációt kezdeményez, a célállomás címével határozza meg, hogy hova kell az üzenetet továbbítani.</a:t>
            </a:r>
          </a:p>
          <a:p>
            <a:endParaRPr lang="hu-HU" dirty="0"/>
          </a:p>
        </p:txBody>
      </p:sp>
      <p:pic>
        <p:nvPicPr>
          <p:cNvPr id="4" name="Kép 3">
            <a:extLst>
              <a:ext uri="{FF2B5EF4-FFF2-40B4-BE49-F238E27FC236}">
                <a16:creationId xmlns:a16="http://schemas.microsoft.com/office/drawing/2014/main" id="{CC4526A1-FF85-4DB3-BB2B-0DC7E58DD3A8}"/>
              </a:ext>
            </a:extLst>
          </p:cNvPr>
          <p:cNvPicPr>
            <a:picLocks noChangeAspect="1"/>
          </p:cNvPicPr>
          <p:nvPr/>
        </p:nvPicPr>
        <p:blipFill>
          <a:blip r:embed="rId2"/>
          <a:stretch>
            <a:fillRect/>
          </a:stretch>
        </p:blipFill>
        <p:spPr>
          <a:xfrm>
            <a:off x="2540000" y="3719863"/>
            <a:ext cx="5645705" cy="2998437"/>
          </a:xfrm>
          <a:prstGeom prst="rect">
            <a:avLst/>
          </a:prstGeom>
        </p:spPr>
      </p:pic>
    </p:spTree>
    <p:extLst>
      <p:ext uri="{BB962C8B-B14F-4D97-AF65-F5344CB8AC3E}">
        <p14:creationId xmlns:p14="http://schemas.microsoft.com/office/powerpoint/2010/main" val="33003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5847F1-05AD-4B84-845B-9E9F8984EB77}"/>
              </a:ext>
            </a:extLst>
          </p:cNvPr>
          <p:cNvSpPr>
            <a:spLocks noGrp="1"/>
          </p:cNvSpPr>
          <p:nvPr>
            <p:ph type="title"/>
          </p:nvPr>
        </p:nvSpPr>
        <p:spPr/>
        <p:txBody>
          <a:bodyPr/>
          <a:lstStyle/>
          <a:p>
            <a:r>
              <a:rPr lang="hu-HU" dirty="0"/>
              <a:t>Hálózatok részei</a:t>
            </a:r>
          </a:p>
        </p:txBody>
      </p:sp>
      <p:sp>
        <p:nvSpPr>
          <p:cNvPr id="3" name="Tartalom helye 2">
            <a:extLst>
              <a:ext uri="{FF2B5EF4-FFF2-40B4-BE49-F238E27FC236}">
                <a16:creationId xmlns:a16="http://schemas.microsoft.com/office/drawing/2014/main" id="{AE675048-7BD7-4BFF-897F-6E24AC915EF6}"/>
              </a:ext>
            </a:extLst>
          </p:cNvPr>
          <p:cNvSpPr>
            <a:spLocks noGrp="1"/>
          </p:cNvSpPr>
          <p:nvPr>
            <p:ph idx="1"/>
          </p:nvPr>
        </p:nvSpPr>
        <p:spPr>
          <a:xfrm>
            <a:off x="2231136" y="2244344"/>
            <a:ext cx="7729728" cy="3101983"/>
          </a:xfrm>
        </p:spPr>
        <p:txBody>
          <a:bodyPr/>
          <a:lstStyle/>
          <a:p>
            <a:r>
              <a:rPr lang="hu-HU" b="1" dirty="0"/>
              <a:t>Közvetítő </a:t>
            </a:r>
            <a:r>
              <a:rPr lang="hu-HU" b="1" dirty="0" err="1"/>
              <a:t>eszközök</a:t>
            </a:r>
            <a:r>
              <a:rPr lang="hu-HU" dirty="0" err="1"/>
              <a:t>:A</a:t>
            </a:r>
            <a:r>
              <a:rPr lang="hu-HU" dirty="0"/>
              <a:t> közvetítő eszközök az egyes végberendezéseket csatlakoztatják a hálózathoz. Több különálló hálózatot is egymáshoz köthetnek, ezt </a:t>
            </a:r>
            <a:r>
              <a:rPr lang="hu-HU" dirty="0" err="1"/>
              <a:t>internetworknek</a:t>
            </a:r>
            <a:r>
              <a:rPr lang="hu-HU" dirty="0"/>
              <a:t> nevezzük. Ezek a közvetítő eszközök biztosítják az összeköttetést és az adatáramlást a hálózaton</a:t>
            </a:r>
          </a:p>
          <a:p>
            <a:pPr marL="0" indent="0">
              <a:buNone/>
            </a:pPr>
            <a:br>
              <a:rPr lang="hu-HU" dirty="0"/>
            </a:br>
            <a:endParaRPr lang="hu-HU" dirty="0"/>
          </a:p>
        </p:txBody>
      </p:sp>
      <p:pic>
        <p:nvPicPr>
          <p:cNvPr id="4" name="Kép 3">
            <a:extLst>
              <a:ext uri="{FF2B5EF4-FFF2-40B4-BE49-F238E27FC236}">
                <a16:creationId xmlns:a16="http://schemas.microsoft.com/office/drawing/2014/main" id="{D2F94332-45A1-4173-8AB1-E5B3A148721A}"/>
              </a:ext>
            </a:extLst>
          </p:cNvPr>
          <p:cNvPicPr>
            <a:picLocks noChangeAspect="1"/>
          </p:cNvPicPr>
          <p:nvPr/>
        </p:nvPicPr>
        <p:blipFill>
          <a:blip r:embed="rId2"/>
          <a:stretch>
            <a:fillRect/>
          </a:stretch>
        </p:blipFill>
        <p:spPr>
          <a:xfrm>
            <a:off x="2358853" y="3503414"/>
            <a:ext cx="7602011" cy="1933845"/>
          </a:xfrm>
          <a:prstGeom prst="rect">
            <a:avLst/>
          </a:prstGeom>
        </p:spPr>
      </p:pic>
    </p:spTree>
    <p:extLst>
      <p:ext uri="{BB962C8B-B14F-4D97-AF65-F5344CB8AC3E}">
        <p14:creationId xmlns:p14="http://schemas.microsoft.com/office/powerpoint/2010/main" val="37729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FDAFDF-50E1-4A5B-B9B4-D8ACAF2CAC8C}"/>
              </a:ext>
            </a:extLst>
          </p:cNvPr>
          <p:cNvSpPr>
            <a:spLocks noGrp="1"/>
          </p:cNvSpPr>
          <p:nvPr>
            <p:ph type="title"/>
          </p:nvPr>
        </p:nvSpPr>
        <p:spPr/>
        <p:txBody>
          <a:bodyPr/>
          <a:lstStyle/>
          <a:p>
            <a:r>
              <a:rPr lang="hu-HU" dirty="0"/>
              <a:t>Hálózati átviteli közegek</a:t>
            </a:r>
            <a:br>
              <a:rPr lang="hu-HU" dirty="0"/>
            </a:br>
            <a:endParaRPr lang="hu-HU" dirty="0"/>
          </a:p>
        </p:txBody>
      </p:sp>
      <p:sp>
        <p:nvSpPr>
          <p:cNvPr id="3" name="Tartalom helye 2">
            <a:extLst>
              <a:ext uri="{FF2B5EF4-FFF2-40B4-BE49-F238E27FC236}">
                <a16:creationId xmlns:a16="http://schemas.microsoft.com/office/drawing/2014/main" id="{327929E5-6E6F-4BD7-83F3-4A3C5AD27AC2}"/>
              </a:ext>
            </a:extLst>
          </p:cNvPr>
          <p:cNvSpPr>
            <a:spLocks noGrp="1"/>
          </p:cNvSpPr>
          <p:nvPr>
            <p:ph idx="1"/>
          </p:nvPr>
        </p:nvSpPr>
        <p:spPr>
          <a:xfrm>
            <a:off x="1" y="2153412"/>
            <a:ext cx="7023099" cy="4387088"/>
          </a:xfrm>
        </p:spPr>
        <p:txBody>
          <a:bodyPr>
            <a:normAutofit/>
          </a:bodyPr>
          <a:lstStyle/>
          <a:p>
            <a:r>
              <a:rPr lang="hu-HU" b="1" dirty="0"/>
              <a:t>Fémdrót kábelben</a:t>
            </a:r>
            <a:r>
              <a:rPr lang="hu-HU" dirty="0"/>
              <a:t> - Az adat elektromos impulzusokká kódolva halad.</a:t>
            </a:r>
          </a:p>
          <a:p>
            <a:r>
              <a:rPr lang="hu-HU" b="1" dirty="0"/>
              <a:t>Üveg- vagy műanyag szálak kábelben (üvegszálas vagy optikai kábel)</a:t>
            </a:r>
            <a:r>
              <a:rPr lang="hu-HU" dirty="0"/>
              <a:t> - Az adat fényvillanások formájában halad.</a:t>
            </a:r>
          </a:p>
          <a:p>
            <a:r>
              <a:rPr lang="hu-HU" b="1" dirty="0"/>
              <a:t>Vezeték nélküli átvitel</a:t>
            </a:r>
            <a:r>
              <a:rPr lang="hu-HU" dirty="0"/>
              <a:t> - Az adatokat az elektromágneses hullámok bizonyos frekvenciáinak modulációjával kódolják.</a:t>
            </a:r>
          </a:p>
          <a:p>
            <a:pPr marL="0" indent="0">
              <a:buNone/>
            </a:pPr>
            <a:br>
              <a:rPr lang="hu-HU" dirty="0"/>
            </a:br>
            <a:endParaRPr lang="hu-HU" dirty="0"/>
          </a:p>
        </p:txBody>
      </p:sp>
      <p:pic>
        <p:nvPicPr>
          <p:cNvPr id="6" name="Kép 5">
            <a:extLst>
              <a:ext uri="{FF2B5EF4-FFF2-40B4-BE49-F238E27FC236}">
                <a16:creationId xmlns:a16="http://schemas.microsoft.com/office/drawing/2014/main" id="{4ABE097C-3FB2-43A4-929C-E69E06863CDC}"/>
              </a:ext>
            </a:extLst>
          </p:cNvPr>
          <p:cNvPicPr>
            <a:picLocks noChangeAspect="1"/>
          </p:cNvPicPr>
          <p:nvPr/>
        </p:nvPicPr>
        <p:blipFill>
          <a:blip r:embed="rId2"/>
          <a:stretch>
            <a:fillRect/>
          </a:stretch>
        </p:blipFill>
        <p:spPr>
          <a:xfrm>
            <a:off x="7023100" y="2153412"/>
            <a:ext cx="4868080" cy="3273891"/>
          </a:xfrm>
          <a:prstGeom prst="rect">
            <a:avLst/>
          </a:prstGeom>
        </p:spPr>
      </p:pic>
    </p:spTree>
    <p:extLst>
      <p:ext uri="{BB962C8B-B14F-4D97-AF65-F5344CB8AC3E}">
        <p14:creationId xmlns:p14="http://schemas.microsoft.com/office/powerpoint/2010/main" val="133336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E6C248-65E5-43A9-B2CC-717E654E8ACF}"/>
              </a:ext>
            </a:extLst>
          </p:cNvPr>
          <p:cNvSpPr>
            <a:spLocks noGrp="1"/>
          </p:cNvSpPr>
          <p:nvPr>
            <p:ph type="title"/>
          </p:nvPr>
        </p:nvSpPr>
        <p:spPr/>
        <p:txBody>
          <a:bodyPr/>
          <a:lstStyle/>
          <a:p>
            <a:r>
              <a:rPr lang="hu-HU" dirty="0"/>
              <a:t>LAN-ok és WAN-ok</a:t>
            </a:r>
            <a:br>
              <a:rPr lang="hu-HU" dirty="0"/>
            </a:br>
            <a:endParaRPr lang="hu-HU" dirty="0"/>
          </a:p>
        </p:txBody>
      </p:sp>
      <p:sp>
        <p:nvSpPr>
          <p:cNvPr id="3" name="Tartalom helye 2">
            <a:extLst>
              <a:ext uri="{FF2B5EF4-FFF2-40B4-BE49-F238E27FC236}">
                <a16:creationId xmlns:a16="http://schemas.microsoft.com/office/drawing/2014/main" id="{B5CB8A37-52FF-4FC0-B425-7B1D16F8F76D}"/>
              </a:ext>
            </a:extLst>
          </p:cNvPr>
          <p:cNvSpPr>
            <a:spLocks noGrp="1"/>
          </p:cNvSpPr>
          <p:nvPr>
            <p:ph idx="1"/>
          </p:nvPr>
        </p:nvSpPr>
        <p:spPr/>
        <p:txBody>
          <a:bodyPr>
            <a:normAutofit/>
          </a:bodyPr>
          <a:lstStyle/>
          <a:p>
            <a:r>
              <a:rPr lang="hu-HU" sz="2000" dirty="0"/>
              <a:t>A </a:t>
            </a:r>
            <a:r>
              <a:rPr lang="hu-HU" sz="2000" dirty="0" err="1"/>
              <a:t>hálózatokat</a:t>
            </a:r>
            <a:r>
              <a:rPr lang="hu-HU" sz="2000" dirty="0"/>
              <a:t> több szempont szerint osztályozhatjuk:</a:t>
            </a:r>
          </a:p>
          <a:p>
            <a:r>
              <a:rPr lang="hu-HU" sz="2000" dirty="0"/>
              <a:t>-A lefedett terület mérete</a:t>
            </a:r>
          </a:p>
          <a:p>
            <a:r>
              <a:rPr lang="hu-HU" sz="2000" dirty="0"/>
              <a:t>-A kapcsolódott felhasználók száma</a:t>
            </a:r>
          </a:p>
          <a:p>
            <a:r>
              <a:rPr lang="hu-HU" sz="2000" dirty="0"/>
              <a:t>-Az elérhető szolgáltatások száma és típusa</a:t>
            </a:r>
          </a:p>
          <a:p>
            <a:r>
              <a:rPr lang="hu-HU" sz="2000" dirty="0"/>
              <a:t>-Felelősség mértéke</a:t>
            </a:r>
          </a:p>
        </p:txBody>
      </p:sp>
    </p:spTree>
    <p:extLst>
      <p:ext uri="{BB962C8B-B14F-4D97-AF65-F5344CB8AC3E}">
        <p14:creationId xmlns:p14="http://schemas.microsoft.com/office/powerpoint/2010/main" val="2967109336"/>
      </p:ext>
    </p:extLst>
  </p:cSld>
  <p:clrMapOvr>
    <a:masterClrMapping/>
  </p:clrMapOvr>
</p:sld>
</file>

<file path=ppt/theme/theme1.xml><?xml version="1.0" encoding="utf-8"?>
<a:theme xmlns:a="http://schemas.openxmlformats.org/drawingml/2006/main" name="Csomag">
  <a:themeElements>
    <a:clrScheme name="Csomag">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Csomag">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somag">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TM10001115[[fn=Csomag]]</Template>
  <TotalTime>0</TotalTime>
  <Words>650</Words>
  <Application>Microsoft Office PowerPoint</Application>
  <PresentationFormat>Szélesvásznú</PresentationFormat>
  <Paragraphs>47</Paragraphs>
  <Slides>12</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12</vt:i4>
      </vt:variant>
    </vt:vector>
  </HeadingPairs>
  <TitlesOfParts>
    <vt:vector size="15" baseType="lpstr">
      <vt:lpstr>Arial</vt:lpstr>
      <vt:lpstr>Gill Sans MT</vt:lpstr>
      <vt:lpstr>Csomag</vt:lpstr>
      <vt:lpstr>Hálózatok</vt:lpstr>
      <vt:lpstr>Miről fogunk tanulni?</vt:lpstr>
      <vt:lpstr>Hálózatok kötnek össze minket</vt:lpstr>
      <vt:lpstr>Hálózatok részei </vt:lpstr>
      <vt:lpstr>Hálózatok részei </vt:lpstr>
      <vt:lpstr>Hálózatok részei</vt:lpstr>
      <vt:lpstr>Hálózatok részei</vt:lpstr>
      <vt:lpstr>Hálózati átviteli közegek </vt:lpstr>
      <vt:lpstr>LAN-ok és WAN-ok </vt:lpstr>
      <vt:lpstr>LAN</vt:lpstr>
      <vt:lpstr>WAN</vt:lpstr>
      <vt:lpstr>Az internet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Hálózatok mai világunkban</dc:title>
  <dc:creator>Dobi Levente Domonkos</dc:creator>
  <cp:lastModifiedBy>Ivánczi Ferenc</cp:lastModifiedBy>
  <cp:revision>5</cp:revision>
  <dcterms:created xsi:type="dcterms:W3CDTF">2022-10-03T11:02:52Z</dcterms:created>
  <dcterms:modified xsi:type="dcterms:W3CDTF">2022-10-04T07:47:04Z</dcterms:modified>
</cp:coreProperties>
</file>