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5"/>
  </p:notesMasterIdLst>
  <p:sldIdLst>
    <p:sldId id="256" r:id="rId2"/>
    <p:sldId id="295" r:id="rId3"/>
    <p:sldId id="302" r:id="rId4"/>
    <p:sldId id="260" r:id="rId5"/>
    <p:sldId id="262" r:id="rId6"/>
    <p:sldId id="263" r:id="rId7"/>
    <p:sldId id="261" r:id="rId8"/>
    <p:sldId id="309" r:id="rId9"/>
    <p:sldId id="310" r:id="rId10"/>
    <p:sldId id="296" r:id="rId11"/>
    <p:sldId id="304" r:id="rId12"/>
    <p:sldId id="305" r:id="rId13"/>
    <p:sldId id="31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3" autoAdjust="0"/>
    <p:restoredTop sz="94660"/>
  </p:normalViewPr>
  <p:slideViewPr>
    <p:cSldViewPr>
      <p:cViewPr varScale="1">
        <p:scale>
          <a:sx n="105" d="100"/>
          <a:sy n="105" d="100"/>
        </p:scale>
        <p:origin x="148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2022-09-08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09728"/>
            <a:ext cx="8814816" cy="18790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285751"/>
            <a:ext cx="8229600" cy="165735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114550"/>
            <a:ext cx="6560234" cy="131445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86438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2450592"/>
            <a:ext cx="74066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73673"/>
            <a:ext cx="7772400" cy="2048256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65785"/>
            <a:ext cx="7772400" cy="1132284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44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44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4885926"/>
            <a:ext cx="464288" cy="2057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162391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162391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61"/>
            <a:ext cx="8229600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956322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9563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4885926"/>
            <a:ext cx="464288" cy="2057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14"/>
            <a:ext cx="822960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79324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228600"/>
            <a:ext cx="3931920" cy="5715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830670"/>
            <a:ext cx="3931920" cy="8001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57350"/>
            <a:ext cx="8666456" cy="298323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3543300"/>
            <a:ext cx="5486400" cy="498402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4041703"/>
            <a:ext cx="5486400" cy="684191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187398"/>
            <a:ext cx="8534400" cy="325755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10314"/>
            <a:ext cx="8810846" cy="4924044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4885926"/>
            <a:ext cx="464288" cy="20574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90152"/>
            <a:ext cx="8229600" cy="552798"/>
          </a:xfrm>
          <a:prstGeom prst="rect">
            <a:avLst/>
          </a:prstGeom>
        </p:spPr>
        <p:txBody>
          <a:bodyPr rIns="91440" anchor="b">
            <a:no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742950"/>
            <a:ext cx="8229600" cy="38864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8600" y="4800601"/>
            <a:ext cx="723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marL="54864" algn="l" rtl="0" eaLnBrk="1" latinLnBrk="0" hangingPunct="1">
        <a:spcBef>
          <a:spcPct val="0"/>
        </a:spcBef>
        <a:buNone/>
        <a:defRPr kumimoji="0" sz="40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INFO6044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Kill Zone 2 (PlayStation 3)</a:t>
            </a:r>
          </a:p>
          <a:p>
            <a:pPr lvl="1"/>
            <a:r>
              <a:rPr lang="en-CA" dirty="0"/>
              <a:t>(note that Kill Zone 3 is now out, better graphics)</a:t>
            </a:r>
          </a:p>
          <a:p>
            <a:r>
              <a:rPr lang="en-CA" dirty="0"/>
              <a:t>Little Big Planet</a:t>
            </a:r>
          </a:p>
          <a:p>
            <a:pPr lvl="1"/>
            <a:r>
              <a:rPr lang="en-CA" dirty="0"/>
              <a:t>(note that Little Big Planet 2 is out, though graphics are pretty much the same)</a:t>
            </a:r>
          </a:p>
          <a:p>
            <a:r>
              <a:rPr lang="en-CA" dirty="0"/>
              <a:t>Dawn of War</a:t>
            </a:r>
          </a:p>
          <a:p>
            <a:r>
              <a:rPr lang="en-CA" dirty="0"/>
              <a:t>And (two of) the greatest game ever:</a:t>
            </a:r>
          </a:p>
          <a:p>
            <a:pPr lvl="1"/>
            <a:r>
              <a:rPr lang="en-CA" sz="3200" dirty="0"/>
              <a:t>Plants </a:t>
            </a:r>
            <a:r>
              <a:rPr lang="en-CA" sz="3200" dirty="0" err="1"/>
              <a:t>vs</a:t>
            </a:r>
            <a:r>
              <a:rPr lang="en-CA" sz="3200" dirty="0"/>
              <a:t> Zombies </a:t>
            </a:r>
          </a:p>
          <a:p>
            <a:pPr lvl="1"/>
            <a:r>
              <a:rPr lang="en-CA" sz="3200" dirty="0"/>
              <a:t>Halo</a:t>
            </a:r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/>
              <a:t>How are the scenes described?</a:t>
            </a:r>
          </a:p>
          <a:p>
            <a:r>
              <a:rPr lang="en-CA" sz="2800" dirty="0"/>
              <a:t>How are the components of the game simulation represented? Managed?</a:t>
            </a:r>
          </a:p>
          <a:p>
            <a:r>
              <a:rPr lang="en-CA" sz="2800" dirty="0"/>
              <a:t>How can we add/change/etc. the game world without severely refactoring/breaking things and/or severely slowing down the build?</a:t>
            </a:r>
          </a:p>
          <a:p>
            <a:r>
              <a:rPr lang="en-CA" sz="2800" dirty="0"/>
              <a:t>How is behaviour and animations controlled and managed? </a:t>
            </a:r>
          </a:p>
          <a:p>
            <a:r>
              <a:rPr lang="en-CA" sz="2800" dirty="0"/>
              <a:t>How can we reduce the amount of programmer intervention (i.e. Rebuilding) that happens, yet allow easy changes and extensibility? </a:t>
            </a:r>
          </a:p>
          <a:p>
            <a:endParaRPr lang="en-CA" sz="28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First off: </a:t>
            </a:r>
          </a:p>
          <a:p>
            <a:pPr lvl="1"/>
            <a:r>
              <a:rPr lang="en-CA" sz="2200" dirty="0"/>
              <a:t>Data types and allocation in C/C++</a:t>
            </a:r>
          </a:p>
          <a:p>
            <a:pPr lvl="1"/>
            <a:r>
              <a:rPr lang="en-CA" sz="2200" dirty="0"/>
              <a:t>Heap </a:t>
            </a:r>
            <a:r>
              <a:rPr lang="en-CA" sz="2200" dirty="0" err="1"/>
              <a:t>vs</a:t>
            </a:r>
            <a:r>
              <a:rPr lang="en-CA" sz="2200" dirty="0"/>
              <a:t> Stack and pointers</a:t>
            </a:r>
          </a:p>
          <a:p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01FD51-8018-9230-5650-5EE9287827DC}"/>
              </a:ext>
            </a:extLst>
          </p:cNvPr>
          <p:cNvSpPr/>
          <p:nvPr/>
        </p:nvSpPr>
        <p:spPr>
          <a:xfrm>
            <a:off x="7391400" y="1083201"/>
            <a:ext cx="1371600" cy="1981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32EC3C-800B-3D5F-890B-82B8C9BCFC0A}"/>
              </a:ext>
            </a:extLst>
          </p:cNvPr>
          <p:cNvSpPr/>
          <p:nvPr/>
        </p:nvSpPr>
        <p:spPr>
          <a:xfrm>
            <a:off x="609600" y="1083201"/>
            <a:ext cx="1371600" cy="1981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Drive</a:t>
            </a:r>
          </a:p>
          <a:p>
            <a:pPr algn="ctr"/>
            <a:r>
              <a:rPr lang="en-CA" dirty="0"/>
              <a:t>(files)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FC38A357-A5E0-0C16-049D-D0A2198B5FE7}"/>
              </a:ext>
            </a:extLst>
          </p:cNvPr>
          <p:cNvSpPr/>
          <p:nvPr/>
        </p:nvSpPr>
        <p:spPr>
          <a:xfrm>
            <a:off x="2929411" y="360058"/>
            <a:ext cx="1828800" cy="1676400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Git repo</a:t>
            </a:r>
          </a:p>
        </p:txBody>
      </p:sp>
    </p:spTree>
    <p:extLst>
      <p:ext uri="{BB962C8B-B14F-4D97-AF65-F5344CB8AC3E}">
        <p14:creationId xmlns:p14="http://schemas.microsoft.com/office/powerpoint/2010/main" val="325956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Feeney Jr.</a:t>
            </a:r>
          </a:p>
          <a:p>
            <a:r>
              <a:rPr lang="en-US" dirty="0"/>
              <a:t>G3001</a:t>
            </a:r>
          </a:p>
          <a:p>
            <a:r>
              <a:rPr lang="en-US" dirty="0">
                <a:solidFill>
                  <a:srgbClr val="FFFF00"/>
                </a:solidFill>
              </a:rPr>
              <a:t>mfeeney@fanshawe</a:t>
            </a:r>
            <a:r>
              <a:rPr lang="en-US" b="1" dirty="0">
                <a:solidFill>
                  <a:srgbClr val="FFFF00"/>
                </a:solidFill>
              </a:rPr>
              <a:t>C</a:t>
            </a:r>
            <a:r>
              <a:rPr lang="en-US" dirty="0">
                <a:solidFill>
                  <a:srgbClr val="FFFF00"/>
                </a:solidFill>
              </a:rPr>
              <a:t>.ca</a:t>
            </a:r>
          </a:p>
          <a:p>
            <a:r>
              <a:rPr lang="en-US" dirty="0"/>
              <a:t>Please, please, please, please, please, please, please, please ,please, please, please, please, DON’T e-mail me at mfeeney@fanshaweonline.ca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9800300">
            <a:off x="5099567" y="3500902"/>
            <a:ext cx="3429000" cy="1200150"/>
          </a:xfrm>
          <a:prstGeom prst="leftArrow">
            <a:avLst>
              <a:gd name="adj1" fmla="val 43667"/>
              <a:gd name="adj2" fmla="val 111498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Use this one</a:t>
            </a:r>
            <a:endParaRPr lang="en-CA" b="1" dirty="0"/>
          </a:p>
        </p:txBody>
      </p:sp>
      <p:pic>
        <p:nvPicPr>
          <p:cNvPr id="8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85750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6705600" y="400050"/>
            <a:ext cx="2209800" cy="800100"/>
          </a:xfrm>
          <a:prstGeom prst="wedgeRoundRectCallout">
            <a:avLst>
              <a:gd name="adj1" fmla="val -75491"/>
              <a:gd name="adj2" fmla="val 34913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So, what’s this course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C/C++/data structure concepts</a:t>
            </a:r>
          </a:p>
          <a:p>
            <a:r>
              <a:rPr lang="en-CA" dirty="0"/>
              <a:t>Inheritance, etc.:</a:t>
            </a:r>
          </a:p>
          <a:p>
            <a:pPr lvl="1"/>
            <a:r>
              <a:rPr lang="en-CA" dirty="0"/>
              <a:t>When do (and /not/ to do) what (and how)</a:t>
            </a:r>
          </a:p>
          <a:p>
            <a:r>
              <a:rPr lang="en-CA" dirty="0"/>
              <a:t>Dealing with large, changing systems:</a:t>
            </a:r>
          </a:p>
          <a:p>
            <a:pPr lvl="1"/>
            <a:r>
              <a:rPr lang="en-CA" dirty="0"/>
              <a:t>File layout, </a:t>
            </a:r>
            <a:r>
              <a:rPr lang="en-CA" dirty="0" err="1"/>
              <a:t>Pimpl</a:t>
            </a:r>
            <a:r>
              <a:rPr lang="en-CA" dirty="0"/>
              <a:t>, etc.</a:t>
            </a:r>
          </a:p>
          <a:p>
            <a:pPr lvl="1"/>
            <a:r>
              <a:rPr lang="en-CA" dirty="0"/>
              <a:t>Pointers/Handles, factories, managers, mediators</a:t>
            </a:r>
          </a:p>
          <a:p>
            <a:pPr lvl="1"/>
            <a:r>
              <a:rPr lang="en-CA" dirty="0"/>
              <a:t>Software Design Patterns</a:t>
            </a:r>
          </a:p>
          <a:p>
            <a:r>
              <a:rPr lang="en-CA" dirty="0"/>
              <a:t>Timing, motion control</a:t>
            </a:r>
          </a:p>
          <a:p>
            <a:r>
              <a:rPr lang="en-CA" dirty="0"/>
              <a:t>Scene graphs (hierarchical animation)</a:t>
            </a:r>
          </a:p>
          <a:p>
            <a:r>
              <a:rPr lang="en-CA" dirty="0"/>
              <a:t>Animation control (aka “scripting”)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7620000" y="819151"/>
            <a:ext cx="1371601" cy="3459479"/>
            <a:chOff x="7620000" y="819151"/>
            <a:chExt cx="1371601" cy="3459479"/>
          </a:xfrm>
        </p:grpSpPr>
        <p:sp>
          <p:nvSpPr>
            <p:cNvPr id="7" name="Bent Arrow 6"/>
            <p:cNvSpPr/>
            <p:nvPr/>
          </p:nvSpPr>
          <p:spPr>
            <a:xfrm rot="10800000">
              <a:off x="7620000" y="3409950"/>
              <a:ext cx="1066800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" name="Pentagon 4"/>
            <p:cNvSpPr/>
            <p:nvPr/>
          </p:nvSpPr>
          <p:spPr>
            <a:xfrm rot="16200000" flipH="1">
              <a:off x="7264407" y="1708145"/>
              <a:ext cx="2616187" cy="838200"/>
            </a:xfrm>
            <a:prstGeom prst="homePlat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From the original “Animation 1” course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3486150"/>
            <a:ext cx="7010400" cy="102870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u="sng" dirty="0"/>
              <a:t>Suggested</a:t>
            </a:r>
            <a:r>
              <a:rPr lang="en-CA" dirty="0"/>
              <a:t>: </a:t>
            </a:r>
          </a:p>
          <a:p>
            <a:pPr lvl="1"/>
            <a:r>
              <a:rPr lang="en-CA" b="1" u="sng" dirty="0"/>
              <a:t>Game Engine Architecture</a:t>
            </a:r>
            <a:r>
              <a:rPr lang="en-CA" dirty="0"/>
              <a:t>, 2</a:t>
            </a:r>
            <a:r>
              <a:rPr lang="en-CA" baseline="30000" dirty="0"/>
              <a:t>nd</a:t>
            </a:r>
            <a:r>
              <a:rPr lang="en-CA" dirty="0"/>
              <a:t>, Jason Gregory, et al, </a:t>
            </a:r>
            <a:r>
              <a:rPr lang="en-CA" dirty="0" err="1"/>
              <a:t>ed</a:t>
            </a:r>
            <a:r>
              <a:rPr lang="en-CA" dirty="0"/>
              <a:t>, A.K. Peters Ltd., 2014, ISBN-10: 1466560010,  ISBN-13: 978-1466560017</a:t>
            </a:r>
          </a:p>
          <a:p>
            <a:pPr lvl="2"/>
            <a:r>
              <a:rPr lang="en-CA" dirty="0"/>
              <a:t>Note: 1</a:t>
            </a:r>
            <a:r>
              <a:rPr lang="en-CA" baseline="30000" dirty="0"/>
              <a:t>st</a:t>
            </a:r>
            <a:r>
              <a:rPr lang="en-CA" dirty="0"/>
              <a:t> edition is also amazing (mostly the same, really)</a:t>
            </a:r>
          </a:p>
          <a:p>
            <a:pPr lvl="1"/>
            <a:r>
              <a:rPr lang="en-CA" b="1" u="sng" dirty="0"/>
              <a:t>Design Patterns: Elements of Reusable Object-Oriented Software Hardcover</a:t>
            </a:r>
            <a:r>
              <a:rPr lang="en-CA" dirty="0"/>
              <a:t>, Addison-Wesley Professional, 1994, by Erich Gamma, et al, ISBN-10: 0201633612,  ISBN-13: 978-0201633610</a:t>
            </a:r>
          </a:p>
          <a:p>
            <a:pPr lvl="1"/>
            <a:r>
              <a:rPr lang="en-CA" dirty="0"/>
              <a:t>Links and notes from the Internet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this course relates to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Remember the overall program is “portfolio” or “demo” based</a:t>
            </a:r>
          </a:p>
          <a:p>
            <a:r>
              <a:rPr lang="en-CA" dirty="0"/>
              <a:t>Depending on the project (and the related courses), you may combine projects here with others</a:t>
            </a:r>
          </a:p>
          <a:p>
            <a:pPr lvl="1"/>
            <a:r>
              <a:rPr lang="en-CA" dirty="0"/>
              <a:t>The other course I deliver are the same – you should check with your other instructors to make sure it’s OK</a:t>
            </a:r>
          </a:p>
          <a:p>
            <a:pPr lvl="1"/>
            <a:r>
              <a:rPr lang="en-CA" dirty="0"/>
              <a:t>Check with us (your friendly instructors) first</a:t>
            </a:r>
          </a:p>
          <a:p>
            <a:r>
              <a:rPr lang="en-CA" dirty="0"/>
              <a:t>Relates closely with graphics and physics courses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 do 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 in C &amp; C++</a:t>
            </a:r>
          </a:p>
          <a:p>
            <a:r>
              <a:rPr lang="en-CA" dirty="0"/>
              <a:t>Using Visual Studio 15/17/19</a:t>
            </a:r>
          </a:p>
          <a:p>
            <a:r>
              <a:rPr lang="en-CA" dirty="0"/>
              <a:t>Using OpenGL (and console) for output</a:t>
            </a:r>
          </a:p>
          <a:p>
            <a:pPr lvl="1"/>
            <a:r>
              <a:rPr lang="en-CA" dirty="0"/>
              <a:t>...eventually (not today)</a:t>
            </a:r>
          </a:p>
          <a:p>
            <a:r>
              <a:rPr lang="en-CA" dirty="0"/>
              <a:t>(</a:t>
            </a:r>
            <a:r>
              <a:rPr lang="en-CA" dirty="0" err="1"/>
              <a:t>Vulkan</a:t>
            </a:r>
            <a:r>
              <a:rPr lang="en-CA" dirty="0"/>
              <a:t>, DirectX 12)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Projects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Project #1 (Approx. Week 5-6): </a:t>
            </a:r>
          </a:p>
          <a:p>
            <a:pPr lvl="1"/>
            <a:r>
              <a:rPr lang="en-CA" dirty="0"/>
              <a:t>Basic implementation of game engine/animation framework demonstrating the patterns and techniques you’ve seen</a:t>
            </a:r>
          </a:p>
          <a:p>
            <a:r>
              <a:rPr lang="en-CA" dirty="0"/>
              <a:t>Project #2 (Approx. Week 11-12): </a:t>
            </a:r>
          </a:p>
          <a:p>
            <a:pPr lvl="1"/>
            <a:r>
              <a:rPr lang="en-CA" dirty="0"/>
              <a:t>Enhancement of game engine/animation framework</a:t>
            </a:r>
          </a:p>
          <a:p>
            <a:r>
              <a:rPr lang="en-CA" dirty="0"/>
              <a:t>Project #3 (Approx. Week 14): </a:t>
            </a:r>
          </a:p>
          <a:p>
            <a:pPr lvl="1"/>
            <a:r>
              <a:rPr lang="en-CA" dirty="0"/>
              <a:t>Addition of timing and animation controls using a scripting language (way-points, curves, etc.)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Tests: 40%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2000" dirty="0"/>
              <a:t>Mid-term exam: around week 7/8</a:t>
            </a:r>
          </a:p>
          <a:p>
            <a:pPr>
              <a:defRPr/>
            </a:pPr>
            <a:r>
              <a:rPr lang="en-CA" sz="2000" dirty="0"/>
              <a:t>Final exam: around week 14</a:t>
            </a:r>
            <a:endParaRPr lang="en-CA" sz="1800" dirty="0"/>
          </a:p>
          <a:p>
            <a:pPr>
              <a:defRPr/>
            </a:pPr>
            <a:r>
              <a:rPr lang="en-CA" sz="2000" dirty="0"/>
              <a:t>Test are:</a:t>
            </a:r>
          </a:p>
          <a:p>
            <a:pPr lvl="1">
              <a:defRPr/>
            </a:pPr>
            <a:r>
              <a:rPr lang="en-CA" sz="1800" dirty="0"/>
              <a:t>Very practical. Show, not explain, though there will have to be some explaining, too. </a:t>
            </a:r>
          </a:p>
          <a:p>
            <a:pPr lvl="1">
              <a:defRPr/>
            </a:pPr>
            <a:r>
              <a:rPr lang="en-CA" sz="1800" dirty="0"/>
              <a:t>Done on your notebook</a:t>
            </a:r>
          </a:p>
          <a:p>
            <a:pPr lvl="1">
              <a:defRPr/>
            </a:pPr>
            <a:r>
              <a:rPr lang="en-CA" sz="1800" dirty="0"/>
              <a:t>Mostly demonstration (i.e. coding)</a:t>
            </a:r>
          </a:p>
          <a:p>
            <a:pPr lvl="1">
              <a:defRPr/>
            </a:pPr>
            <a:r>
              <a:rPr lang="en-CA" sz="1800" dirty="0"/>
              <a:t>You will be pressed for time</a:t>
            </a:r>
          </a:p>
          <a:p>
            <a:pPr lvl="1">
              <a:defRPr/>
            </a:pPr>
            <a:r>
              <a:rPr lang="en-CA" sz="1800" dirty="0"/>
              <a:t>Open “computer” – anything on the computer, internet, books, tattoos, crystal balls, etc. is available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5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3200" dirty="0"/>
              <a:t>Projects: 60%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Exams: 40%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You MUST pass the exams to pass the course; i.e. you </a:t>
            </a:r>
            <a:r>
              <a:rPr lang="en-CA" sz="3200" b="1" u="sng" dirty="0"/>
              <a:t>can’t</a:t>
            </a:r>
            <a:r>
              <a:rPr lang="en-CA" sz="3200" dirty="0"/>
              <a:t> just pass based on the project mark.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3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522</TotalTime>
  <Words>691</Words>
  <Application>Microsoft Office PowerPoint</Application>
  <PresentationFormat>On-screen Show (16:9)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Rockwell</vt:lpstr>
      <vt:lpstr>Wingdings 2</vt:lpstr>
      <vt:lpstr>Foundry</vt:lpstr>
      <vt:lpstr>Welcome to INFO6044</vt:lpstr>
      <vt:lpstr>PowerPoint Presentation</vt:lpstr>
      <vt:lpstr>So, what’s this course all about?</vt:lpstr>
      <vt:lpstr>Text books</vt:lpstr>
      <vt:lpstr>How this course relates to others</vt:lpstr>
      <vt:lpstr>How we do it…</vt:lpstr>
      <vt:lpstr>Projects (60%)</vt:lpstr>
      <vt:lpstr>Tests: 40%</vt:lpstr>
      <vt:lpstr>Summary:</vt:lpstr>
      <vt:lpstr>Today</vt:lpstr>
      <vt:lpstr>Today</vt:lpstr>
      <vt:lpstr>Today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52</cp:revision>
  <dcterms:created xsi:type="dcterms:W3CDTF">2006-08-16T00:00:00Z</dcterms:created>
  <dcterms:modified xsi:type="dcterms:W3CDTF">2022-09-08T16:40:03Z</dcterms:modified>
</cp:coreProperties>
</file>