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9"/>
  </p:notesMasterIdLst>
  <p:sldIdLst>
    <p:sldId id="323" r:id="rId2"/>
    <p:sldId id="324" r:id="rId3"/>
    <p:sldId id="325" r:id="rId4"/>
    <p:sldId id="331" r:id="rId5"/>
    <p:sldId id="326" r:id="rId6"/>
    <p:sldId id="327" r:id="rId7"/>
    <p:sldId id="328" r:id="rId8"/>
    <p:sldId id="329" r:id="rId9"/>
    <p:sldId id="315" r:id="rId10"/>
    <p:sldId id="316" r:id="rId11"/>
    <p:sldId id="317" r:id="rId12"/>
    <p:sldId id="318" r:id="rId13"/>
    <p:sldId id="319" r:id="rId14"/>
    <p:sldId id="320" r:id="rId15"/>
    <p:sldId id="307" r:id="rId16"/>
    <p:sldId id="321" r:id="rId17"/>
    <p:sldId id="32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3" autoAdjust="0"/>
    <p:restoredTop sz="94660"/>
  </p:normalViewPr>
  <p:slideViewPr>
    <p:cSldViewPr>
      <p:cViewPr varScale="1">
        <p:scale>
          <a:sx n="109" d="100"/>
          <a:sy n="109" d="100"/>
        </p:scale>
        <p:origin x="69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2022-12-01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11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2022-12-01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2022-12-01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2022-12-01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2022-12-01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2022-12-01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2022-12-01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2022-12-01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2022-12-01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2022-12-01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2022-12-01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2022-12-01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B8DBE04-A610-4052-99FA-194876B9844B}" type="datetimeFigureOut">
              <a:rPr lang="en-CA" smtClean="0"/>
              <a:pPr/>
              <a:t>2022-12-01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8600" y="4800601"/>
            <a:ext cx="723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>
                <a:solidFill>
                  <a:schemeClr val="bg1"/>
                </a:solidFill>
              </a:rPr>
              <a:t>Michael Feeney – mfeeney@fanshawec.ca</a:t>
            </a:r>
            <a:endParaRPr lang="en-CA" sz="105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Lua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Language</a:t>
            </a:r>
          </a:p>
          <a:p>
            <a:r>
              <a:rPr lang="en-CA" dirty="0"/>
              <a:t>Integration (C, and some suggestions)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/>
              <a:t>Tables are a separate, hidden things, that are </a:t>
            </a:r>
            <a:r>
              <a:rPr lang="en-US" i="1" dirty="0"/>
              <a:t>referenced </a:t>
            </a:r>
            <a:r>
              <a:rPr lang="en-US" dirty="0"/>
              <a:t>by other variables</a:t>
            </a:r>
          </a:p>
          <a:p>
            <a:r>
              <a:rPr lang="en-US" dirty="0"/>
              <a:t>a = {}        // creates a table and “points” to it</a:t>
            </a:r>
          </a:p>
          <a:p>
            <a:r>
              <a:rPr lang="en-US" dirty="0"/>
              <a:t>So “a” </a:t>
            </a:r>
            <a:r>
              <a:rPr lang="en-US" i="1" dirty="0"/>
              <a:t>isn’t </a:t>
            </a:r>
            <a:r>
              <a:rPr lang="en-US" dirty="0"/>
              <a:t>a table, it only refers to it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38200" y="3181350"/>
            <a:ext cx="2971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 = {}</a:t>
            </a:r>
          </a:p>
          <a:p>
            <a:pPr algn="ctr"/>
            <a:r>
              <a:rPr lang="en-US" dirty="0"/>
              <a:t>K = a</a:t>
            </a:r>
          </a:p>
          <a:p>
            <a:pPr algn="ctr"/>
            <a:r>
              <a:rPr lang="en-US" dirty="0"/>
              <a:t>a = nil</a:t>
            </a:r>
          </a:p>
          <a:p>
            <a:pPr algn="ctr"/>
            <a:r>
              <a:rPr lang="en-US" dirty="0"/>
              <a:t>K = nil</a:t>
            </a:r>
            <a:endParaRPr lang="en-CA" dirty="0"/>
          </a:p>
        </p:txBody>
      </p:sp>
      <p:sp>
        <p:nvSpPr>
          <p:cNvPr id="8" name="Left Arrow 7"/>
          <p:cNvSpPr/>
          <p:nvPr/>
        </p:nvSpPr>
        <p:spPr>
          <a:xfrm rot="20102585">
            <a:off x="2571567" y="3461284"/>
            <a:ext cx="213360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is still there</a:t>
            </a:r>
            <a:endParaRPr lang="en-CA" dirty="0"/>
          </a:p>
        </p:txBody>
      </p:sp>
      <p:sp>
        <p:nvSpPr>
          <p:cNvPr id="9" name="Left Arrow 8"/>
          <p:cNvSpPr/>
          <p:nvPr/>
        </p:nvSpPr>
        <p:spPr>
          <a:xfrm>
            <a:off x="2667000" y="4171950"/>
            <a:ext cx="541020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the table can be garbage collected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 and the stack, C-API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/>
          </a:bodyPr>
          <a:lstStyle/>
          <a:p>
            <a:r>
              <a:rPr lang="en-US" dirty="0"/>
              <a:t>Remember that all information being passed back and forth from C and </a:t>
            </a:r>
            <a:r>
              <a:rPr lang="en-US" dirty="0" err="1"/>
              <a:t>Lua</a:t>
            </a:r>
            <a:r>
              <a:rPr lang="en-US" dirty="0"/>
              <a:t> is on the “stack”</a:t>
            </a:r>
          </a:p>
          <a:p>
            <a:r>
              <a:rPr lang="en-US" dirty="0"/>
              <a:t>So many of these calls </a:t>
            </a:r>
            <a:r>
              <a:rPr lang="en-US" i="1" dirty="0"/>
              <a:t>indirectly </a:t>
            </a:r>
            <a:r>
              <a:rPr lang="en-US" dirty="0"/>
              <a:t>refer to the stack</a:t>
            </a:r>
          </a:p>
          <a:p>
            <a:pPr lvl="1"/>
            <a:r>
              <a:rPr lang="en-US" dirty="0"/>
              <a:t>(that’s one of the usual things to get used to)</a:t>
            </a:r>
          </a:p>
          <a:p>
            <a:r>
              <a:rPr lang="en-CA" dirty="0" err="1"/>
              <a:t>lua_istable</a:t>
            </a:r>
            <a:r>
              <a:rPr lang="en-CA" dirty="0"/>
              <a:t>( L, -1 )	</a:t>
            </a:r>
            <a:r>
              <a:rPr lang="en-CA" sz="2800" i="1" dirty="0">
                <a:latin typeface="Times New Roman" pitchFamily="18" charset="0"/>
                <a:cs typeface="Times New Roman" pitchFamily="18" charset="0"/>
              </a:rPr>
              <a:t>is thing at stack top a table?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/>
              <a:t>lua_newtable</a:t>
            </a:r>
            <a:r>
              <a:rPr lang="en-US" dirty="0"/>
              <a:t>(L)   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places new table at top of stack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 and the stack, C-API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of these “table” functions manipulate “current” location in the stack (for things like </a:t>
            </a:r>
            <a:r>
              <a:rPr lang="en-US" dirty="0" err="1"/>
              <a:t>lua_pushnumber</a:t>
            </a:r>
            <a:r>
              <a:rPr lang="en-US" dirty="0"/>
              <a:t>, etc.)</a:t>
            </a:r>
          </a:p>
          <a:p>
            <a:r>
              <a:rPr lang="en-US" dirty="0" err="1"/>
              <a:t>lua_gettable</a:t>
            </a:r>
            <a:r>
              <a:rPr lang="en-US" dirty="0"/>
              <a:t>( L, x )   points to top of stack</a:t>
            </a:r>
          </a:p>
          <a:p>
            <a:r>
              <a:rPr lang="en-US" dirty="0" err="1"/>
              <a:t>lua_settable</a:t>
            </a:r>
            <a:r>
              <a:rPr lang="en-US" dirty="0"/>
              <a:t>( L, x )   Takes the two items “above” x in the stack (index and value), places them into a table (along with an entry) and pops them off the stack (i.e. eliminating them) 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 and the stack, C-API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 fontScale="92500"/>
          </a:bodyPr>
          <a:lstStyle/>
          <a:p>
            <a:r>
              <a:rPr lang="en-US" dirty="0"/>
              <a:t>Note many functions call “</a:t>
            </a:r>
            <a:r>
              <a:rPr lang="en-US" dirty="0" err="1"/>
              <a:t>metamethods</a:t>
            </a:r>
            <a:r>
              <a:rPr lang="en-US" dirty="0"/>
              <a:t>” that manipulate the stack. </a:t>
            </a:r>
          </a:p>
          <a:p>
            <a:pPr lvl="1"/>
            <a:r>
              <a:rPr lang="en-US" dirty="0"/>
              <a:t>For example </a:t>
            </a:r>
            <a:r>
              <a:rPr lang="en-US" dirty="0" err="1"/>
              <a:t>lua_settable</a:t>
            </a:r>
            <a:r>
              <a:rPr lang="en-US" dirty="0"/>
              <a:t>, which “pops” (removes) two items (name, value) from the stack, then saves them into a new table, will alter the indices of the stack. </a:t>
            </a:r>
          </a:p>
          <a:p>
            <a:pPr lvl="1"/>
            <a:r>
              <a:rPr lang="en-US" dirty="0"/>
              <a:t>If you are pointing to the “top” of the stack, this is easily manageable, but is still somewhat annoying</a:t>
            </a:r>
          </a:p>
          <a:p>
            <a:pPr lvl="1"/>
            <a:r>
              <a:rPr lang="en-US" dirty="0"/>
              <a:t>They are also verbose and “slow”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lua_rawseti</a:t>
            </a:r>
            <a:r>
              <a:rPr lang="en-US" dirty="0"/>
              <a:t>, </a:t>
            </a:r>
            <a:r>
              <a:rPr lang="en-US" dirty="0" err="1"/>
              <a:t>lua_rawgeti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/>
          </a:bodyPr>
          <a:lstStyle/>
          <a:p>
            <a:r>
              <a:rPr lang="en-US" dirty="0"/>
              <a:t>Since you are often doing a number of table operations at the same time…</a:t>
            </a:r>
          </a:p>
          <a:p>
            <a:pPr lvl="1"/>
            <a:r>
              <a:rPr lang="en-US" dirty="0" err="1"/>
              <a:t>lua_gettable</a:t>
            </a:r>
            <a:r>
              <a:rPr lang="en-US" dirty="0"/>
              <a:t>( L, -1 )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Get table at stack top</a:t>
            </a:r>
            <a:endParaRPr lang="en-US" dirty="0"/>
          </a:p>
          <a:p>
            <a:pPr lvl="1"/>
            <a:r>
              <a:rPr lang="en-US" dirty="0"/>
              <a:t>x = </a:t>
            </a:r>
            <a:r>
              <a:rPr lang="en-US" dirty="0" err="1"/>
              <a:t>lua_tonumber</a:t>
            </a:r>
            <a:r>
              <a:rPr lang="en-US" dirty="0"/>
              <a:t>( L, -1)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read value at that location</a:t>
            </a:r>
          </a:p>
          <a:p>
            <a:r>
              <a:rPr lang="en-US" dirty="0"/>
              <a:t>…there are “raw” functions that do this at the same time (and are faster, too)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Lua</a:t>
            </a:r>
            <a:r>
              <a:rPr lang="en-CA" dirty="0"/>
              <a:t> “registry”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persistent information between function calls, for C. </a:t>
            </a:r>
            <a:endParaRPr lang="en-CA" dirty="0"/>
          </a:p>
          <a:p>
            <a:r>
              <a:rPr lang="en-CA" dirty="0"/>
              <a:t>Acts like the stack, but isn’t in the stack.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“registry”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/* variable with an unique address */</a:t>
            </a:r>
          </a:p>
          <a:p>
            <a:r>
              <a:rPr lang="en-US" dirty="0"/>
              <a:t>    static const char Key = 'k';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store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lua_pushnumber</a:t>
            </a:r>
            <a:r>
              <a:rPr lang="en-US" dirty="0"/>
              <a:t>(L, </a:t>
            </a:r>
            <a:r>
              <a:rPr lang="en-US" dirty="0" err="1"/>
              <a:t>myNumber</a:t>
            </a:r>
            <a:r>
              <a:rPr lang="en-US" dirty="0"/>
              <a:t>);  /* push value */</a:t>
            </a:r>
          </a:p>
          <a:p>
            <a:r>
              <a:rPr lang="en-US" dirty="0"/>
              <a:t>    /* registry[&amp;Key] = </a:t>
            </a:r>
            <a:r>
              <a:rPr lang="en-US" dirty="0" err="1"/>
              <a:t>myNumber</a:t>
            </a:r>
            <a:r>
              <a:rPr lang="en-US" dirty="0"/>
              <a:t> */</a:t>
            </a:r>
          </a:p>
          <a:p>
            <a:r>
              <a:rPr lang="en-US" dirty="0"/>
              <a:t>    </a:t>
            </a:r>
            <a:r>
              <a:rPr lang="en-US" dirty="0" err="1"/>
              <a:t>lua_settable</a:t>
            </a:r>
            <a:r>
              <a:rPr lang="en-US" dirty="0"/>
              <a:t>(L, LUA_REGISTRYINDEX);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retrieve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lua_gettable</a:t>
            </a:r>
            <a:r>
              <a:rPr lang="en-US" dirty="0"/>
              <a:t>(L, LUA_REGISTRYINDEX);  /* retrieve value */</a:t>
            </a:r>
          </a:p>
          <a:p>
            <a:r>
              <a:rPr lang="en-US" dirty="0"/>
              <a:t>    </a:t>
            </a:r>
            <a:r>
              <a:rPr lang="en-US" dirty="0" err="1"/>
              <a:t>myNumber</a:t>
            </a:r>
            <a:r>
              <a:rPr lang="en-US" dirty="0"/>
              <a:t> = </a:t>
            </a:r>
            <a:r>
              <a:rPr lang="en-US" dirty="0" err="1"/>
              <a:t>lua_tonumber</a:t>
            </a:r>
            <a:r>
              <a:rPr lang="en-US" dirty="0"/>
              <a:t>(L, -1);  /* convert to number */</a:t>
            </a: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“registry”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/* variable with an unique address */</a:t>
            </a:r>
          </a:p>
          <a:p>
            <a:r>
              <a:rPr lang="en-US" dirty="0"/>
              <a:t>    static const char Key = 'k';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store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lua_pushnumber</a:t>
            </a:r>
            <a:r>
              <a:rPr lang="en-US" dirty="0"/>
              <a:t>(L, </a:t>
            </a:r>
            <a:r>
              <a:rPr lang="en-US" dirty="0" err="1"/>
              <a:t>myNumber</a:t>
            </a:r>
            <a:r>
              <a:rPr lang="en-US" dirty="0"/>
              <a:t>);  /* push value */</a:t>
            </a:r>
          </a:p>
          <a:p>
            <a:r>
              <a:rPr lang="en-US" dirty="0"/>
              <a:t>    /* registry[&amp;Key] = </a:t>
            </a:r>
            <a:r>
              <a:rPr lang="en-US" dirty="0" err="1"/>
              <a:t>myNumber</a:t>
            </a:r>
            <a:r>
              <a:rPr lang="en-US" dirty="0"/>
              <a:t> */</a:t>
            </a:r>
          </a:p>
          <a:p>
            <a:r>
              <a:rPr lang="en-US" dirty="0"/>
              <a:t>    </a:t>
            </a:r>
            <a:r>
              <a:rPr lang="en-US" dirty="0" err="1"/>
              <a:t>lua_settable</a:t>
            </a:r>
            <a:r>
              <a:rPr lang="en-US" dirty="0"/>
              <a:t>(L, LUA_REGISTRYINDEX);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retrieve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lua_gettable</a:t>
            </a:r>
            <a:r>
              <a:rPr lang="en-US" dirty="0"/>
              <a:t>(L, LUA_REGISTRYINDEX);  /* retrieve value */</a:t>
            </a:r>
          </a:p>
          <a:p>
            <a:r>
              <a:rPr lang="en-US" dirty="0"/>
              <a:t>    </a:t>
            </a:r>
            <a:r>
              <a:rPr lang="en-US" dirty="0" err="1"/>
              <a:t>myNumber</a:t>
            </a:r>
            <a:r>
              <a:rPr lang="en-US" dirty="0"/>
              <a:t> = </a:t>
            </a:r>
            <a:r>
              <a:rPr lang="en-US" dirty="0" err="1"/>
              <a:t>lua_tonumber</a:t>
            </a:r>
            <a:r>
              <a:rPr lang="en-US" dirty="0"/>
              <a:t>(L, -1);  /* convert to number */</a:t>
            </a: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5751"/>
            <a:ext cx="8153400" cy="16001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“Pascal” convention stack (C/C++):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p = </a:t>
            </a:r>
            <a:r>
              <a:rPr lang="en-US" dirty="0" err="1"/>
              <a:t>doThis</a:t>
            </a:r>
            <a:r>
              <a:rPr lang="en-US" dirty="0"/>
              <a:t>( 6, 2, 5 )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p;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895600" y="45148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838200" y="1861332"/>
            <a:ext cx="1981200" cy="800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895600" y="41719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895600" y="38290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895600" y="34861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95600" y="31432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Return address</a:t>
            </a:r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2895600" y="28003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2895600" y="24574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2895600" y="21145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CA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750"/>
            <a:ext cx="7620000" cy="19431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doThis</a:t>
            </a:r>
            <a:r>
              <a:rPr lang="en-US" sz="2800" dirty="0"/>
              <a:t>(</a:t>
            </a:r>
            <a:r>
              <a:rPr lang="en-US" sz="2800" dirty="0" err="1"/>
              <a:t>x,y,z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{ </a:t>
            </a:r>
            <a:br>
              <a:rPr lang="en-US" sz="2800" dirty="0"/>
            </a:br>
            <a:r>
              <a:rPr lang="en-US" sz="2800" dirty="0"/>
              <a:t>  place(10)</a:t>
            </a:r>
            <a:r>
              <a:rPr lang="en-US" sz="2800" dirty="0" err="1"/>
              <a:t>OnStack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place(45)</a:t>
            </a:r>
            <a:r>
              <a:rPr lang="en-US" sz="2800" dirty="0" err="1"/>
              <a:t>OnStack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place(99)</a:t>
            </a:r>
            <a:r>
              <a:rPr lang="en-US" sz="2800" dirty="0" err="1"/>
              <a:t>OnStack</a:t>
            </a:r>
            <a:br>
              <a:rPr lang="en-US" sz="2800" dirty="0"/>
            </a:br>
            <a:r>
              <a:rPr lang="en-US" sz="2800" dirty="0"/>
              <a:t>  place(3)</a:t>
            </a:r>
            <a:r>
              <a:rPr lang="en-US" sz="2800" dirty="0" err="1"/>
              <a:t>OnStack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5867400" y="45148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3657600" y="2971800"/>
            <a:ext cx="1981200" cy="800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67400" y="41719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867400" y="38290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867400" y="34861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67400" y="31432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Return address</a:t>
            </a:r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003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24574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5867400" y="21145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45</a:t>
            </a:r>
            <a:endParaRPr lang="en-CA" sz="2800" dirty="0"/>
          </a:p>
        </p:txBody>
      </p:sp>
      <p:sp>
        <p:nvSpPr>
          <p:cNvPr id="14" name="Rectangle 13"/>
          <p:cNvSpPr/>
          <p:nvPr/>
        </p:nvSpPr>
        <p:spPr>
          <a:xfrm>
            <a:off x="5867400" y="17716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99</a:t>
            </a:r>
            <a:endParaRPr lang="en-CA" sz="3200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287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4800" y="4171951"/>
            <a:ext cx="7620000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p,q,r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doThis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( 6, 2, 5 )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&lt;&lt; p;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</a:t>
            </a:r>
            <a:r>
              <a:rPr lang="en-CA" dirty="0" err="1"/>
              <a:t>Lua</a:t>
            </a:r>
            <a:r>
              <a:rPr lang="en-CA" dirty="0"/>
              <a:t> for control…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Luau is a “C” API, so can only integrate to a “function”, not a “method”</a:t>
            </a:r>
          </a:p>
          <a:p>
            <a:r>
              <a:rPr lang="en-CA" dirty="0"/>
              <a:t>What’s the difference? </a:t>
            </a:r>
          </a:p>
          <a:p>
            <a:pPr lvl="1"/>
            <a:r>
              <a:rPr lang="en-CA" dirty="0"/>
              <a:t>A “function” is known at compile time, where a “method” isn’t (though it depends)</a:t>
            </a:r>
          </a:p>
          <a:p>
            <a:r>
              <a:rPr lang="en-CA" dirty="0"/>
              <a:t>A “static method” can be used, though, as it’s known at compile time (but there’s only 1 shared among all class instances)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7010400" y="9715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75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56</a:t>
            </a:r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34</a:t>
            </a:r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16</a:t>
            </a:r>
          </a:p>
        </p:txBody>
      </p:sp>
      <p:sp>
        <p:nvSpPr>
          <p:cNvPr id="9" name="Plaque 8"/>
          <p:cNvSpPr/>
          <p:nvPr/>
        </p:nvSpPr>
        <p:spPr>
          <a:xfrm>
            <a:off x="609600" y="120015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1239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(ID)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19621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(ID)</a:t>
            </a:r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 flipV="1">
            <a:off x="2514600" y="135255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2514600" y="173355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5410200" y="13525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5410200" y="21907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6096000" y="935356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609600" y="97155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cxnSp>
        <p:nvCxnSpPr>
          <p:cNvPr id="13" name="Straight Arrow Connector 12"/>
          <p:cNvCxnSpPr>
            <a:stCxn id="9" idx="3"/>
            <a:endCxn id="5" idx="2"/>
          </p:cNvCxnSpPr>
          <p:nvPr/>
        </p:nvCxnSpPr>
        <p:spPr>
          <a:xfrm flipV="1">
            <a:off x="2514600" y="1278256"/>
            <a:ext cx="3581400" cy="22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3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7010400" y="9715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ID:2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ID:5</a:t>
            </a:r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457200" y="46203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ObjectID</a:t>
            </a:r>
            <a:r>
              <a:rPr lang="en-CA" dirty="0"/>
              <a:t> = 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49073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</a:t>
            </a:r>
            <a:r>
              <a:rPr lang="en-CA" u="sng" dirty="0">
                <a:solidFill>
                  <a:srgbClr val="FF0000"/>
                </a:solidFill>
              </a:rPr>
              <a:t>ID</a:t>
            </a:r>
            <a:r>
              <a:rPr lang="en-CA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217653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(ID)</a:t>
            </a:r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2362200" y="995430"/>
            <a:ext cx="914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2362200" y="995430"/>
            <a:ext cx="9144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5410200" y="171933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5410200" y="240513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laque 25"/>
          <p:cNvSpPr/>
          <p:nvPr/>
        </p:nvSpPr>
        <p:spPr>
          <a:xfrm>
            <a:off x="457200" y="2680952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  <a:p>
            <a:pPr algn="ctr"/>
            <a:r>
              <a:rPr lang="en-CA" dirty="0"/>
              <a:t>(for object 5)</a:t>
            </a:r>
          </a:p>
        </p:txBody>
      </p:sp>
      <p:cxnSp>
        <p:nvCxnSpPr>
          <p:cNvPr id="30" name="Straight Arrow Connector 29"/>
          <p:cNvCxnSpPr>
            <a:stCxn id="26" idx="3"/>
            <a:endCxn id="10" idx="1"/>
          </p:cNvCxnSpPr>
          <p:nvPr/>
        </p:nvCxnSpPr>
        <p:spPr>
          <a:xfrm flipV="1">
            <a:off x="2362200" y="1719330"/>
            <a:ext cx="914400" cy="1495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11" idx="1"/>
          </p:cNvCxnSpPr>
          <p:nvPr/>
        </p:nvCxnSpPr>
        <p:spPr>
          <a:xfrm flipV="1">
            <a:off x="2362200" y="2405130"/>
            <a:ext cx="914400" cy="809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5" idx="1"/>
          </p:cNvCxnSpPr>
          <p:nvPr/>
        </p:nvCxnSpPr>
        <p:spPr>
          <a:xfrm>
            <a:off x="2362200" y="995430"/>
            <a:ext cx="4782111" cy="76553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3"/>
            <a:endCxn id="7" idx="2"/>
          </p:cNvCxnSpPr>
          <p:nvPr/>
        </p:nvCxnSpPr>
        <p:spPr>
          <a:xfrm>
            <a:off x="2362200" y="3214352"/>
            <a:ext cx="4419600" cy="81298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381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1295400" y="8191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miley Face 5"/>
          <p:cNvSpPr/>
          <p:nvPr/>
        </p:nvSpPr>
        <p:spPr>
          <a:xfrm>
            <a:off x="1371600" y="18859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1066800" y="2800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Smiley Face 7"/>
          <p:cNvSpPr/>
          <p:nvPr/>
        </p:nvSpPr>
        <p:spPr>
          <a:xfrm>
            <a:off x="1600200" y="37909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6210300" y="198120"/>
            <a:ext cx="1905000" cy="762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cxnSp>
        <p:nvCxnSpPr>
          <p:cNvPr id="20" name="Straight Connector 19"/>
          <p:cNvCxnSpPr>
            <a:stCxn id="5" idx="6"/>
            <a:endCxn id="9" idx="1"/>
          </p:cNvCxnSpPr>
          <p:nvPr/>
        </p:nvCxnSpPr>
        <p:spPr>
          <a:xfrm flipV="1">
            <a:off x="2209800" y="579120"/>
            <a:ext cx="4000500" cy="58293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33800" y="1123950"/>
            <a:ext cx="21336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33800" y="16573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()</a:t>
            </a:r>
          </a:p>
        </p:txBody>
      </p:sp>
      <p:cxnSp>
        <p:nvCxnSpPr>
          <p:cNvPr id="33" name="Straight Arrow Connector 32"/>
          <p:cNvCxnSpPr>
            <a:stCxn id="28" idx="1"/>
            <a:endCxn id="5" idx="6"/>
          </p:cNvCxnSpPr>
          <p:nvPr/>
        </p:nvCxnSpPr>
        <p:spPr>
          <a:xfrm flipH="1" flipV="1">
            <a:off x="2209800" y="1162050"/>
            <a:ext cx="15240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1"/>
          </p:cNvCxnSpPr>
          <p:nvPr/>
        </p:nvCxnSpPr>
        <p:spPr>
          <a:xfrm flipH="1" flipV="1">
            <a:off x="2209800" y="120015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2"/>
            <a:endCxn id="28" idx="3"/>
          </p:cNvCxnSpPr>
          <p:nvPr/>
        </p:nvCxnSpPr>
        <p:spPr>
          <a:xfrm flipH="1">
            <a:off x="5867400" y="960120"/>
            <a:ext cx="1295400" cy="392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29" idx="3"/>
          </p:cNvCxnSpPr>
          <p:nvPr/>
        </p:nvCxnSpPr>
        <p:spPr>
          <a:xfrm flipH="1">
            <a:off x="5867400" y="960120"/>
            <a:ext cx="1295400" cy="925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Plaque 48"/>
          <p:cNvSpPr/>
          <p:nvPr/>
        </p:nvSpPr>
        <p:spPr>
          <a:xfrm>
            <a:off x="6324600" y="1962150"/>
            <a:ext cx="1905000" cy="762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cxnSp>
        <p:nvCxnSpPr>
          <p:cNvPr id="50" name="Straight Connector 49"/>
          <p:cNvCxnSpPr>
            <a:endCxn id="49" idx="1"/>
          </p:cNvCxnSpPr>
          <p:nvPr/>
        </p:nvCxnSpPr>
        <p:spPr>
          <a:xfrm flipV="1">
            <a:off x="2057400" y="2343150"/>
            <a:ext cx="4267200" cy="7620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114800" y="2952750"/>
            <a:ext cx="21336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114800" y="34861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()</a:t>
            </a:r>
          </a:p>
        </p:txBody>
      </p:sp>
      <p:cxnSp>
        <p:nvCxnSpPr>
          <p:cNvPr id="53" name="Straight Arrow Connector 52"/>
          <p:cNvCxnSpPr>
            <a:stCxn id="51" idx="1"/>
            <a:endCxn id="7" idx="6"/>
          </p:cNvCxnSpPr>
          <p:nvPr/>
        </p:nvCxnSpPr>
        <p:spPr>
          <a:xfrm flipH="1" flipV="1">
            <a:off x="1981200" y="3143250"/>
            <a:ext cx="2133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1"/>
            <a:endCxn id="7" idx="6"/>
          </p:cNvCxnSpPr>
          <p:nvPr/>
        </p:nvCxnSpPr>
        <p:spPr>
          <a:xfrm flipH="1" flipV="1">
            <a:off x="1981200" y="3143250"/>
            <a:ext cx="213360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  <a:endCxn id="51" idx="3"/>
          </p:cNvCxnSpPr>
          <p:nvPr/>
        </p:nvCxnSpPr>
        <p:spPr>
          <a:xfrm flipH="1">
            <a:off x="6248400" y="2724150"/>
            <a:ext cx="10287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  <a:endCxn id="52" idx="3"/>
          </p:cNvCxnSpPr>
          <p:nvPr/>
        </p:nvCxnSpPr>
        <p:spPr>
          <a:xfrm flipH="1">
            <a:off x="6248400" y="2724150"/>
            <a:ext cx="10287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/>
              <a:t>Only “container” type, can mimic almost any other common container</a:t>
            </a:r>
          </a:p>
          <a:p>
            <a:r>
              <a:rPr lang="en-US" dirty="0"/>
              <a:t>They are “associative arrays”:</a:t>
            </a:r>
          </a:p>
          <a:p>
            <a:pPr lvl="1"/>
            <a:r>
              <a:rPr lang="en-US" dirty="0"/>
              <a:t>Arrays that use anything as an index (like PHP)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33400" y="3181350"/>
            <a:ext cx="2362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 = {}</a:t>
            </a:r>
          </a:p>
          <a:p>
            <a:pPr algn="ctr"/>
            <a:r>
              <a:rPr lang="en-US" dirty="0"/>
              <a:t>K = a</a:t>
            </a:r>
          </a:p>
          <a:p>
            <a:pPr algn="ctr"/>
            <a:r>
              <a:rPr lang="en-US" dirty="0"/>
              <a:t>a = nil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276600" y="3181350"/>
            <a:ext cx="2438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a[5] = 10</a:t>
            </a:r>
          </a:p>
          <a:p>
            <a:pPr algn="ctr"/>
            <a:r>
              <a:rPr lang="en-US" dirty="0"/>
              <a:t>a[5]  = “Yolo”</a:t>
            </a:r>
          </a:p>
          <a:p>
            <a:pPr algn="ctr"/>
            <a:r>
              <a:rPr lang="en-US" dirty="0"/>
              <a:t>a[“5”] = 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18135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a[“Yolo”] = 17</a:t>
            </a:r>
          </a:p>
          <a:p>
            <a:pPr algn="ctr"/>
            <a:r>
              <a:rPr lang="en-US" dirty="0"/>
              <a:t>A[“Yolo”] = a[“Yolo”] + 1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</TotalTime>
  <Words>1042</Words>
  <Application>Microsoft Office PowerPoint</Application>
  <PresentationFormat>On-screen Show (16:9)</PresentationFormat>
  <Paragraphs>177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Lua</vt:lpstr>
      <vt:lpstr>“Pascal” convention stack (C/C++): int p = doThis( 6, 2, 5 ) cout &lt;&lt; p;</vt:lpstr>
      <vt:lpstr>Int doThis(x,y,z) {    place(10)OnStack;   place(45)OnStack;   place(99)OnStack   place(3)OnStack</vt:lpstr>
      <vt:lpstr>Using Lua for control…</vt:lpstr>
      <vt:lpstr>PowerPoint Presentation</vt:lpstr>
      <vt:lpstr>PowerPoint Presentation</vt:lpstr>
      <vt:lpstr>PowerPoint Presentation</vt:lpstr>
      <vt:lpstr>PowerPoint Presentation</vt:lpstr>
      <vt:lpstr>Lua tables</vt:lpstr>
      <vt:lpstr>Lua tables</vt:lpstr>
      <vt:lpstr>Lua tables and the stack, C-API</vt:lpstr>
      <vt:lpstr>Lua tables and the stack, C-API</vt:lpstr>
      <vt:lpstr>Lua tables and the stack, C-API</vt:lpstr>
      <vt:lpstr>lua_rawseti, lua_rawgeti</vt:lpstr>
      <vt:lpstr>Lua “registry”</vt:lpstr>
      <vt:lpstr>Lua “registry”</vt:lpstr>
      <vt:lpstr>Lua “registry”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126</cp:revision>
  <dcterms:created xsi:type="dcterms:W3CDTF">2006-08-16T00:00:00Z</dcterms:created>
  <dcterms:modified xsi:type="dcterms:W3CDTF">2022-12-01T20:50:42Z</dcterms:modified>
</cp:coreProperties>
</file>