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Berzerk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F6058-D5F7-CAB1-7C54-0A83936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65" y="1690688"/>
            <a:ext cx="7172006" cy="4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828170-8E3F-BCA5-A614-802EA05EFE50}"/>
              </a:ext>
            </a:extLst>
          </p:cNvPr>
          <p:cNvSpPr/>
          <p:nvPr/>
        </p:nvSpPr>
        <p:spPr>
          <a:xfrm>
            <a:off x="7256206" y="4434349"/>
            <a:ext cx="1465007" cy="1150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AF9D08-3DE0-EE8B-1711-C86BB5E3B26B}"/>
              </a:ext>
            </a:extLst>
          </p:cNvPr>
          <p:cNvSpPr/>
          <p:nvPr/>
        </p:nvSpPr>
        <p:spPr>
          <a:xfrm>
            <a:off x="2910348" y="639097"/>
            <a:ext cx="1465007" cy="1150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B7310F0-96B9-4744-8A0B-0E6C8DF3FA28}"/>
              </a:ext>
            </a:extLst>
          </p:cNvPr>
          <p:cNvSpPr/>
          <p:nvPr/>
        </p:nvSpPr>
        <p:spPr>
          <a:xfrm>
            <a:off x="3642851" y="1445342"/>
            <a:ext cx="4321278" cy="362318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9C3F9-5767-27BF-9499-5424AAAF8E1E}"/>
              </a:ext>
            </a:extLst>
          </p:cNvPr>
          <p:cNvCxnSpPr/>
          <p:nvPr/>
        </p:nvCxnSpPr>
        <p:spPr>
          <a:xfrm>
            <a:off x="4601497" y="1533832"/>
            <a:ext cx="2939845" cy="272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2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boss LOVES </a:t>
            </a:r>
            <a:r>
              <a:rPr lang="en-CA" dirty="0" err="1"/>
              <a:t>Berzerk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Multi-player</a:t>
            </a:r>
          </a:p>
          <a:p>
            <a:r>
              <a:rPr lang="en-CA" dirty="0">
                <a:highlight>
                  <a:srgbClr val="FFFF00"/>
                </a:highlight>
              </a:rPr>
              <a:t>You can upgrade you gun to a heat seeking missile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You drop your “regular” ray-gun, you pick up the missile launcher</a:t>
            </a:r>
          </a:p>
          <a:p>
            <a:pPr lvl="1"/>
            <a:r>
              <a:rPr lang="en-CA" dirty="0"/>
              <a:t>You also have to pick up rockets</a:t>
            </a:r>
          </a:p>
          <a:p>
            <a:pPr lvl="1"/>
            <a:r>
              <a:rPr lang="en-CA" dirty="0"/>
              <a:t>The robots can also pick up the rocket launcher (once they see you shoot it)</a:t>
            </a:r>
          </a:p>
          <a:p>
            <a:r>
              <a:rPr lang="en-CA" dirty="0"/>
              <a:t>You can get roller skates (to go faster)</a:t>
            </a:r>
          </a:p>
          <a:p>
            <a:pPr lvl="1"/>
            <a:r>
              <a:rPr lang="en-CA" dirty="0"/>
              <a:t>If you are hit once, then your skates fall off</a:t>
            </a:r>
          </a:p>
          <a:p>
            <a:r>
              <a:rPr lang="en-CA" dirty="0"/>
              <a:t>Also there are stronger robots sometimes.</a:t>
            </a:r>
          </a:p>
        </p:txBody>
      </p:sp>
    </p:spTree>
    <p:extLst>
      <p:ext uri="{BB962C8B-B14F-4D97-AF65-F5344CB8AC3E}">
        <p14:creationId xmlns:p14="http://schemas.microsoft.com/office/powerpoint/2010/main" val="6025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Inheritance: “Is a”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an object “is a” type of another object, then use inheritance</a:t>
            </a:r>
          </a:p>
          <a:p>
            <a:endParaRPr lang="en-CA" dirty="0"/>
          </a:p>
          <a:p>
            <a:r>
              <a:rPr lang="en-CA" dirty="0" err="1"/>
              <a:t>RayGun</a:t>
            </a:r>
            <a:r>
              <a:rPr lang="en-CA" dirty="0"/>
              <a:t> “is a” weapon</a:t>
            </a:r>
          </a:p>
          <a:p>
            <a:r>
              <a:rPr lang="en-CA" dirty="0" err="1"/>
              <a:t>MissleLanucher</a:t>
            </a:r>
            <a:r>
              <a:rPr lang="en-CA" dirty="0"/>
              <a:t> “is a” weapon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AVOID: “has a”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8433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DEE2D-399E-6A75-C02A-6E1799191339}"/>
              </a:ext>
            </a:extLst>
          </p:cNvPr>
          <p:cNvSpPr/>
          <p:nvPr/>
        </p:nvSpPr>
        <p:spPr>
          <a:xfrm>
            <a:off x="4532672" y="2261418"/>
            <a:ext cx="3362632" cy="31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cWeapon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position;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velocity;</a:t>
            </a:r>
          </a:p>
          <a:p>
            <a:r>
              <a:rPr lang="en-US" sz="2800" dirty="0"/>
              <a:t>bool </a:t>
            </a:r>
            <a:r>
              <a:rPr lang="en-US" sz="2800" dirty="0" err="1"/>
              <a:t>isShot</a:t>
            </a:r>
            <a:r>
              <a:rPr lang="en-US" sz="2800" dirty="0"/>
              <a:t>;</a:t>
            </a:r>
          </a:p>
          <a:p>
            <a:r>
              <a:rPr lang="en-US" sz="2800" dirty="0"/>
              <a:t>Int shoesize;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Shoot();</a:t>
            </a:r>
            <a:endParaRPr lang="en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6A6FA-4289-A74B-AFD3-AD78FBCEC294}"/>
              </a:ext>
            </a:extLst>
          </p:cNvPr>
          <p:cNvSpPr/>
          <p:nvPr/>
        </p:nvSpPr>
        <p:spPr>
          <a:xfrm>
            <a:off x="4532672" y="393291"/>
            <a:ext cx="3362632" cy="179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cRayGun</a:t>
            </a:r>
            <a:r>
              <a:rPr lang="en-US" sz="2800" dirty="0"/>
              <a:t>:</a:t>
            </a:r>
          </a:p>
          <a:p>
            <a:r>
              <a:rPr lang="en-US" sz="2800" dirty="0"/>
              <a:t>std::string </a:t>
            </a:r>
            <a:r>
              <a:rPr lang="en-US" sz="2800" dirty="0" err="1"/>
              <a:t>colour</a:t>
            </a:r>
            <a:r>
              <a:rPr lang="en-US" sz="2800" dirty="0"/>
              <a:t>;</a:t>
            </a:r>
          </a:p>
          <a:p>
            <a:r>
              <a:rPr lang="en-US" sz="2800" dirty="0"/>
              <a:t>Shoot();</a:t>
            </a:r>
            <a:endParaRPr lang="en-CA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7DDBA-84C8-923F-74AE-D9B5FA6888D5}"/>
              </a:ext>
            </a:extLst>
          </p:cNvPr>
          <p:cNvSpPr/>
          <p:nvPr/>
        </p:nvSpPr>
        <p:spPr>
          <a:xfrm>
            <a:off x="1130711" y="2851355"/>
            <a:ext cx="3401961" cy="1415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8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DEE2D-399E-6A75-C02A-6E1799191339}"/>
              </a:ext>
            </a:extLst>
          </p:cNvPr>
          <p:cNvSpPr/>
          <p:nvPr/>
        </p:nvSpPr>
        <p:spPr>
          <a:xfrm>
            <a:off x="5869860" y="2389855"/>
            <a:ext cx="3362632" cy="31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cWeapon:glm</a:t>
            </a:r>
            <a:r>
              <a:rPr lang="en-US" sz="2800" dirty="0"/>
              <a:t>::vec2 position;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velocity;</a:t>
            </a:r>
          </a:p>
          <a:p>
            <a:r>
              <a:rPr lang="en-US" sz="2800" dirty="0"/>
              <a:t>bool </a:t>
            </a:r>
            <a:r>
              <a:rPr lang="en-US" sz="2800" dirty="0" err="1"/>
              <a:t>isShot</a:t>
            </a:r>
            <a:r>
              <a:rPr lang="en-US" sz="2800" dirty="0"/>
              <a:t>;</a:t>
            </a:r>
          </a:p>
          <a:p>
            <a:r>
              <a:rPr lang="en-US" sz="2800" dirty="0"/>
              <a:t>Int shoesize;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Shoot();</a:t>
            </a:r>
            <a:endParaRPr lang="en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6A6FA-4289-A74B-AFD3-AD78FBCEC294}"/>
              </a:ext>
            </a:extLst>
          </p:cNvPr>
          <p:cNvSpPr/>
          <p:nvPr/>
        </p:nvSpPr>
        <p:spPr>
          <a:xfrm>
            <a:off x="5928853" y="397282"/>
            <a:ext cx="3362632" cy="179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cRayGun</a:t>
            </a:r>
            <a:r>
              <a:rPr lang="en-US" sz="2800" dirty="0"/>
              <a:t>:</a:t>
            </a:r>
          </a:p>
          <a:p>
            <a:r>
              <a:rPr lang="en-US" sz="2800" dirty="0"/>
              <a:t>std::string </a:t>
            </a:r>
            <a:r>
              <a:rPr lang="en-US" sz="2800" dirty="0" err="1"/>
              <a:t>colour</a:t>
            </a:r>
            <a:r>
              <a:rPr lang="en-US" sz="2800" dirty="0"/>
              <a:t>;</a:t>
            </a:r>
          </a:p>
          <a:p>
            <a:r>
              <a:rPr lang="en-US" sz="2800" dirty="0"/>
              <a:t>Shoot();</a:t>
            </a:r>
            <a:endParaRPr lang="en-CA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7DDBA-84C8-923F-74AE-D9B5FA6888D5}"/>
              </a:ext>
            </a:extLst>
          </p:cNvPr>
          <p:cNvSpPr/>
          <p:nvPr/>
        </p:nvSpPr>
        <p:spPr>
          <a:xfrm>
            <a:off x="-2283542" y="2187368"/>
            <a:ext cx="3401961" cy="1415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F752C-9C91-E507-D522-E2B6140232FB}"/>
              </a:ext>
            </a:extLst>
          </p:cNvPr>
          <p:cNvSpPr txBox="1"/>
          <p:nvPr/>
        </p:nvSpPr>
        <p:spPr>
          <a:xfrm>
            <a:off x="1863211" y="2300748"/>
            <a:ext cx="29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vTable</a:t>
            </a:r>
            <a:r>
              <a:rPr lang="en-CA" dirty="0"/>
              <a:t>()</a:t>
            </a:r>
          </a:p>
          <a:p>
            <a:r>
              <a:rPr lang="en-CA" dirty="0" err="1"/>
              <a:t>cRayGun</a:t>
            </a:r>
            <a:r>
              <a:rPr lang="en-CA" dirty="0"/>
              <a:t>:::Shoot()</a:t>
            </a:r>
          </a:p>
          <a:p>
            <a:r>
              <a:rPr lang="en-CA" dirty="0" err="1"/>
              <a:t>cWeapon</a:t>
            </a:r>
            <a:r>
              <a:rPr lang="en-CA" dirty="0"/>
              <a:t>::shoot()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74134-66BC-D04B-3E78-19CABE64C63A}"/>
              </a:ext>
            </a:extLst>
          </p:cNvPr>
          <p:cNvCxnSpPr/>
          <p:nvPr/>
        </p:nvCxnSpPr>
        <p:spPr>
          <a:xfrm flipV="1">
            <a:off x="3864077" y="1700981"/>
            <a:ext cx="2064776" cy="10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CC537-74D6-6DBC-67AC-72377B56675B}"/>
              </a:ext>
            </a:extLst>
          </p:cNvPr>
          <p:cNvCxnSpPr>
            <a:cxnSpLocks/>
          </p:cNvCxnSpPr>
          <p:nvPr/>
        </p:nvCxnSpPr>
        <p:spPr>
          <a:xfrm>
            <a:off x="3775587" y="3156750"/>
            <a:ext cx="1995948" cy="156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is default “private” (unlike struct which is default public)</a:t>
            </a:r>
          </a:p>
          <a:p>
            <a:r>
              <a:rPr lang="en-CA" dirty="0"/>
              <a:t>“public” means it’s exposed externally:</a:t>
            </a:r>
          </a:p>
          <a:p>
            <a:pPr lvl="1"/>
            <a:r>
              <a:rPr lang="en-CA" dirty="0"/>
              <a:t>Methods can be called</a:t>
            </a:r>
          </a:p>
          <a:p>
            <a:pPr lvl="1"/>
            <a:r>
              <a:rPr lang="en-CA" dirty="0"/>
              <a:t>Variables are exposed for read &amp; write</a:t>
            </a:r>
          </a:p>
          <a:p>
            <a:r>
              <a:rPr lang="en-CA" dirty="0"/>
              <a:t>“private” means it’s completely hidden outside the class</a:t>
            </a:r>
          </a:p>
          <a:p>
            <a:pPr lvl="1"/>
            <a:r>
              <a:rPr lang="en-CA" dirty="0"/>
              <a:t>Note that these items are still “seen” by the rest of the code, in that any change to the header file will force a rebuild.</a:t>
            </a:r>
          </a:p>
          <a:p>
            <a:pPr lvl="1"/>
            <a:r>
              <a:rPr lang="en-CA" dirty="0"/>
              <a:t>You can also just see the code in the header. </a:t>
            </a:r>
          </a:p>
        </p:txBody>
      </p:sp>
    </p:spTree>
    <p:extLst>
      <p:ext uri="{BB962C8B-B14F-4D97-AF65-F5344CB8AC3E}">
        <p14:creationId xmlns:p14="http://schemas.microsoft.com/office/powerpoint/2010/main" val="331195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also “protected” which is only used when one class “inherits” from another. Anything “protected” (methods or variables) are visible “parent” or “derived” class as a “private” variable. </a:t>
            </a:r>
          </a:p>
          <a:p>
            <a:r>
              <a:rPr lang="en-CA" dirty="0"/>
              <a:t>Any classes “further down” the inheritance chain also have these. </a:t>
            </a:r>
          </a:p>
          <a:p>
            <a:r>
              <a:rPr lang="en-CA" dirty="0"/>
              <a:t>This is because derived classes </a:t>
            </a:r>
            <a:r>
              <a:rPr lang="en-CA" i="1" dirty="0"/>
              <a:t>literally </a:t>
            </a:r>
            <a:r>
              <a:rPr lang="en-CA" dirty="0"/>
              <a:t>have the base classes</a:t>
            </a:r>
          </a:p>
          <a:p>
            <a:pPr lvl="1"/>
            <a:r>
              <a:rPr lang="en-CA" dirty="0"/>
              <a:t>i.e. they aren’t copied or something like that, it means that if you create a parent/derived class, then the base class is also created.</a:t>
            </a:r>
          </a:p>
          <a:p>
            <a:pPr lvl="1"/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10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 inheritance is indented for code re-use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inherit from a class so you don’t have to duplicate code</a:t>
            </a:r>
          </a:p>
          <a:p>
            <a:r>
              <a:rPr lang="en-CA" dirty="0"/>
              <a:t>This avoids making mistakes when there’s an update. </a:t>
            </a:r>
          </a:p>
          <a:p>
            <a:r>
              <a:rPr lang="en-CA" dirty="0"/>
              <a:t>ONLY use inheritance when the parent/derived class “is a” type of the base class, NOT that it has some capability. </a:t>
            </a:r>
          </a:p>
          <a:p>
            <a:r>
              <a:rPr lang="en-CA" dirty="0" err="1"/>
              <a:t>cDog</a:t>
            </a:r>
            <a:r>
              <a:rPr lang="en-CA" dirty="0"/>
              <a:t> that has a base class of </a:t>
            </a:r>
            <a:r>
              <a:rPr lang="en-CA" dirty="0" err="1"/>
              <a:t>cAnimal</a:t>
            </a:r>
            <a:r>
              <a:rPr lang="en-CA" dirty="0"/>
              <a:t> == GOOD</a:t>
            </a:r>
          </a:p>
          <a:p>
            <a:pPr lvl="1"/>
            <a:r>
              <a:rPr lang="en-CA" dirty="0"/>
              <a:t>A “</a:t>
            </a:r>
            <a:r>
              <a:rPr lang="en-CA" dirty="0" err="1"/>
              <a:t>cDog</a:t>
            </a:r>
            <a:r>
              <a:rPr lang="en-CA" dirty="0"/>
              <a:t>” *IS AN* “</a:t>
            </a:r>
            <a:r>
              <a:rPr lang="en-CA" dirty="0" err="1"/>
              <a:t>cAnimal</a:t>
            </a:r>
            <a:r>
              <a:rPr lang="en-CA" dirty="0"/>
              <a:t>”</a:t>
            </a:r>
          </a:p>
          <a:p>
            <a:r>
              <a:rPr lang="en-CA" dirty="0" err="1"/>
              <a:t>cDog</a:t>
            </a:r>
            <a:r>
              <a:rPr lang="en-CA" dirty="0"/>
              <a:t> that has a base class of </a:t>
            </a:r>
            <a:r>
              <a:rPr lang="en-CA" dirty="0" err="1"/>
              <a:t>cBall</a:t>
            </a:r>
            <a:r>
              <a:rPr lang="en-CA" dirty="0"/>
              <a:t> == VERY BAD</a:t>
            </a:r>
          </a:p>
          <a:p>
            <a:pPr lvl="1"/>
            <a:r>
              <a:rPr lang="en-CA" dirty="0"/>
              <a:t>A “</a:t>
            </a:r>
            <a:r>
              <a:rPr lang="en-CA" dirty="0" err="1"/>
              <a:t>cDog</a:t>
            </a:r>
            <a:r>
              <a:rPr lang="en-CA" dirty="0"/>
              <a:t>” *HAS A* or *USES A* “</a:t>
            </a:r>
            <a:r>
              <a:rPr lang="en-CA" dirty="0" err="1"/>
              <a:t>cBall</a:t>
            </a:r>
            <a:r>
              <a:rPr lang="en-CA" dirty="0"/>
              <a:t>”</a:t>
            </a:r>
          </a:p>
          <a:p>
            <a:pPr lvl="1"/>
            <a:r>
              <a:rPr lang="en-CA" dirty="0"/>
              <a:t>This was very common with Java and older languages, but over time, it became clear </a:t>
            </a:r>
            <a:r>
              <a:rPr lang="en-CA"/>
              <a:t>that this is a </a:t>
            </a:r>
            <a:r>
              <a:rPr lang="en-CA" dirty="0"/>
              <a:t>really, really bad idea. </a:t>
            </a:r>
          </a:p>
        </p:txBody>
      </p:sp>
    </p:spTree>
    <p:extLst>
      <p:ext uri="{BB962C8B-B14F-4D97-AF65-F5344CB8AC3E}">
        <p14:creationId xmlns:p14="http://schemas.microsoft.com/office/powerpoint/2010/main" val="29158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Berzerk</vt:lpstr>
      <vt:lpstr>PowerPoint Presentation</vt:lpstr>
      <vt:lpstr>Your boss LOVES Berzerk!</vt:lpstr>
      <vt:lpstr>Inheritance: “Is a” </vt:lpstr>
      <vt:lpstr>PowerPoint Presentation</vt:lpstr>
      <vt:lpstr>PowerPoint Presentation</vt:lpstr>
      <vt:lpstr>C++ inheritance</vt:lpstr>
      <vt:lpstr>C++ inheritance</vt:lpstr>
      <vt:lpstr>C++ inheritance is indented for code re-use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2</cp:revision>
  <dcterms:created xsi:type="dcterms:W3CDTF">2023-09-21T17:59:54Z</dcterms:created>
  <dcterms:modified xsi:type="dcterms:W3CDTF">2023-09-28T17:56:50Z</dcterms:modified>
</cp:coreProperties>
</file>