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E84-DB6D-4E37-88F2-D2B0DD34CF9B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CFBC-7958-45C6-A8D8-AFB6E58E5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35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E84-DB6D-4E37-88F2-D2B0DD34CF9B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CFBC-7958-45C6-A8D8-AFB6E58E5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59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E84-DB6D-4E37-88F2-D2B0DD34CF9B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CFBC-7958-45C6-A8D8-AFB6E58E5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74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E84-DB6D-4E37-88F2-D2B0DD34CF9B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CFBC-7958-45C6-A8D8-AFB6E58E5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80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E84-DB6D-4E37-88F2-D2B0DD34CF9B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CFBC-7958-45C6-A8D8-AFB6E58E5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30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E84-DB6D-4E37-88F2-D2B0DD34CF9B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CFBC-7958-45C6-A8D8-AFB6E58E5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929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E84-DB6D-4E37-88F2-D2B0DD34CF9B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CFBC-7958-45C6-A8D8-AFB6E58E5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43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E84-DB6D-4E37-88F2-D2B0DD34CF9B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CFBC-7958-45C6-A8D8-AFB6E58E5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939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E84-DB6D-4E37-88F2-D2B0DD34CF9B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CFBC-7958-45C6-A8D8-AFB6E58E5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371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E84-DB6D-4E37-88F2-D2B0DD34CF9B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CFBC-7958-45C6-A8D8-AFB6E58E5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14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E84-DB6D-4E37-88F2-D2B0DD34CF9B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CFBC-7958-45C6-A8D8-AFB6E58E5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74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3E84-DB6D-4E37-88F2-D2B0DD34CF9B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CFBC-7958-45C6-A8D8-AFB6E58E5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1491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C4QpKQ8OwA" TargetMode="External"/><Relationship Id="rId2" Type="http://schemas.openxmlformats.org/officeDocument/2006/relationships/hyperlink" Target="https://www.youtube.com/watch?v=K1rotbzekf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C4QpKQ8Ow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3F0F-4119-F572-EA59-397FF039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Constraints (using </a:t>
            </a:r>
            <a:r>
              <a:rPr lang="en-CA" dirty="0" err="1"/>
              <a:t>Vertet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415F-D55A-E130-DCDE-BC884E7FC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now, we’ll be using the constraint system that’s in the “</a:t>
            </a:r>
            <a:r>
              <a:rPr lang="en-CA" dirty="0" err="1"/>
              <a:t>Verlet</a:t>
            </a:r>
            <a:r>
              <a:rPr lang="en-CA" dirty="0"/>
              <a:t>” integration code to handle other types of “rigid” objects:</a:t>
            </a:r>
          </a:p>
          <a:p>
            <a:pPr lvl="1"/>
            <a:r>
              <a:rPr lang="en-CA" dirty="0"/>
              <a:t>Rope</a:t>
            </a:r>
          </a:p>
          <a:p>
            <a:pPr lvl="1"/>
            <a:r>
              <a:rPr lang="en-CA" dirty="0"/>
              <a:t>Ball joints</a:t>
            </a:r>
          </a:p>
          <a:p>
            <a:pPr lvl="1"/>
            <a:r>
              <a:rPr lang="en-CA" dirty="0"/>
              <a:t>Hinges </a:t>
            </a:r>
          </a:p>
          <a:p>
            <a:pPr lvl="1"/>
            <a:r>
              <a:rPr lang="en-CA" dirty="0"/>
              <a:t>Axles (for wheels, etc.)</a:t>
            </a:r>
          </a:p>
          <a:p>
            <a:r>
              <a:rPr lang="en-CA" dirty="0"/>
              <a:t>When we start using the middle-ware, they are handling rigid bodies a different way – which is why we are using middleware.</a:t>
            </a:r>
          </a:p>
        </p:txBody>
      </p:sp>
    </p:spTree>
    <p:extLst>
      <p:ext uri="{BB962C8B-B14F-4D97-AF65-F5344CB8AC3E}">
        <p14:creationId xmlns:p14="http://schemas.microsoft.com/office/powerpoint/2010/main" val="152500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3F0F-4119-F572-EA59-397FF039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Constraints and resolutions are very difficult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415F-D55A-E130-DCDE-BC884E7FC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Spring constraints Hooke’s law</a:t>
            </a:r>
          </a:p>
          <a:p>
            <a:r>
              <a:rPr lang="en-CA" dirty="0"/>
              <a:t>This will quickly become unstable when using Euler integration.</a:t>
            </a:r>
          </a:p>
          <a:p>
            <a:r>
              <a:rPr lang="en-CA" dirty="0"/>
              <a:t>It might work on a single springy thing, like a single object attached to a single spring, but will get wildly unstable when there’s a “chain” of “springs”, like a rope (even with 2 or 3 springs attached together)</a:t>
            </a:r>
          </a:p>
          <a:p>
            <a:r>
              <a:rPr lang="en-CA" dirty="0"/>
              <a:t>And if you are mimicking rigid constraints </a:t>
            </a:r>
            <a:r>
              <a:rPr lang="en-CA" i="1" dirty="0"/>
              <a:t>as </a:t>
            </a:r>
            <a:r>
              <a:rPr lang="en-CA" dirty="0"/>
              <a:t>stiff springs, it gets exponentially worse. </a:t>
            </a:r>
          </a:p>
          <a:p>
            <a:pPr lvl="1"/>
            <a:r>
              <a:rPr lang="en-CA" dirty="0"/>
              <a:t>This is the “k” constant of the F = k*x in Hooke’s law</a:t>
            </a:r>
          </a:p>
        </p:txBody>
      </p:sp>
    </p:spTree>
    <p:extLst>
      <p:ext uri="{BB962C8B-B14F-4D97-AF65-F5344CB8AC3E}">
        <p14:creationId xmlns:p14="http://schemas.microsoft.com/office/powerpoint/2010/main" val="333265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3F0F-4119-F572-EA59-397FF039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PhysX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415F-D55A-E130-DCDE-BC884E7FC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is so difficult (rigid constraints) that if you compare commercial physics middleware, one of the main differences is with the constraint resolution: </a:t>
            </a:r>
          </a:p>
          <a:p>
            <a:r>
              <a:rPr lang="en-CA" dirty="0"/>
              <a:t>See: </a:t>
            </a:r>
            <a:r>
              <a:rPr lang="en-CA" dirty="0">
                <a:hlinkClick r:id="rId2"/>
              </a:rPr>
              <a:t>https://www.youtube.com/watch?v=K1rotbzekf0</a:t>
            </a:r>
            <a:endParaRPr lang="en-CA" dirty="0"/>
          </a:p>
          <a:p>
            <a:pPr lvl="1"/>
            <a:r>
              <a:rPr lang="en-US" u="sng" dirty="0">
                <a:solidFill>
                  <a:srgbClr val="7DBBF7"/>
                </a:solidFill>
                <a:latin typeface="arial" panose="020B0604020202020204" pitchFamily="34" charset="0"/>
              </a:rPr>
              <a:t>Introducing PhysX SDK 4.0 – YouTube</a:t>
            </a:r>
            <a:endParaRPr lang="en-CA" u="sng" dirty="0">
              <a:solidFill>
                <a:srgbClr val="7DBBF7"/>
              </a:solidFill>
              <a:latin typeface="arial" panose="020B0604020202020204" pitchFamily="34" charset="0"/>
            </a:endParaRPr>
          </a:p>
          <a:p>
            <a:r>
              <a:rPr lang="en-CA" u="sng" dirty="0">
                <a:solidFill>
                  <a:srgbClr val="7DBBF7"/>
                </a:solidFill>
                <a:latin typeface="arial" panose="020B0604020202020204" pitchFamily="34" charset="0"/>
              </a:rPr>
              <a:t>Or: </a:t>
            </a:r>
            <a:r>
              <a:rPr lang="en-CA" u="sng" dirty="0">
                <a:solidFill>
                  <a:srgbClr val="7DBBF7"/>
                </a:solidFill>
                <a:latin typeface="arial" panose="020B0604020202020204" pitchFamily="34" charset="0"/>
                <a:hlinkClick r:id="rId3"/>
              </a:rPr>
              <a:t>https://www.youtube.com/watch?v=oC4QpKQ8OwA</a:t>
            </a:r>
            <a:endParaRPr lang="en-CA" u="sng" dirty="0">
              <a:solidFill>
                <a:srgbClr val="7DBBF7"/>
              </a:solidFill>
              <a:latin typeface="arial" panose="020B0604020202020204" pitchFamily="34" charset="0"/>
            </a:endParaRPr>
          </a:p>
          <a:p>
            <a:pPr lvl="1"/>
            <a:r>
              <a:rPr lang="en-CA" b="0" i="0" u="none" strike="noStrike" dirty="0">
                <a:solidFill>
                  <a:srgbClr val="7DBBF7"/>
                </a:solidFill>
                <a:effectLst/>
                <a:latin typeface="arial" panose="020B0604020202020204" pitchFamily="34" charset="0"/>
                <a:hlinkClick r:id="rId3"/>
              </a:rPr>
              <a:t>PhysX 3 vs. PhysX 4 comparison in Unity - Part 1: Joints</a:t>
            </a:r>
          </a:p>
          <a:p>
            <a:pPr lvl="1"/>
            <a:endParaRPr lang="en-US" u="sng" dirty="0">
              <a:solidFill>
                <a:srgbClr val="7DBBF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33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3F0F-4119-F572-EA59-397FF039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But we can “fake it” with </a:t>
            </a:r>
            <a:r>
              <a:rPr lang="en-CA" dirty="0" err="1"/>
              <a:t>Verlet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415F-D55A-E130-DCDE-BC884E7FC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use the “constraint” resolution </a:t>
            </a:r>
          </a:p>
          <a:p>
            <a:r>
              <a:rPr lang="en-CA" b="0" i="0" u="none" strike="noStrike" dirty="0">
                <a:solidFill>
                  <a:srgbClr val="7DBBF7"/>
                </a:solidFill>
                <a:effectLst/>
                <a:latin typeface="arial" panose="020B0604020202020204" pitchFamily="34" charset="0"/>
              </a:rPr>
              <a:t>And run a number of iterations, the more iterations, the more rigid the constraint will be.</a:t>
            </a:r>
          </a:p>
          <a:p>
            <a:pPr marL="0" indent="0">
              <a:buNone/>
            </a:pPr>
            <a:endParaRPr lang="en-CA" b="0" i="0" u="none" strike="noStrike" dirty="0">
              <a:solidFill>
                <a:srgbClr val="7DBBF7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pPr lvl="1"/>
            <a:endParaRPr lang="en-US" u="sng" dirty="0">
              <a:solidFill>
                <a:srgbClr val="7DBBF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76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12C9EE6-8EF5-09D0-1746-4C9A7C0FFA43}"/>
              </a:ext>
            </a:extLst>
          </p:cNvPr>
          <p:cNvSpPr/>
          <p:nvPr/>
        </p:nvSpPr>
        <p:spPr>
          <a:xfrm>
            <a:off x="757084" y="496528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9EC2B4-9620-A25E-0BCC-EB3030828854}"/>
              </a:ext>
            </a:extLst>
          </p:cNvPr>
          <p:cNvSpPr/>
          <p:nvPr/>
        </p:nvSpPr>
        <p:spPr>
          <a:xfrm>
            <a:off x="747252" y="1418303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0CE0F2-280F-9A31-2B88-F1C92C6DD1F7}"/>
              </a:ext>
            </a:extLst>
          </p:cNvPr>
          <p:cNvSpPr/>
          <p:nvPr/>
        </p:nvSpPr>
        <p:spPr>
          <a:xfrm>
            <a:off x="757084" y="2305662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C37F7D-DEFB-578E-58D1-43ACC5CEBE43}"/>
              </a:ext>
            </a:extLst>
          </p:cNvPr>
          <p:cNvSpPr/>
          <p:nvPr/>
        </p:nvSpPr>
        <p:spPr>
          <a:xfrm>
            <a:off x="757084" y="3244643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96B53D2B-8DCD-810C-47BD-0DF02A5BE16B}"/>
              </a:ext>
            </a:extLst>
          </p:cNvPr>
          <p:cNvSpPr/>
          <p:nvPr/>
        </p:nvSpPr>
        <p:spPr>
          <a:xfrm>
            <a:off x="678426" y="4601496"/>
            <a:ext cx="2222090" cy="1406013"/>
          </a:xfrm>
          <a:prstGeom prst="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565B32-12A9-3CC8-6012-C09A0E57902F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1007807" y="1017638"/>
            <a:ext cx="9832" cy="400665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02D75D-9ACC-4B8D-D282-81DE91815C15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1007807" y="1939413"/>
            <a:ext cx="9832" cy="366249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31EE19-A94E-02C7-7869-5E2A051F6003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1017639" y="2826772"/>
            <a:ext cx="0" cy="417871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CB6B7C-29FA-D851-1F26-1D1D5FBF74F6}"/>
              </a:ext>
            </a:extLst>
          </p:cNvPr>
          <p:cNvCxnSpPr>
            <a:cxnSpLocks/>
            <a:stCxn id="9" idx="4"/>
            <a:endCxn id="10" idx="3"/>
          </p:cNvCxnSpPr>
          <p:nvPr/>
        </p:nvCxnSpPr>
        <p:spPr>
          <a:xfrm>
            <a:off x="1017639" y="3765753"/>
            <a:ext cx="12290" cy="835743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-Shape 22">
            <a:extLst>
              <a:ext uri="{FF2B5EF4-FFF2-40B4-BE49-F238E27FC236}">
                <a16:creationId xmlns:a16="http://schemas.microsoft.com/office/drawing/2014/main" id="{D395BC5C-2AB7-37EC-E260-9ACCF8F8BE99}"/>
              </a:ext>
            </a:extLst>
          </p:cNvPr>
          <p:cNvSpPr/>
          <p:nvPr/>
        </p:nvSpPr>
        <p:spPr>
          <a:xfrm>
            <a:off x="6961239" y="3371508"/>
            <a:ext cx="2222090" cy="1406013"/>
          </a:xfrm>
          <a:prstGeom prst="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0DCA670-B4B8-1DC1-A800-1D3FAFFB23CD}"/>
              </a:ext>
            </a:extLst>
          </p:cNvPr>
          <p:cNvSpPr/>
          <p:nvPr/>
        </p:nvSpPr>
        <p:spPr>
          <a:xfrm>
            <a:off x="6966156" y="5338913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EE547C-7FFE-109F-099D-787A16AC3C01}"/>
              </a:ext>
            </a:extLst>
          </p:cNvPr>
          <p:cNvSpPr/>
          <p:nvPr/>
        </p:nvSpPr>
        <p:spPr>
          <a:xfrm>
            <a:off x="8662219" y="5365953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1835EE1-485A-9FFB-6455-E68A1BFF6C50}"/>
              </a:ext>
            </a:extLst>
          </p:cNvPr>
          <p:cNvSpPr/>
          <p:nvPr/>
        </p:nvSpPr>
        <p:spPr>
          <a:xfrm>
            <a:off x="6966156" y="4414683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3CF986-98A1-3DEC-69AA-7CEE3C9E00CB}"/>
              </a:ext>
            </a:extLst>
          </p:cNvPr>
          <p:cNvCxnSpPr>
            <a:cxnSpLocks/>
          </p:cNvCxnSpPr>
          <p:nvPr/>
        </p:nvCxnSpPr>
        <p:spPr>
          <a:xfrm>
            <a:off x="7236545" y="4901382"/>
            <a:ext cx="0" cy="403120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5967ECD-EDE9-E87C-E724-6B0F201A3C6B}"/>
              </a:ext>
            </a:extLst>
          </p:cNvPr>
          <p:cNvSpPr/>
          <p:nvPr/>
        </p:nvSpPr>
        <p:spPr>
          <a:xfrm>
            <a:off x="8608444" y="4431342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79DDBF-E94A-6ED1-FF13-CAF47161900A}"/>
              </a:ext>
            </a:extLst>
          </p:cNvPr>
          <p:cNvCxnSpPr>
            <a:cxnSpLocks/>
          </p:cNvCxnSpPr>
          <p:nvPr/>
        </p:nvCxnSpPr>
        <p:spPr>
          <a:xfrm>
            <a:off x="8893280" y="4901382"/>
            <a:ext cx="0" cy="403120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be 41">
            <a:extLst>
              <a:ext uri="{FF2B5EF4-FFF2-40B4-BE49-F238E27FC236}">
                <a16:creationId xmlns:a16="http://schemas.microsoft.com/office/drawing/2014/main" id="{ED5DCC3B-21D0-0488-7E32-FF1493087257}"/>
              </a:ext>
            </a:extLst>
          </p:cNvPr>
          <p:cNvSpPr/>
          <p:nvPr/>
        </p:nvSpPr>
        <p:spPr>
          <a:xfrm rot="19164041">
            <a:off x="1685593" y="769628"/>
            <a:ext cx="734649" cy="753264"/>
          </a:xfrm>
          <a:prstGeom prst="cube">
            <a:avLst>
              <a:gd name="adj" fmla="val 75671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F449D9A-F0D6-8D70-875F-E4FD9A9FA305}"/>
              </a:ext>
            </a:extLst>
          </p:cNvPr>
          <p:cNvSpPr/>
          <p:nvPr/>
        </p:nvSpPr>
        <p:spPr>
          <a:xfrm>
            <a:off x="1792362" y="329381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A718BB3-7256-CBDD-20AC-00C6EE6E3282}"/>
              </a:ext>
            </a:extLst>
          </p:cNvPr>
          <p:cNvSpPr/>
          <p:nvPr/>
        </p:nvSpPr>
        <p:spPr>
          <a:xfrm>
            <a:off x="2379406" y="1217970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035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12C9EE6-8EF5-09D0-1746-4C9A7C0FFA43}"/>
              </a:ext>
            </a:extLst>
          </p:cNvPr>
          <p:cNvSpPr/>
          <p:nvPr/>
        </p:nvSpPr>
        <p:spPr>
          <a:xfrm rot="16200000">
            <a:off x="3318389" y="5029199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9EC2B4-9620-A25E-0BCC-EB3030828854}"/>
              </a:ext>
            </a:extLst>
          </p:cNvPr>
          <p:cNvSpPr/>
          <p:nvPr/>
        </p:nvSpPr>
        <p:spPr>
          <a:xfrm rot="16200000">
            <a:off x="4261069" y="5039031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0CE0F2-280F-9A31-2B88-F1C92C6DD1F7}"/>
              </a:ext>
            </a:extLst>
          </p:cNvPr>
          <p:cNvSpPr/>
          <p:nvPr/>
        </p:nvSpPr>
        <p:spPr>
          <a:xfrm rot="16200000">
            <a:off x="5127523" y="5029199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C37F7D-DEFB-578E-58D1-43ACC5CEBE43}"/>
              </a:ext>
            </a:extLst>
          </p:cNvPr>
          <p:cNvSpPr/>
          <p:nvPr/>
        </p:nvSpPr>
        <p:spPr>
          <a:xfrm rot="16200000">
            <a:off x="6059131" y="5029199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565B32-12A9-3CC8-6012-C09A0E5790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34916" y="5094338"/>
            <a:ext cx="9832" cy="400665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02D75D-9ACC-4B8D-D282-81DE91815C15}"/>
              </a:ext>
            </a:extLst>
          </p:cNvPr>
          <p:cNvCxnSpPr>
            <a:cxnSpLocks/>
          </p:cNvCxnSpPr>
          <p:nvPr/>
        </p:nvCxnSpPr>
        <p:spPr>
          <a:xfrm rot="16200000">
            <a:off x="4939483" y="5111545"/>
            <a:ext cx="9832" cy="366249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31EE19-A94E-02C7-7869-5E2A051F6003}"/>
              </a:ext>
            </a:extLst>
          </p:cNvPr>
          <p:cNvCxnSpPr>
            <a:cxnSpLocks/>
          </p:cNvCxnSpPr>
          <p:nvPr/>
        </p:nvCxnSpPr>
        <p:spPr>
          <a:xfrm rot="16200000">
            <a:off x="5853882" y="5084505"/>
            <a:ext cx="0" cy="410498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CB6B7C-29FA-D851-1F26-1D1D5FBF74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80574" y="5089421"/>
            <a:ext cx="9832" cy="410498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3EE547C-7FFE-109F-099D-787A16AC3C01}"/>
              </a:ext>
            </a:extLst>
          </p:cNvPr>
          <p:cNvSpPr/>
          <p:nvPr/>
        </p:nvSpPr>
        <p:spPr>
          <a:xfrm rot="16200000">
            <a:off x="6990739" y="5029198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76F9D1-B57E-ED8C-1292-A5D473AD9CCD}"/>
              </a:ext>
            </a:extLst>
          </p:cNvPr>
          <p:cNvSpPr/>
          <p:nvPr/>
        </p:nvSpPr>
        <p:spPr>
          <a:xfrm>
            <a:off x="235974" y="5289753"/>
            <a:ext cx="3082414" cy="15682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F60D6A-0490-6327-EA07-486B441D3728}"/>
              </a:ext>
            </a:extLst>
          </p:cNvPr>
          <p:cNvSpPr/>
          <p:nvPr/>
        </p:nvSpPr>
        <p:spPr>
          <a:xfrm>
            <a:off x="7519227" y="5289752"/>
            <a:ext cx="3082414" cy="15682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19705E-4EF8-9EEC-425F-7A3D62006A81}"/>
              </a:ext>
            </a:extLst>
          </p:cNvPr>
          <p:cNvSpPr/>
          <p:nvPr/>
        </p:nvSpPr>
        <p:spPr>
          <a:xfrm rot="16200000">
            <a:off x="4683844" y="4043562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D33256-C1F6-75B1-ECCD-56157EFC78FB}"/>
              </a:ext>
            </a:extLst>
          </p:cNvPr>
          <p:cNvCxnSpPr>
            <a:cxnSpLocks/>
          </p:cNvCxnSpPr>
          <p:nvPr/>
        </p:nvCxnSpPr>
        <p:spPr>
          <a:xfrm flipH="1">
            <a:off x="3708286" y="4399748"/>
            <a:ext cx="1028924" cy="695867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3113A20-76E8-0544-B0F5-E5A8E0225931}"/>
              </a:ext>
            </a:extLst>
          </p:cNvPr>
          <p:cNvSpPr/>
          <p:nvPr/>
        </p:nvSpPr>
        <p:spPr>
          <a:xfrm rot="16200000">
            <a:off x="5593327" y="4139193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0A1C20B2-88D1-5457-6224-F8000CD0DCDC}"/>
              </a:ext>
            </a:extLst>
          </p:cNvPr>
          <p:cNvSpPr/>
          <p:nvPr/>
        </p:nvSpPr>
        <p:spPr>
          <a:xfrm rot="21346884">
            <a:off x="5646988" y="762227"/>
            <a:ext cx="2779662" cy="2850096"/>
          </a:xfrm>
          <a:prstGeom prst="cube">
            <a:avLst>
              <a:gd name="adj" fmla="val 75671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45A6D7D-BBFF-888E-2C66-7C87B57D3AE5}"/>
              </a:ext>
            </a:extLst>
          </p:cNvPr>
          <p:cNvSpPr/>
          <p:nvPr/>
        </p:nvSpPr>
        <p:spPr>
          <a:xfrm rot="16200000">
            <a:off x="8834498" y="228480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DD5C3EC-1C2C-7A57-0E66-E5B33F4BA44E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H="1">
            <a:off x="6395658" y="673275"/>
            <a:ext cx="2515155" cy="2301085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69DEA5F-D687-8ED4-4E85-6653DED179E7}"/>
              </a:ext>
            </a:extLst>
          </p:cNvPr>
          <p:cNvSpPr/>
          <p:nvPr/>
        </p:nvSpPr>
        <p:spPr>
          <a:xfrm rot="16200000">
            <a:off x="5950863" y="2898045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E3F7F13-6F79-AFA9-3A4E-054403A3693F}"/>
              </a:ext>
            </a:extLst>
          </p:cNvPr>
          <p:cNvCxnSpPr>
            <a:cxnSpLocks/>
          </p:cNvCxnSpPr>
          <p:nvPr/>
        </p:nvCxnSpPr>
        <p:spPr>
          <a:xfrm flipH="1">
            <a:off x="4619709" y="4453918"/>
            <a:ext cx="1028924" cy="695867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EBECC7-6CEC-9A8A-2161-B97E70F371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29588" y="4128363"/>
            <a:ext cx="9832" cy="400665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F1EE5A-B1CC-7868-4CF2-E9891B6DD5F8}"/>
              </a:ext>
            </a:extLst>
          </p:cNvPr>
          <p:cNvCxnSpPr>
            <a:cxnSpLocks/>
          </p:cNvCxnSpPr>
          <p:nvPr/>
        </p:nvCxnSpPr>
        <p:spPr>
          <a:xfrm rot="16200000">
            <a:off x="6285450" y="4221584"/>
            <a:ext cx="0" cy="410498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B4A836-75F3-2956-AD8D-CCD77E10A5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09062" y="4226499"/>
            <a:ext cx="9832" cy="410498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48AE5C2-BE5D-EF81-4AED-5CC254D0A805}"/>
              </a:ext>
            </a:extLst>
          </p:cNvPr>
          <p:cNvSpPr/>
          <p:nvPr/>
        </p:nvSpPr>
        <p:spPr>
          <a:xfrm rot="16200000">
            <a:off x="6465938" y="4166276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4360EE9-C450-9119-76CF-23C22D3A55B4}"/>
              </a:ext>
            </a:extLst>
          </p:cNvPr>
          <p:cNvSpPr/>
          <p:nvPr/>
        </p:nvSpPr>
        <p:spPr>
          <a:xfrm rot="16200000">
            <a:off x="7519227" y="4139192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E8838D2-8C16-FFA0-6EBB-E81C9B487044}"/>
              </a:ext>
            </a:extLst>
          </p:cNvPr>
          <p:cNvCxnSpPr>
            <a:cxnSpLocks/>
          </p:cNvCxnSpPr>
          <p:nvPr/>
        </p:nvCxnSpPr>
        <p:spPr>
          <a:xfrm flipH="1">
            <a:off x="5479515" y="4543425"/>
            <a:ext cx="1028924" cy="695867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42DB9C-5807-800A-DAC1-58FB94FFCE9D}"/>
              </a:ext>
            </a:extLst>
          </p:cNvPr>
          <p:cNvCxnSpPr>
            <a:cxnSpLocks/>
          </p:cNvCxnSpPr>
          <p:nvPr/>
        </p:nvCxnSpPr>
        <p:spPr>
          <a:xfrm flipH="1">
            <a:off x="6416774" y="4556968"/>
            <a:ext cx="1028924" cy="695867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BE2A8EA2-1AE4-38F4-0390-E6FB73557BD3}"/>
              </a:ext>
            </a:extLst>
          </p:cNvPr>
          <p:cNvSpPr/>
          <p:nvPr/>
        </p:nvSpPr>
        <p:spPr>
          <a:xfrm rot="16200000">
            <a:off x="8286357" y="4111225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F72AD38-D062-7D57-9348-3AB5304BA2BC}"/>
              </a:ext>
            </a:extLst>
          </p:cNvPr>
          <p:cNvCxnSpPr>
            <a:cxnSpLocks/>
          </p:cNvCxnSpPr>
          <p:nvPr/>
        </p:nvCxnSpPr>
        <p:spPr>
          <a:xfrm flipH="1">
            <a:off x="7310291" y="4510358"/>
            <a:ext cx="1028924" cy="695867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91DB0C0-767C-7D95-B6EF-8B2CF14EBD3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52285" y="4189581"/>
            <a:ext cx="9832" cy="410498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10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DB3FC4-C998-BD8E-F9EC-71D20527D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11" y="715663"/>
            <a:ext cx="6360484" cy="542667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E45FDF-F7A1-3C4C-8133-43DD8BE4D480}"/>
              </a:ext>
            </a:extLst>
          </p:cNvPr>
          <p:cNvSpPr/>
          <p:nvPr/>
        </p:nvSpPr>
        <p:spPr>
          <a:xfrm>
            <a:off x="6410632" y="4581832"/>
            <a:ext cx="265471" cy="2654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FDB0CE-71BF-D6C9-2452-D15430F8940C}"/>
              </a:ext>
            </a:extLst>
          </p:cNvPr>
          <p:cNvSpPr/>
          <p:nvPr/>
        </p:nvSpPr>
        <p:spPr>
          <a:xfrm>
            <a:off x="6730183" y="4847303"/>
            <a:ext cx="294967" cy="2949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2835B2-E026-E662-1690-ED27D8B24365}"/>
              </a:ext>
            </a:extLst>
          </p:cNvPr>
          <p:cNvSpPr/>
          <p:nvPr/>
        </p:nvSpPr>
        <p:spPr>
          <a:xfrm>
            <a:off x="7025150" y="4449096"/>
            <a:ext cx="265471" cy="2654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2BF0D8-812D-B6FE-F27A-3A36B51EF8C2}"/>
              </a:ext>
            </a:extLst>
          </p:cNvPr>
          <p:cNvSpPr/>
          <p:nvPr/>
        </p:nvSpPr>
        <p:spPr>
          <a:xfrm>
            <a:off x="5781369" y="4449096"/>
            <a:ext cx="265471" cy="2654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73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105</TotalTime>
  <Words>281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Office Theme</vt:lpstr>
      <vt:lpstr>Constraints (using Vertet)</vt:lpstr>
      <vt:lpstr>Constraints and resolutions are very difficult</vt:lpstr>
      <vt:lpstr>PhysX versions</vt:lpstr>
      <vt:lpstr>But we can “fake it” with Verlet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Constraints (using Vertet)</dc:title>
  <dc:creator>Feeney, Michael</dc:creator>
  <cp:lastModifiedBy>Feeney, Michael</cp:lastModifiedBy>
  <cp:revision>1</cp:revision>
  <dcterms:created xsi:type="dcterms:W3CDTF">2024-02-01T20:03:10Z</dcterms:created>
  <dcterms:modified xsi:type="dcterms:W3CDTF">2024-02-01T21:48:56Z</dcterms:modified>
</cp:coreProperties>
</file>