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4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3E84-DB6D-4E37-88F2-D2B0DD34CF9B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CFBC-7958-45C6-A8D8-AFB6E58E50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935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3E84-DB6D-4E37-88F2-D2B0DD34CF9B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CFBC-7958-45C6-A8D8-AFB6E58E50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659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3E84-DB6D-4E37-88F2-D2B0DD34CF9B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CFBC-7958-45C6-A8D8-AFB6E58E50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874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3E84-DB6D-4E37-88F2-D2B0DD34CF9B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CFBC-7958-45C6-A8D8-AFB6E58E50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580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3E84-DB6D-4E37-88F2-D2B0DD34CF9B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CFBC-7958-45C6-A8D8-AFB6E58E50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230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3E84-DB6D-4E37-88F2-D2B0DD34CF9B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CFBC-7958-45C6-A8D8-AFB6E58E50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929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3E84-DB6D-4E37-88F2-D2B0DD34CF9B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CFBC-7958-45C6-A8D8-AFB6E58E50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043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3E84-DB6D-4E37-88F2-D2B0DD34CF9B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CFBC-7958-45C6-A8D8-AFB6E58E50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939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3E84-DB6D-4E37-88F2-D2B0DD34CF9B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CFBC-7958-45C6-A8D8-AFB6E58E50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371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3E84-DB6D-4E37-88F2-D2B0DD34CF9B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CFBC-7958-45C6-A8D8-AFB6E58E50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14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3E84-DB6D-4E37-88F2-D2B0DD34CF9B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1CFBC-7958-45C6-A8D8-AFB6E58E50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274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13E84-DB6D-4E37-88F2-D2B0DD34CF9B}" type="datetimeFigureOut">
              <a:rPr lang="en-CA" smtClean="0"/>
              <a:t>2024-02-09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CFBC-7958-45C6-A8D8-AFB6E58E50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1491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C4QpKQ8OwA" TargetMode="External"/><Relationship Id="rId2" Type="http://schemas.openxmlformats.org/officeDocument/2006/relationships/hyperlink" Target="https://www.youtube.com/watch?v=K1rotbzekf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C4QpKQ8Ow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13F0F-4119-F572-EA59-397FF039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Constraints (using </a:t>
            </a:r>
            <a:r>
              <a:rPr lang="en-CA" dirty="0" err="1"/>
              <a:t>Vertet</a:t>
            </a:r>
            <a:r>
              <a:rPr lang="en-CA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6415F-D55A-E130-DCDE-BC884E7FC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now, we’ll be using the constraint system that’s in the “</a:t>
            </a:r>
            <a:r>
              <a:rPr lang="en-CA" dirty="0" err="1"/>
              <a:t>Verlet</a:t>
            </a:r>
            <a:r>
              <a:rPr lang="en-CA" dirty="0"/>
              <a:t>” integration code to handle other types of “rigid” objects:</a:t>
            </a:r>
          </a:p>
          <a:p>
            <a:pPr lvl="1"/>
            <a:r>
              <a:rPr lang="en-CA" dirty="0"/>
              <a:t>Rope</a:t>
            </a:r>
          </a:p>
          <a:p>
            <a:pPr lvl="1"/>
            <a:r>
              <a:rPr lang="en-CA" dirty="0"/>
              <a:t>Ball joints</a:t>
            </a:r>
          </a:p>
          <a:p>
            <a:pPr lvl="1"/>
            <a:r>
              <a:rPr lang="en-CA" dirty="0"/>
              <a:t>Hinges </a:t>
            </a:r>
          </a:p>
          <a:p>
            <a:pPr lvl="1"/>
            <a:r>
              <a:rPr lang="en-CA" dirty="0"/>
              <a:t>Axles (for wheels, etc.)</a:t>
            </a:r>
          </a:p>
          <a:p>
            <a:r>
              <a:rPr lang="en-CA" dirty="0"/>
              <a:t>When we start using the middle-ware, they are handling rigid bodies a different way – which is why we are using middleware.</a:t>
            </a:r>
          </a:p>
        </p:txBody>
      </p:sp>
    </p:spTree>
    <p:extLst>
      <p:ext uri="{BB962C8B-B14F-4D97-AF65-F5344CB8AC3E}">
        <p14:creationId xmlns:p14="http://schemas.microsoft.com/office/powerpoint/2010/main" val="152500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13F0F-4119-F572-EA59-397FF039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Constraints and resolutions are very difficult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6415F-D55A-E130-DCDE-BC884E7FC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Spring constraints Hooke’s law</a:t>
            </a:r>
          </a:p>
          <a:p>
            <a:r>
              <a:rPr lang="en-CA" dirty="0"/>
              <a:t>This will quickly become unstable when using Euler integration.</a:t>
            </a:r>
          </a:p>
          <a:p>
            <a:r>
              <a:rPr lang="en-CA" dirty="0"/>
              <a:t>It might work on a single springy thing, like a single object attached to a single spring, but will get wildly unstable when there’s a “chain” of “springs”, like a rope (even with 2 or 3 springs attached together)</a:t>
            </a:r>
          </a:p>
          <a:p>
            <a:r>
              <a:rPr lang="en-CA" dirty="0"/>
              <a:t>And if you are mimicking rigid constraints </a:t>
            </a:r>
            <a:r>
              <a:rPr lang="en-CA" i="1" dirty="0"/>
              <a:t>as </a:t>
            </a:r>
            <a:r>
              <a:rPr lang="en-CA" dirty="0"/>
              <a:t>stiff springs, it gets exponentially worse. </a:t>
            </a:r>
          </a:p>
          <a:p>
            <a:pPr lvl="1"/>
            <a:r>
              <a:rPr lang="en-CA" dirty="0"/>
              <a:t>This is the “k” constant of the F = k*x in Hooke’s law</a:t>
            </a:r>
          </a:p>
        </p:txBody>
      </p:sp>
    </p:spTree>
    <p:extLst>
      <p:ext uri="{BB962C8B-B14F-4D97-AF65-F5344CB8AC3E}">
        <p14:creationId xmlns:p14="http://schemas.microsoft.com/office/powerpoint/2010/main" val="333265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13F0F-4119-F572-EA59-397FF039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PhysX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6415F-D55A-E130-DCDE-BC884E7FC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is so difficult (rigid constraints) that if you compare commercial physics middleware, one of the main differences is with the constraint resolution: </a:t>
            </a:r>
          </a:p>
          <a:p>
            <a:r>
              <a:rPr lang="en-CA" dirty="0"/>
              <a:t>See: </a:t>
            </a:r>
            <a:r>
              <a:rPr lang="en-CA" dirty="0">
                <a:hlinkClick r:id="rId2"/>
              </a:rPr>
              <a:t>https://www.youtube.com/watch?v=K1rotbzekf0</a:t>
            </a:r>
            <a:endParaRPr lang="en-CA" dirty="0"/>
          </a:p>
          <a:p>
            <a:pPr lvl="1"/>
            <a:r>
              <a:rPr lang="en-US" u="sng" dirty="0">
                <a:solidFill>
                  <a:srgbClr val="7DBBF7"/>
                </a:solidFill>
                <a:latin typeface="arial" panose="020B0604020202020204" pitchFamily="34" charset="0"/>
              </a:rPr>
              <a:t>Introducing PhysX SDK 4.0 – YouTube</a:t>
            </a:r>
            <a:endParaRPr lang="en-CA" u="sng" dirty="0">
              <a:solidFill>
                <a:srgbClr val="7DBBF7"/>
              </a:solidFill>
              <a:latin typeface="arial" panose="020B0604020202020204" pitchFamily="34" charset="0"/>
            </a:endParaRPr>
          </a:p>
          <a:p>
            <a:r>
              <a:rPr lang="en-CA" u="sng" dirty="0">
                <a:solidFill>
                  <a:srgbClr val="7DBBF7"/>
                </a:solidFill>
                <a:latin typeface="arial" panose="020B0604020202020204" pitchFamily="34" charset="0"/>
              </a:rPr>
              <a:t>Or: </a:t>
            </a:r>
            <a:r>
              <a:rPr lang="en-CA" u="sng" dirty="0">
                <a:solidFill>
                  <a:srgbClr val="7DBBF7"/>
                </a:solidFill>
                <a:latin typeface="arial" panose="020B0604020202020204" pitchFamily="34" charset="0"/>
                <a:hlinkClick r:id="rId3"/>
              </a:rPr>
              <a:t>https://www.youtube.com/watch?v=oC4QpKQ8OwA</a:t>
            </a:r>
            <a:endParaRPr lang="en-CA" u="sng" dirty="0">
              <a:solidFill>
                <a:srgbClr val="7DBBF7"/>
              </a:solidFill>
              <a:latin typeface="arial" panose="020B0604020202020204" pitchFamily="34" charset="0"/>
            </a:endParaRPr>
          </a:p>
          <a:p>
            <a:pPr lvl="1"/>
            <a:r>
              <a:rPr lang="en-CA" b="0" i="0" u="none" strike="noStrike" dirty="0">
                <a:solidFill>
                  <a:srgbClr val="7DBBF7"/>
                </a:solidFill>
                <a:effectLst/>
                <a:latin typeface="arial" panose="020B0604020202020204" pitchFamily="34" charset="0"/>
                <a:hlinkClick r:id="rId3"/>
              </a:rPr>
              <a:t>PhysX 3 vs. PhysX 4 comparison in Unity - Part 1: Joints</a:t>
            </a:r>
          </a:p>
          <a:p>
            <a:pPr lvl="1"/>
            <a:endParaRPr lang="en-US" u="sng" dirty="0">
              <a:solidFill>
                <a:srgbClr val="7DBBF7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33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13F0F-4119-F572-EA59-397FF039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But we can “fake it” with </a:t>
            </a:r>
            <a:r>
              <a:rPr lang="en-CA" dirty="0" err="1"/>
              <a:t>Verlet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6415F-D55A-E130-DCDE-BC884E7FC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use the “constraint” resolution </a:t>
            </a:r>
          </a:p>
          <a:p>
            <a:r>
              <a:rPr lang="en-CA" b="0" i="0" u="none" strike="noStrike" dirty="0">
                <a:solidFill>
                  <a:srgbClr val="7DBBF7"/>
                </a:solidFill>
                <a:effectLst/>
                <a:latin typeface="arial" panose="020B0604020202020204" pitchFamily="34" charset="0"/>
              </a:rPr>
              <a:t>And run a number of iterations, the more iterations, the more rigid the constraint will be.</a:t>
            </a:r>
          </a:p>
          <a:p>
            <a:pPr marL="0" indent="0">
              <a:buNone/>
            </a:pPr>
            <a:endParaRPr lang="en-CA" b="0" i="0" u="none" strike="noStrike" dirty="0">
              <a:solidFill>
                <a:srgbClr val="7DBBF7"/>
              </a:solidFill>
              <a:effectLst/>
              <a:latin typeface="arial" panose="020B0604020202020204" pitchFamily="34" charset="0"/>
              <a:hlinkClick r:id="rId2"/>
            </a:endParaRPr>
          </a:p>
          <a:p>
            <a:pPr lvl="1"/>
            <a:endParaRPr lang="en-US" u="sng" dirty="0">
              <a:solidFill>
                <a:srgbClr val="7DBBF7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76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C044F-6F6F-5A7E-FB79-2116D8DD7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7558BF0-0E04-6FD4-92B8-FC2534CD97CA}"/>
              </a:ext>
            </a:extLst>
          </p:cNvPr>
          <p:cNvSpPr/>
          <p:nvPr/>
        </p:nvSpPr>
        <p:spPr>
          <a:xfrm>
            <a:off x="757084" y="496528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A2889B-9F00-CE8D-32F1-C28608F84746}"/>
              </a:ext>
            </a:extLst>
          </p:cNvPr>
          <p:cNvSpPr/>
          <p:nvPr/>
        </p:nvSpPr>
        <p:spPr>
          <a:xfrm>
            <a:off x="747252" y="1418303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9E8825-617E-77D5-3805-CF428C384557}"/>
              </a:ext>
            </a:extLst>
          </p:cNvPr>
          <p:cNvSpPr/>
          <p:nvPr/>
        </p:nvSpPr>
        <p:spPr>
          <a:xfrm>
            <a:off x="757084" y="2305662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788443-EF60-7AE0-814A-F0D75FC24F90}"/>
              </a:ext>
            </a:extLst>
          </p:cNvPr>
          <p:cNvSpPr/>
          <p:nvPr/>
        </p:nvSpPr>
        <p:spPr>
          <a:xfrm>
            <a:off x="757084" y="3244643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C3AE2822-13C6-B891-D297-F197B6AF39A2}"/>
              </a:ext>
            </a:extLst>
          </p:cNvPr>
          <p:cNvSpPr/>
          <p:nvPr/>
        </p:nvSpPr>
        <p:spPr>
          <a:xfrm>
            <a:off x="678426" y="4601496"/>
            <a:ext cx="2222090" cy="1406013"/>
          </a:xfrm>
          <a:prstGeom prst="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07E62B-33D1-5074-3FBB-FA6FB395140C}"/>
              </a:ext>
            </a:extLst>
          </p:cNvPr>
          <p:cNvCxnSpPr>
            <a:stCxn id="6" idx="4"/>
            <a:endCxn id="7" idx="0"/>
          </p:cNvCxnSpPr>
          <p:nvPr/>
        </p:nvCxnSpPr>
        <p:spPr>
          <a:xfrm flipH="1">
            <a:off x="1007807" y="1017638"/>
            <a:ext cx="9832" cy="400665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1EDEBD-EE6C-F710-51DF-C49D6AF809B3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1007807" y="1939413"/>
            <a:ext cx="9832" cy="366249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3FC272-6FB5-739E-1D13-6FF97D82DC8E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1017639" y="2826772"/>
            <a:ext cx="0" cy="417871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F30420-51CC-3855-017B-60C78B926BB6}"/>
              </a:ext>
            </a:extLst>
          </p:cNvPr>
          <p:cNvCxnSpPr>
            <a:cxnSpLocks/>
            <a:stCxn id="9" idx="4"/>
            <a:endCxn id="10" idx="3"/>
          </p:cNvCxnSpPr>
          <p:nvPr/>
        </p:nvCxnSpPr>
        <p:spPr>
          <a:xfrm>
            <a:off x="1017639" y="3765753"/>
            <a:ext cx="12290" cy="835743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-Shape 22">
            <a:extLst>
              <a:ext uri="{FF2B5EF4-FFF2-40B4-BE49-F238E27FC236}">
                <a16:creationId xmlns:a16="http://schemas.microsoft.com/office/drawing/2014/main" id="{A4E5FD59-906E-770F-FA96-9C90351A019D}"/>
              </a:ext>
            </a:extLst>
          </p:cNvPr>
          <p:cNvSpPr/>
          <p:nvPr/>
        </p:nvSpPr>
        <p:spPr>
          <a:xfrm>
            <a:off x="6966156" y="3008670"/>
            <a:ext cx="2222090" cy="1406013"/>
          </a:xfrm>
          <a:prstGeom prst="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DC19217-CC05-4DDA-5DDA-631486F1BD42}"/>
              </a:ext>
            </a:extLst>
          </p:cNvPr>
          <p:cNvSpPr/>
          <p:nvPr/>
        </p:nvSpPr>
        <p:spPr>
          <a:xfrm>
            <a:off x="6966156" y="5338913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7454CD2-EDC4-FF9E-567B-2B8E39C1A111}"/>
              </a:ext>
            </a:extLst>
          </p:cNvPr>
          <p:cNvSpPr/>
          <p:nvPr/>
        </p:nvSpPr>
        <p:spPr>
          <a:xfrm>
            <a:off x="8662219" y="5365953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FE7C43C-82AB-A472-25C6-65057A26A54F}"/>
              </a:ext>
            </a:extLst>
          </p:cNvPr>
          <p:cNvSpPr/>
          <p:nvPr/>
        </p:nvSpPr>
        <p:spPr>
          <a:xfrm>
            <a:off x="6966156" y="4359425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B2EEB52-33CE-618B-AAEA-7CF980F23732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7226711" y="4901382"/>
            <a:ext cx="9834" cy="437531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B11310AF-124A-7C0C-A2B6-5637F23B02FB}"/>
              </a:ext>
            </a:extLst>
          </p:cNvPr>
          <p:cNvSpPr/>
          <p:nvPr/>
        </p:nvSpPr>
        <p:spPr>
          <a:xfrm>
            <a:off x="8608444" y="4431342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F3353A0-61B8-EC42-931D-A6EBAF6E096E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893280" y="4901382"/>
            <a:ext cx="29494" cy="464571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be 41">
            <a:extLst>
              <a:ext uri="{FF2B5EF4-FFF2-40B4-BE49-F238E27FC236}">
                <a16:creationId xmlns:a16="http://schemas.microsoft.com/office/drawing/2014/main" id="{10481F5F-6D83-B69D-353D-DA916E0BF9AE}"/>
              </a:ext>
            </a:extLst>
          </p:cNvPr>
          <p:cNvSpPr/>
          <p:nvPr/>
        </p:nvSpPr>
        <p:spPr>
          <a:xfrm rot="19164041">
            <a:off x="1685593" y="769628"/>
            <a:ext cx="734649" cy="753264"/>
          </a:xfrm>
          <a:prstGeom prst="cube">
            <a:avLst>
              <a:gd name="adj" fmla="val 75671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2DAA9FB-14A8-3DE3-DE1E-64D9A42525E9}"/>
              </a:ext>
            </a:extLst>
          </p:cNvPr>
          <p:cNvSpPr/>
          <p:nvPr/>
        </p:nvSpPr>
        <p:spPr>
          <a:xfrm>
            <a:off x="1792362" y="329381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5F88180-8249-05DF-24F8-BC33D87D1B94}"/>
              </a:ext>
            </a:extLst>
          </p:cNvPr>
          <p:cNvSpPr/>
          <p:nvPr/>
        </p:nvSpPr>
        <p:spPr>
          <a:xfrm>
            <a:off x="2992054" y="1418303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360869-1172-25D4-E6E4-B3FA307771BF}"/>
              </a:ext>
            </a:extLst>
          </p:cNvPr>
          <p:cNvCxnSpPr>
            <a:cxnSpLocks/>
            <a:stCxn id="5" idx="4"/>
            <a:endCxn id="17" idx="1"/>
          </p:cNvCxnSpPr>
          <p:nvPr/>
        </p:nvCxnSpPr>
        <p:spPr>
          <a:xfrm flipV="1">
            <a:off x="3817425" y="3180304"/>
            <a:ext cx="1833780" cy="1898054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C5716FF-A476-B19F-AD29-FA128380CACB}"/>
              </a:ext>
            </a:extLst>
          </p:cNvPr>
          <p:cNvSpPr/>
          <p:nvPr/>
        </p:nvSpPr>
        <p:spPr>
          <a:xfrm rot="16200000">
            <a:off x="5474652" y="4798909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182813-8F7C-9CA6-A1DF-A9ED79B5CB25}"/>
              </a:ext>
            </a:extLst>
          </p:cNvPr>
          <p:cNvSpPr/>
          <p:nvPr/>
        </p:nvSpPr>
        <p:spPr>
          <a:xfrm rot="16200000">
            <a:off x="3296315" y="4817803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C32237-528E-7364-01BE-F9A76AFD5263}"/>
              </a:ext>
            </a:extLst>
          </p:cNvPr>
          <p:cNvSpPr/>
          <p:nvPr/>
        </p:nvSpPr>
        <p:spPr>
          <a:xfrm rot="16200000">
            <a:off x="3296315" y="3311101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2B473B-5637-A3F6-0B40-8CDE242EF9E9}"/>
              </a:ext>
            </a:extLst>
          </p:cNvPr>
          <p:cNvCxnSpPr>
            <a:cxnSpLocks/>
            <a:stCxn id="11" idx="2"/>
            <a:endCxn id="5" idx="6"/>
          </p:cNvCxnSpPr>
          <p:nvPr/>
        </p:nvCxnSpPr>
        <p:spPr>
          <a:xfrm>
            <a:off x="3556870" y="3832211"/>
            <a:ext cx="0" cy="985592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8B3383E-E652-D8AA-022A-44D07317FB60}"/>
              </a:ext>
            </a:extLst>
          </p:cNvPr>
          <p:cNvSpPr/>
          <p:nvPr/>
        </p:nvSpPr>
        <p:spPr>
          <a:xfrm rot="16200000">
            <a:off x="5574890" y="2735509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179CDA-BCA1-6B9C-B6E5-8E5BDF405299}"/>
              </a:ext>
            </a:extLst>
          </p:cNvPr>
          <p:cNvCxnSpPr>
            <a:cxnSpLocks/>
            <a:stCxn id="40" idx="2"/>
            <a:endCxn id="34" idx="6"/>
          </p:cNvCxnSpPr>
          <p:nvPr/>
        </p:nvCxnSpPr>
        <p:spPr>
          <a:xfrm flipH="1" flipV="1">
            <a:off x="7487266" y="4619980"/>
            <a:ext cx="1121178" cy="71917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82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A12C9EE6-8EF5-09D0-1746-4C9A7C0FFA43}"/>
              </a:ext>
            </a:extLst>
          </p:cNvPr>
          <p:cNvSpPr/>
          <p:nvPr/>
        </p:nvSpPr>
        <p:spPr>
          <a:xfrm rot="16200000">
            <a:off x="3318389" y="5029199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9EC2B4-9620-A25E-0BCC-EB3030828854}"/>
              </a:ext>
            </a:extLst>
          </p:cNvPr>
          <p:cNvSpPr/>
          <p:nvPr/>
        </p:nvSpPr>
        <p:spPr>
          <a:xfrm rot="16200000">
            <a:off x="4261069" y="5039031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0CE0F2-280F-9A31-2B88-F1C92C6DD1F7}"/>
              </a:ext>
            </a:extLst>
          </p:cNvPr>
          <p:cNvSpPr/>
          <p:nvPr/>
        </p:nvSpPr>
        <p:spPr>
          <a:xfrm rot="16200000">
            <a:off x="5127523" y="5029199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C37F7D-DEFB-578E-58D1-43ACC5CEBE43}"/>
              </a:ext>
            </a:extLst>
          </p:cNvPr>
          <p:cNvSpPr/>
          <p:nvPr/>
        </p:nvSpPr>
        <p:spPr>
          <a:xfrm rot="16200000">
            <a:off x="6059131" y="5029199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565B32-12A9-3CC8-6012-C09A0E5790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34916" y="5094338"/>
            <a:ext cx="9832" cy="400665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02D75D-9ACC-4B8D-D282-81DE91815C15}"/>
              </a:ext>
            </a:extLst>
          </p:cNvPr>
          <p:cNvCxnSpPr>
            <a:cxnSpLocks/>
          </p:cNvCxnSpPr>
          <p:nvPr/>
        </p:nvCxnSpPr>
        <p:spPr>
          <a:xfrm rot="16200000">
            <a:off x="4939483" y="5111545"/>
            <a:ext cx="9832" cy="366249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31EE19-A94E-02C7-7869-5E2A051F6003}"/>
              </a:ext>
            </a:extLst>
          </p:cNvPr>
          <p:cNvCxnSpPr>
            <a:cxnSpLocks/>
          </p:cNvCxnSpPr>
          <p:nvPr/>
        </p:nvCxnSpPr>
        <p:spPr>
          <a:xfrm rot="16200000">
            <a:off x="5853882" y="5084505"/>
            <a:ext cx="0" cy="410498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CB6B7C-29FA-D851-1F26-1D1D5FBF74F6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80574" y="5089421"/>
            <a:ext cx="9832" cy="410498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3EE547C-7FFE-109F-099D-787A16AC3C01}"/>
              </a:ext>
            </a:extLst>
          </p:cNvPr>
          <p:cNvSpPr/>
          <p:nvPr/>
        </p:nvSpPr>
        <p:spPr>
          <a:xfrm rot="16200000">
            <a:off x="6990739" y="5029198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76F9D1-B57E-ED8C-1292-A5D473AD9CCD}"/>
              </a:ext>
            </a:extLst>
          </p:cNvPr>
          <p:cNvSpPr/>
          <p:nvPr/>
        </p:nvSpPr>
        <p:spPr>
          <a:xfrm>
            <a:off x="235974" y="5289753"/>
            <a:ext cx="3082414" cy="15682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F60D6A-0490-6327-EA07-486B441D3728}"/>
              </a:ext>
            </a:extLst>
          </p:cNvPr>
          <p:cNvSpPr/>
          <p:nvPr/>
        </p:nvSpPr>
        <p:spPr>
          <a:xfrm>
            <a:off x="7519227" y="5289752"/>
            <a:ext cx="3082414" cy="15682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219705E-4EF8-9EEC-425F-7A3D62006A81}"/>
              </a:ext>
            </a:extLst>
          </p:cNvPr>
          <p:cNvSpPr/>
          <p:nvPr/>
        </p:nvSpPr>
        <p:spPr>
          <a:xfrm rot="16200000">
            <a:off x="4683844" y="4043562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D33256-C1F6-75B1-ECCD-56157EFC78FB}"/>
              </a:ext>
            </a:extLst>
          </p:cNvPr>
          <p:cNvCxnSpPr>
            <a:cxnSpLocks/>
          </p:cNvCxnSpPr>
          <p:nvPr/>
        </p:nvCxnSpPr>
        <p:spPr>
          <a:xfrm flipH="1">
            <a:off x="3708286" y="4399748"/>
            <a:ext cx="1028924" cy="695867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3113A20-76E8-0544-B0F5-E5A8E0225931}"/>
              </a:ext>
            </a:extLst>
          </p:cNvPr>
          <p:cNvSpPr/>
          <p:nvPr/>
        </p:nvSpPr>
        <p:spPr>
          <a:xfrm rot="16200000">
            <a:off x="5593327" y="4139193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0A1C20B2-88D1-5457-6224-F8000CD0DCDC}"/>
              </a:ext>
            </a:extLst>
          </p:cNvPr>
          <p:cNvSpPr/>
          <p:nvPr/>
        </p:nvSpPr>
        <p:spPr>
          <a:xfrm rot="21346884">
            <a:off x="5646988" y="762227"/>
            <a:ext cx="2779662" cy="2850096"/>
          </a:xfrm>
          <a:prstGeom prst="cube">
            <a:avLst>
              <a:gd name="adj" fmla="val 75671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45A6D7D-BBFF-888E-2C66-7C87B57D3AE5}"/>
              </a:ext>
            </a:extLst>
          </p:cNvPr>
          <p:cNvSpPr/>
          <p:nvPr/>
        </p:nvSpPr>
        <p:spPr>
          <a:xfrm rot="16200000">
            <a:off x="8362450" y="431260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DD5C3EC-1C2C-7A57-0E66-E5B33F4BA44E}"/>
              </a:ext>
            </a:extLst>
          </p:cNvPr>
          <p:cNvCxnSpPr>
            <a:cxnSpLocks/>
            <a:stCxn id="3" idx="4"/>
            <a:endCxn id="33" idx="0"/>
          </p:cNvCxnSpPr>
          <p:nvPr/>
        </p:nvCxnSpPr>
        <p:spPr>
          <a:xfrm flipV="1">
            <a:off x="1777181" y="3039122"/>
            <a:ext cx="1657227" cy="18894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69DEA5F-D687-8ED4-4E85-6653DED179E7}"/>
              </a:ext>
            </a:extLst>
          </p:cNvPr>
          <p:cNvSpPr/>
          <p:nvPr/>
        </p:nvSpPr>
        <p:spPr>
          <a:xfrm rot="16200000">
            <a:off x="3434408" y="2778567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E3F7F13-6F79-AFA9-3A4E-054403A3693F}"/>
              </a:ext>
            </a:extLst>
          </p:cNvPr>
          <p:cNvCxnSpPr>
            <a:cxnSpLocks/>
          </p:cNvCxnSpPr>
          <p:nvPr/>
        </p:nvCxnSpPr>
        <p:spPr>
          <a:xfrm flipH="1">
            <a:off x="4619709" y="4453918"/>
            <a:ext cx="1028924" cy="695867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EBECC7-6CEC-9A8A-2161-B97E70F371B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29588" y="4128363"/>
            <a:ext cx="9832" cy="400665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3F1EE5A-B1CC-7868-4CF2-E9891B6DD5F8}"/>
              </a:ext>
            </a:extLst>
          </p:cNvPr>
          <p:cNvCxnSpPr>
            <a:cxnSpLocks/>
          </p:cNvCxnSpPr>
          <p:nvPr/>
        </p:nvCxnSpPr>
        <p:spPr>
          <a:xfrm rot="16200000">
            <a:off x="6285450" y="4221584"/>
            <a:ext cx="0" cy="410498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4B4A836-75F3-2956-AD8D-CCD77E10A5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09062" y="4226499"/>
            <a:ext cx="9832" cy="410498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48AE5C2-BE5D-EF81-4AED-5CC254D0A805}"/>
              </a:ext>
            </a:extLst>
          </p:cNvPr>
          <p:cNvSpPr/>
          <p:nvPr/>
        </p:nvSpPr>
        <p:spPr>
          <a:xfrm rot="16200000">
            <a:off x="6465938" y="4166276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4360EE9-C450-9119-76CF-23C22D3A55B4}"/>
              </a:ext>
            </a:extLst>
          </p:cNvPr>
          <p:cNvSpPr/>
          <p:nvPr/>
        </p:nvSpPr>
        <p:spPr>
          <a:xfrm rot="16200000">
            <a:off x="7519227" y="4139192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E8838D2-8C16-FFA0-6EBB-E81C9B487044}"/>
              </a:ext>
            </a:extLst>
          </p:cNvPr>
          <p:cNvCxnSpPr>
            <a:cxnSpLocks/>
          </p:cNvCxnSpPr>
          <p:nvPr/>
        </p:nvCxnSpPr>
        <p:spPr>
          <a:xfrm flipH="1">
            <a:off x="5479515" y="4543425"/>
            <a:ext cx="1028924" cy="695867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42DB9C-5807-800A-DAC1-58FB94FFCE9D}"/>
              </a:ext>
            </a:extLst>
          </p:cNvPr>
          <p:cNvCxnSpPr>
            <a:cxnSpLocks/>
          </p:cNvCxnSpPr>
          <p:nvPr/>
        </p:nvCxnSpPr>
        <p:spPr>
          <a:xfrm flipH="1">
            <a:off x="6416774" y="4556968"/>
            <a:ext cx="1028924" cy="695867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BE2A8EA2-1AE4-38F4-0390-E6FB73557BD3}"/>
              </a:ext>
            </a:extLst>
          </p:cNvPr>
          <p:cNvSpPr/>
          <p:nvPr/>
        </p:nvSpPr>
        <p:spPr>
          <a:xfrm rot="16200000">
            <a:off x="8286357" y="4111225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F72AD38-D062-7D57-9348-3AB5304BA2BC}"/>
              </a:ext>
            </a:extLst>
          </p:cNvPr>
          <p:cNvCxnSpPr>
            <a:cxnSpLocks/>
          </p:cNvCxnSpPr>
          <p:nvPr/>
        </p:nvCxnSpPr>
        <p:spPr>
          <a:xfrm flipH="1">
            <a:off x="7310291" y="4510358"/>
            <a:ext cx="1028924" cy="695867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91DB0C0-767C-7D95-B6EF-8B2CF14EBD3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52285" y="4189581"/>
            <a:ext cx="9832" cy="410498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517E3C39-63D2-315B-7172-8E5D56ACAC24}"/>
              </a:ext>
            </a:extLst>
          </p:cNvPr>
          <p:cNvSpPr/>
          <p:nvPr/>
        </p:nvSpPr>
        <p:spPr>
          <a:xfrm rot="16200000">
            <a:off x="1256071" y="2797461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CFC4BF-7EE8-4B89-5494-C6FE9B09C4FC}"/>
              </a:ext>
            </a:extLst>
          </p:cNvPr>
          <p:cNvSpPr/>
          <p:nvPr/>
        </p:nvSpPr>
        <p:spPr>
          <a:xfrm rot="16200000">
            <a:off x="1256071" y="1290759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0E59BF-9CEB-58E2-DBC1-68F3DFEBE08D}"/>
              </a:ext>
            </a:extLst>
          </p:cNvPr>
          <p:cNvCxnSpPr>
            <a:cxnSpLocks/>
            <a:stCxn id="14" idx="2"/>
            <a:endCxn id="3" idx="6"/>
          </p:cNvCxnSpPr>
          <p:nvPr/>
        </p:nvCxnSpPr>
        <p:spPr>
          <a:xfrm>
            <a:off x="1516626" y="1811869"/>
            <a:ext cx="0" cy="985592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6DD0DE5-93EF-1F35-F4E9-8A158BDBDB4D}"/>
              </a:ext>
            </a:extLst>
          </p:cNvPr>
          <p:cNvSpPr/>
          <p:nvPr/>
        </p:nvSpPr>
        <p:spPr>
          <a:xfrm rot="16200000">
            <a:off x="7843174" y="5295248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DA5D5F8-3D56-3FC6-47AA-886C7D384555}"/>
              </a:ext>
            </a:extLst>
          </p:cNvPr>
          <p:cNvCxnSpPr>
            <a:cxnSpLocks/>
            <a:stCxn id="36" idx="4"/>
            <a:endCxn id="35" idx="0"/>
          </p:cNvCxnSpPr>
          <p:nvPr/>
        </p:nvCxnSpPr>
        <p:spPr>
          <a:xfrm flipV="1">
            <a:off x="6374992" y="3211489"/>
            <a:ext cx="1657227" cy="18894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E59B424-9B09-81D6-1855-15EE59D5D739}"/>
              </a:ext>
            </a:extLst>
          </p:cNvPr>
          <p:cNvSpPr/>
          <p:nvPr/>
        </p:nvSpPr>
        <p:spPr>
          <a:xfrm rot="16200000">
            <a:off x="8032219" y="2950934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19F20C6-466E-10B8-DDD8-97108AD9EDCA}"/>
              </a:ext>
            </a:extLst>
          </p:cNvPr>
          <p:cNvSpPr/>
          <p:nvPr/>
        </p:nvSpPr>
        <p:spPr>
          <a:xfrm rot="16200000">
            <a:off x="5853882" y="2969828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61BDA1-5E23-7E76-9F4D-81C6285740F1}"/>
              </a:ext>
            </a:extLst>
          </p:cNvPr>
          <p:cNvSpPr/>
          <p:nvPr/>
        </p:nvSpPr>
        <p:spPr>
          <a:xfrm rot="16200000">
            <a:off x="5853882" y="1463126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9CA7C9C-7C37-8096-C66F-9A80977F902B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>
            <a:off x="6114437" y="1984236"/>
            <a:ext cx="0" cy="985592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A10EA1-F1BA-B5AF-5295-1BCF565F90A5}"/>
              </a:ext>
            </a:extLst>
          </p:cNvPr>
          <p:cNvCxnSpPr>
            <a:cxnSpLocks/>
            <a:stCxn id="37" idx="4"/>
            <a:endCxn id="35" idx="7"/>
          </p:cNvCxnSpPr>
          <p:nvPr/>
        </p:nvCxnSpPr>
        <p:spPr>
          <a:xfrm>
            <a:off x="6374992" y="1723681"/>
            <a:ext cx="1733542" cy="1303568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0B8CF27-45A4-6984-39F9-4EE5AE53534B}"/>
              </a:ext>
            </a:extLst>
          </p:cNvPr>
          <p:cNvCxnSpPr>
            <a:cxnSpLocks/>
            <a:stCxn id="36" idx="5"/>
            <a:endCxn id="31" idx="1"/>
          </p:cNvCxnSpPr>
          <p:nvPr/>
        </p:nvCxnSpPr>
        <p:spPr>
          <a:xfrm flipV="1">
            <a:off x="6298677" y="876055"/>
            <a:ext cx="2140088" cy="2170088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100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DB3FC4-C998-BD8E-F9EC-71D20527D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11" y="715663"/>
            <a:ext cx="6360484" cy="542667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CE45FDF-F7A1-3C4C-8133-43DD8BE4D480}"/>
              </a:ext>
            </a:extLst>
          </p:cNvPr>
          <p:cNvSpPr/>
          <p:nvPr/>
        </p:nvSpPr>
        <p:spPr>
          <a:xfrm>
            <a:off x="6410632" y="4581832"/>
            <a:ext cx="265471" cy="2654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FDB0CE-71BF-D6C9-2452-D15430F8940C}"/>
              </a:ext>
            </a:extLst>
          </p:cNvPr>
          <p:cNvSpPr/>
          <p:nvPr/>
        </p:nvSpPr>
        <p:spPr>
          <a:xfrm>
            <a:off x="6730183" y="4847303"/>
            <a:ext cx="294967" cy="2949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2835B2-E026-E662-1690-ED27D8B24365}"/>
              </a:ext>
            </a:extLst>
          </p:cNvPr>
          <p:cNvSpPr/>
          <p:nvPr/>
        </p:nvSpPr>
        <p:spPr>
          <a:xfrm>
            <a:off x="7025150" y="4449096"/>
            <a:ext cx="265471" cy="2654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2BF0D8-812D-B6FE-F27A-3A36B51EF8C2}"/>
              </a:ext>
            </a:extLst>
          </p:cNvPr>
          <p:cNvSpPr/>
          <p:nvPr/>
        </p:nvSpPr>
        <p:spPr>
          <a:xfrm>
            <a:off x="5781369" y="4449096"/>
            <a:ext cx="265471" cy="2654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3730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A12C9EE6-8EF5-09D0-1746-4C9A7C0FFA43}"/>
              </a:ext>
            </a:extLst>
          </p:cNvPr>
          <p:cNvSpPr/>
          <p:nvPr/>
        </p:nvSpPr>
        <p:spPr>
          <a:xfrm>
            <a:off x="757084" y="496528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9EC2B4-9620-A25E-0BCC-EB3030828854}"/>
              </a:ext>
            </a:extLst>
          </p:cNvPr>
          <p:cNvSpPr/>
          <p:nvPr/>
        </p:nvSpPr>
        <p:spPr>
          <a:xfrm>
            <a:off x="747252" y="1418303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0CE0F2-280F-9A31-2B88-F1C92C6DD1F7}"/>
              </a:ext>
            </a:extLst>
          </p:cNvPr>
          <p:cNvSpPr/>
          <p:nvPr/>
        </p:nvSpPr>
        <p:spPr>
          <a:xfrm>
            <a:off x="757084" y="2305662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C37F7D-DEFB-578E-58D1-43ACC5CEBE43}"/>
              </a:ext>
            </a:extLst>
          </p:cNvPr>
          <p:cNvSpPr/>
          <p:nvPr/>
        </p:nvSpPr>
        <p:spPr>
          <a:xfrm>
            <a:off x="757084" y="3244643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96B53D2B-8DCD-810C-47BD-0DF02A5BE16B}"/>
              </a:ext>
            </a:extLst>
          </p:cNvPr>
          <p:cNvSpPr/>
          <p:nvPr/>
        </p:nvSpPr>
        <p:spPr>
          <a:xfrm>
            <a:off x="678426" y="4601496"/>
            <a:ext cx="2222090" cy="1406013"/>
          </a:xfrm>
          <a:prstGeom prst="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565B32-12A9-3CC8-6012-C09A0E57902F}"/>
              </a:ext>
            </a:extLst>
          </p:cNvPr>
          <p:cNvCxnSpPr>
            <a:stCxn id="6" idx="4"/>
            <a:endCxn id="7" idx="0"/>
          </p:cNvCxnSpPr>
          <p:nvPr/>
        </p:nvCxnSpPr>
        <p:spPr>
          <a:xfrm flipH="1">
            <a:off x="1007807" y="1017638"/>
            <a:ext cx="9832" cy="400665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02D75D-9ACC-4B8D-D282-81DE91815C15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1007807" y="1939413"/>
            <a:ext cx="9832" cy="366249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31EE19-A94E-02C7-7869-5E2A051F6003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1017639" y="2826772"/>
            <a:ext cx="0" cy="417871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CB6B7C-29FA-D851-1F26-1D1D5FBF74F6}"/>
              </a:ext>
            </a:extLst>
          </p:cNvPr>
          <p:cNvCxnSpPr>
            <a:cxnSpLocks/>
            <a:stCxn id="9" idx="4"/>
            <a:endCxn id="10" idx="3"/>
          </p:cNvCxnSpPr>
          <p:nvPr/>
        </p:nvCxnSpPr>
        <p:spPr>
          <a:xfrm>
            <a:off x="1017639" y="3765753"/>
            <a:ext cx="12290" cy="835743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-Shape 22">
            <a:extLst>
              <a:ext uri="{FF2B5EF4-FFF2-40B4-BE49-F238E27FC236}">
                <a16:creationId xmlns:a16="http://schemas.microsoft.com/office/drawing/2014/main" id="{D395BC5C-2AB7-37EC-E260-9ACCF8F8BE99}"/>
              </a:ext>
            </a:extLst>
          </p:cNvPr>
          <p:cNvSpPr/>
          <p:nvPr/>
        </p:nvSpPr>
        <p:spPr>
          <a:xfrm>
            <a:off x="6966156" y="3008670"/>
            <a:ext cx="2222090" cy="1406013"/>
          </a:xfrm>
          <a:prstGeom prst="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0DCA670-B4B8-1DC1-A800-1D3FAFFB23CD}"/>
              </a:ext>
            </a:extLst>
          </p:cNvPr>
          <p:cNvSpPr/>
          <p:nvPr/>
        </p:nvSpPr>
        <p:spPr>
          <a:xfrm>
            <a:off x="6966156" y="5338913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EE547C-7FFE-109F-099D-787A16AC3C01}"/>
              </a:ext>
            </a:extLst>
          </p:cNvPr>
          <p:cNvSpPr/>
          <p:nvPr/>
        </p:nvSpPr>
        <p:spPr>
          <a:xfrm>
            <a:off x="8662219" y="5365953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1835EE1-485A-9FFB-6455-E68A1BFF6C50}"/>
              </a:ext>
            </a:extLst>
          </p:cNvPr>
          <p:cNvSpPr/>
          <p:nvPr/>
        </p:nvSpPr>
        <p:spPr>
          <a:xfrm>
            <a:off x="6966156" y="4359425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3CF986-98A1-3DEC-69AA-7CEE3C9E00CB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7226711" y="4901382"/>
            <a:ext cx="9834" cy="437531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5967ECD-EDE9-E87C-E724-6B0F201A3C6B}"/>
              </a:ext>
            </a:extLst>
          </p:cNvPr>
          <p:cNvSpPr/>
          <p:nvPr/>
        </p:nvSpPr>
        <p:spPr>
          <a:xfrm>
            <a:off x="8608444" y="4431342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79DDBF-E94A-6ED1-FF13-CAF47161900A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893280" y="4901382"/>
            <a:ext cx="29494" cy="464571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be 41">
            <a:extLst>
              <a:ext uri="{FF2B5EF4-FFF2-40B4-BE49-F238E27FC236}">
                <a16:creationId xmlns:a16="http://schemas.microsoft.com/office/drawing/2014/main" id="{ED5DCC3B-21D0-0488-7E32-FF1493087257}"/>
              </a:ext>
            </a:extLst>
          </p:cNvPr>
          <p:cNvSpPr/>
          <p:nvPr/>
        </p:nvSpPr>
        <p:spPr>
          <a:xfrm rot="19164041">
            <a:off x="1685593" y="769628"/>
            <a:ext cx="734649" cy="753264"/>
          </a:xfrm>
          <a:prstGeom prst="cube">
            <a:avLst>
              <a:gd name="adj" fmla="val 75671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F449D9A-F0D6-8D70-875F-E4FD9A9FA305}"/>
              </a:ext>
            </a:extLst>
          </p:cNvPr>
          <p:cNvSpPr/>
          <p:nvPr/>
        </p:nvSpPr>
        <p:spPr>
          <a:xfrm>
            <a:off x="1792362" y="329381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A718BB3-7256-CBDD-20AC-00C6EE6E3282}"/>
              </a:ext>
            </a:extLst>
          </p:cNvPr>
          <p:cNvSpPr/>
          <p:nvPr/>
        </p:nvSpPr>
        <p:spPr>
          <a:xfrm>
            <a:off x="2992054" y="1418303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A2CC15-CF8F-F57A-5F27-BAAE3EA6FD50}"/>
              </a:ext>
            </a:extLst>
          </p:cNvPr>
          <p:cNvCxnSpPr>
            <a:cxnSpLocks/>
            <a:stCxn id="5" idx="4"/>
            <a:endCxn id="17" idx="1"/>
          </p:cNvCxnSpPr>
          <p:nvPr/>
        </p:nvCxnSpPr>
        <p:spPr>
          <a:xfrm flipV="1">
            <a:off x="3817425" y="3180304"/>
            <a:ext cx="1833780" cy="1898054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13DD8E3-AF34-4186-3CFF-343B4FE9F897}"/>
              </a:ext>
            </a:extLst>
          </p:cNvPr>
          <p:cNvSpPr/>
          <p:nvPr/>
        </p:nvSpPr>
        <p:spPr>
          <a:xfrm rot="16200000">
            <a:off x="5474652" y="4798909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734B16-2164-C4F1-3256-F4E20B1C4D95}"/>
              </a:ext>
            </a:extLst>
          </p:cNvPr>
          <p:cNvSpPr/>
          <p:nvPr/>
        </p:nvSpPr>
        <p:spPr>
          <a:xfrm rot="16200000">
            <a:off x="3296315" y="4817803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4C8F7D-5AAE-F19C-1092-A896D9BE0ADD}"/>
              </a:ext>
            </a:extLst>
          </p:cNvPr>
          <p:cNvSpPr/>
          <p:nvPr/>
        </p:nvSpPr>
        <p:spPr>
          <a:xfrm rot="16200000">
            <a:off x="3296315" y="3311101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07E1BB-3AAD-3D76-A579-9C5039C409BA}"/>
              </a:ext>
            </a:extLst>
          </p:cNvPr>
          <p:cNvCxnSpPr>
            <a:cxnSpLocks/>
            <a:stCxn id="11" idx="2"/>
            <a:endCxn id="5" idx="6"/>
          </p:cNvCxnSpPr>
          <p:nvPr/>
        </p:nvCxnSpPr>
        <p:spPr>
          <a:xfrm>
            <a:off x="3556870" y="3832211"/>
            <a:ext cx="0" cy="985592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FFE5FF4-6E52-112E-920C-F8452DAA8484}"/>
              </a:ext>
            </a:extLst>
          </p:cNvPr>
          <p:cNvSpPr/>
          <p:nvPr/>
        </p:nvSpPr>
        <p:spPr>
          <a:xfrm rot="16200000">
            <a:off x="5574890" y="2735509"/>
            <a:ext cx="521110" cy="52111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DBDDAF-764F-765C-A751-83F94305B5A0}"/>
              </a:ext>
            </a:extLst>
          </p:cNvPr>
          <p:cNvCxnSpPr>
            <a:cxnSpLocks/>
            <a:stCxn id="40" idx="2"/>
            <a:endCxn id="34" idx="6"/>
          </p:cNvCxnSpPr>
          <p:nvPr/>
        </p:nvCxnSpPr>
        <p:spPr>
          <a:xfrm flipH="1" flipV="1">
            <a:off x="7487266" y="4619980"/>
            <a:ext cx="1121178" cy="71917"/>
          </a:xfrm>
          <a:prstGeom prst="straightConnector1">
            <a:avLst/>
          </a:prstGeom>
          <a:ln w="666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351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3018</TotalTime>
  <Words>281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Office Theme</vt:lpstr>
      <vt:lpstr>Constraints (using Vertet)</vt:lpstr>
      <vt:lpstr>Constraints and resolutions are very difficult</vt:lpstr>
      <vt:lpstr>PhysX versions</vt:lpstr>
      <vt:lpstr>But we can “fake it” with Verlet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Constraints (using Vertet)</dc:title>
  <dc:creator>Feeney, Michael</dc:creator>
  <cp:lastModifiedBy>Feeney, Michael</cp:lastModifiedBy>
  <cp:revision>3</cp:revision>
  <dcterms:created xsi:type="dcterms:W3CDTF">2024-02-01T20:03:10Z</dcterms:created>
  <dcterms:modified xsi:type="dcterms:W3CDTF">2024-02-11T13:24:26Z</dcterms:modified>
</cp:coreProperties>
</file>