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02054-8712-67B7-645E-D177ED2B4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DA5804-0A3B-C675-8106-6EE85E6F9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9BA36-97C1-7545-64CC-592B2629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CBE49-B17C-4F51-27EC-3B9C547F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80B38-5693-0B7D-69A1-46840BA8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592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63529-965F-F2A6-7BC3-6FB12DC4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064BF-F99B-672F-B5BA-79B926621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0C119-767D-F849-86ED-A5D832AF3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468DC-F14B-654B-DCDC-11F92AA89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EF761-54D0-CCD3-1B62-D5015A11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045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695511-8E60-A017-77E2-5051F1597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89CB7-1983-0F49-9654-2C49E2CDF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D0EC6-D4F9-ACB1-B561-CA78CDA4F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9A4BD-7019-0C44-3BB9-65864161E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44548-AD8C-2336-C05C-8590792F3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167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B7C4B-CF12-F430-4005-D984CCDDD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6FC24-F04B-DE5D-A436-F5D42F230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8CBA8-6CE2-F46D-A139-7510E723A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C118-409B-690A-BBC8-17B372D1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708D7-5585-66B6-7BB2-9BF9583D0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0978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AB57-9E90-F6F4-C458-030681DD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81320-0DAB-7E79-DD0F-4585C4324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91A13-4A00-6498-9A76-413FA673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64EC1-48F0-8333-FC33-4F74B900D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3F48F-84DB-B313-5C70-0B2AB736A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13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E4C89-6E55-32DF-313C-B7501FDB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D5ABE-F7BD-1729-14E5-074910C57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8C0F8-74E7-23E4-A271-C34C4F94E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C9EE2-210E-5B6C-BEE3-D1EEC817F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F5785-6005-0665-FCDF-BC2FA14E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EE44C-96C4-5829-5F7C-B4A384260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312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88105-462E-73FE-FD51-687846556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D5E95-6DE5-00D5-B2FA-D6D54E115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70542-F16F-8380-26E1-B6826C87E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971F88-62F3-65B4-1FE0-1511F0395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84C2D1-03A0-7F3B-CE37-91F62880D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04C757-B2AE-36A5-9E87-292EE5B0C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50219-EBDA-20C5-3CBF-8EC04AEF2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C2534-14EB-F584-3B4E-3545137D5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94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3D42-9DE3-AA33-C7BA-1AA78BEF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3A015C-9150-B7F5-0347-A21FC957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955E7-CAED-A2D7-1694-359CEEC1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5677F-BB4C-9FF9-1579-93823367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096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028D4E-44F6-4597-E25C-996025C4B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B454F8-A23F-3364-DF58-8E83D831A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70880-AEF5-8144-8FFF-8C371026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188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B3395-FEF4-0027-0081-D1890211B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B0D30-41F7-FF85-F3E2-FDC1D501C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0409-5878-B60F-AD0E-D314118E2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0EAB2-F89D-DC71-661F-2D45F53E7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8A5C5-23F6-12EE-6848-DEDB4EA9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AD897-3019-851E-7496-B181FED2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31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BC145-FAF9-65CD-53BE-8DBC3707E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A3229-583E-A1FF-9218-5FF387A13C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C0B2E-86A4-04E5-7623-56B7920FB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8390C-B900-CE95-EE17-B0BBB343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595A1-FA53-740C-8121-AB5BE0B37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4CEC5-C291-769B-E0BA-551B7F3F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167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D84608-A74E-CFA6-E71F-E8ECBFF65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D4460-DB32-8F08-BD50-EBC67C8F4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7B72C-7C6A-A2F7-569D-B9DD7E8D5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860C-01FE-4F98-8734-54F4F59C8235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0DA05-E388-3E9F-A23F-A706BD422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2E400-5C9A-1E9A-E0D6-86015D6DD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308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338CC8-E545-415C-C54C-35D488C2E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Factory Patterns: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D20E13-A50F-8028-7168-B752E634E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Abstract Factory</a:t>
            </a:r>
          </a:p>
          <a:p>
            <a:r>
              <a:rPr lang="en-CA" dirty="0"/>
              <a:t>Singleton</a:t>
            </a:r>
          </a:p>
          <a:p>
            <a:r>
              <a:rPr lang="en-CA" dirty="0"/>
              <a:t>Builder</a:t>
            </a:r>
          </a:p>
          <a:p>
            <a:r>
              <a:rPr lang="en-CA" dirty="0"/>
              <a:t>Decorator</a:t>
            </a:r>
          </a:p>
        </p:txBody>
      </p:sp>
    </p:spTree>
    <p:extLst>
      <p:ext uri="{BB962C8B-B14F-4D97-AF65-F5344CB8AC3E}">
        <p14:creationId xmlns:p14="http://schemas.microsoft.com/office/powerpoint/2010/main" val="382909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96B45-B2AB-138A-CA05-6401B27AA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Factory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0B63A-D859-459E-451B-DA832085F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“Creational pattern”</a:t>
            </a:r>
          </a:p>
          <a:p>
            <a:r>
              <a:rPr lang="en-CA" dirty="0"/>
              <a:t>Assigns “responsibility” for creation (instantiation) to some specific object or class</a:t>
            </a:r>
          </a:p>
          <a:p>
            <a:r>
              <a:rPr lang="en-CA" dirty="0"/>
              <a:t>This allows whoever is using it to be clueless/oblivious of the details of the object</a:t>
            </a:r>
          </a:p>
          <a:p>
            <a:r>
              <a:rPr lang="en-CA" dirty="0"/>
              <a:t>C++: It’s the thing that calls “new”</a:t>
            </a:r>
          </a:p>
          <a:p>
            <a:r>
              <a:rPr lang="en-CA" dirty="0"/>
              <a:t>Allows for us to add/change things without causing rebuilds.</a:t>
            </a:r>
          </a:p>
        </p:txBody>
      </p:sp>
    </p:spTree>
    <p:extLst>
      <p:ext uri="{BB962C8B-B14F-4D97-AF65-F5344CB8AC3E}">
        <p14:creationId xmlns:p14="http://schemas.microsoft.com/office/powerpoint/2010/main" val="602543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1F834-1374-891E-A644-596BA61A5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“Abstract”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5F69C-D846-111D-EF5A-4DE88B5F6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It’s a factory object</a:t>
            </a:r>
          </a:p>
          <a:p>
            <a:r>
              <a:rPr lang="en-CA" dirty="0"/>
              <a:t>Returns an “abstract” class</a:t>
            </a:r>
          </a:p>
          <a:p>
            <a:r>
              <a:rPr lang="en-CA" dirty="0"/>
              <a:t>C++: ideally, it’s a “pure virtual” class</a:t>
            </a:r>
          </a:p>
          <a:p>
            <a:pPr lvl="1"/>
            <a:r>
              <a:rPr lang="en-CA" dirty="0"/>
              <a:t>All are virtual methods</a:t>
            </a:r>
          </a:p>
          <a:p>
            <a:pPr lvl="1"/>
            <a:r>
              <a:rPr lang="en-CA" dirty="0"/>
              <a:t>All are “pure” i.e. “= 0”</a:t>
            </a:r>
          </a:p>
        </p:txBody>
      </p:sp>
    </p:spTree>
    <p:extLst>
      <p:ext uri="{BB962C8B-B14F-4D97-AF65-F5344CB8AC3E}">
        <p14:creationId xmlns:p14="http://schemas.microsoft.com/office/powerpoint/2010/main" val="843365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1F834-1374-891E-A644-596BA61A5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“Abstract” factory: How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5F69C-D846-111D-EF5A-4DE88B5F6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Figure out the methods you want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Add them to an “interface” class (i.e. a regular class) but ALL the methods are pure virtual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Add a virtual destructor</a:t>
            </a:r>
          </a:p>
          <a:p>
            <a:pPr marL="0" indent="0">
              <a:buNone/>
            </a:pPr>
            <a:r>
              <a:rPr lang="en-CA" dirty="0"/>
              <a:t>Factory:</a:t>
            </a:r>
          </a:p>
          <a:p>
            <a:pPr marL="514350" indent="-514350">
              <a:buAutoNum type="arabicPeriod"/>
            </a:pPr>
            <a:r>
              <a:rPr lang="en-CA" dirty="0"/>
              <a:t>Returns this virtual interface and takes a known type (int, string, something like that, but NEVER an </a:t>
            </a:r>
            <a:r>
              <a:rPr lang="en-CA" dirty="0" err="1"/>
              <a:t>enum</a:t>
            </a:r>
            <a:r>
              <a:rPr lang="en-CA" dirty="0"/>
              <a:t> or #define)</a:t>
            </a:r>
          </a:p>
          <a:p>
            <a:pPr marL="514350" indent="-514350">
              <a:buAutoNum type="arabicPeriod"/>
            </a:pPr>
            <a:r>
              <a:rPr lang="en-CA" dirty="0"/>
              <a:t>In the header: ONLY include the interface class NEVER the actual classes</a:t>
            </a:r>
          </a:p>
          <a:p>
            <a:pPr marL="514350" indent="-514350">
              <a:buAutoNum type="arabicPeriod"/>
            </a:pPr>
            <a:r>
              <a:rPr lang="en-CA" dirty="0"/>
              <a:t>In the “body” (“implementation”/</a:t>
            </a:r>
            <a:r>
              <a:rPr lang="en-CA" dirty="0" err="1"/>
              <a:t>cpp</a:t>
            </a:r>
            <a:r>
              <a:rPr lang="en-CA" dirty="0"/>
              <a:t>) file, include the specific classes (the “derived” classes)</a:t>
            </a:r>
          </a:p>
        </p:txBody>
      </p:sp>
    </p:spTree>
    <p:extLst>
      <p:ext uri="{BB962C8B-B14F-4D97-AF65-F5344CB8AC3E}">
        <p14:creationId xmlns:p14="http://schemas.microsoft.com/office/powerpoint/2010/main" val="1758110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1F834-1374-891E-A644-596BA61A5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“Abstract” factory: How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5F69C-D846-111D-EF5A-4DE88B5F6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This is used when all the object we are creating “boil down” to the exact same “type” of thing. </a:t>
            </a:r>
          </a:p>
          <a:p>
            <a:r>
              <a:rPr lang="en-CA" dirty="0"/>
              <a:t>i.e. they can all have the identical interface.</a:t>
            </a:r>
          </a:p>
          <a:p>
            <a:r>
              <a:rPr lang="en-CA" dirty="0" err="1"/>
              <a:t>Eg</a:t>
            </a:r>
            <a:r>
              <a:rPr lang="en-CA" dirty="0"/>
              <a:t>: Account, </a:t>
            </a:r>
            <a:r>
              <a:rPr lang="en-CA" dirty="0" err="1"/>
              <a:t>SavingAccount</a:t>
            </a:r>
            <a:r>
              <a:rPr lang="en-CA" dirty="0"/>
              <a:t>, </a:t>
            </a:r>
            <a:r>
              <a:rPr lang="en-CA" dirty="0" err="1"/>
              <a:t>ChequingAccount</a:t>
            </a:r>
            <a:r>
              <a:rPr lang="en-CA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99679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1F834-1374-891E-A644-596BA61A5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Singleton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5F69C-D846-111D-EF5A-4DE88B5F6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Sort of like a factory in that the object is the only one that can create itself</a:t>
            </a:r>
          </a:p>
          <a:p>
            <a:r>
              <a:rPr lang="en-CA" dirty="0"/>
              <a:t>C++:</a:t>
            </a:r>
          </a:p>
          <a:p>
            <a:pPr lvl="1"/>
            <a:r>
              <a:rPr lang="en-CA" dirty="0"/>
              <a:t>Make new private</a:t>
            </a:r>
          </a:p>
          <a:p>
            <a:pPr lvl="1"/>
            <a:r>
              <a:rPr lang="en-CA" dirty="0"/>
              <a:t>Make a static point to a type of itself (</a:t>
            </a:r>
            <a:r>
              <a:rPr lang="en-CA" dirty="0" err="1"/>
              <a:t>cArena</a:t>
            </a:r>
            <a:r>
              <a:rPr lang="en-CA" dirty="0"/>
              <a:t>*) and set it to a known value, likely NULL (or 0 or </a:t>
            </a:r>
            <a:r>
              <a:rPr lang="en-CA" dirty="0" err="1"/>
              <a:t>nullptr</a:t>
            </a:r>
            <a:r>
              <a:rPr lang="en-CA" dirty="0"/>
              <a:t>)</a:t>
            </a:r>
          </a:p>
          <a:p>
            <a:pPr lvl="2"/>
            <a:r>
              <a:rPr lang="en-CA" dirty="0"/>
              <a:t>Note the strange static initialization needed for C++ where the variable CAN’T be assigned in the header, but only in the CPP file</a:t>
            </a:r>
          </a:p>
          <a:p>
            <a:pPr lvl="1"/>
            <a:r>
              <a:rPr lang="en-CA" dirty="0"/>
              <a:t>Make a static method (i.e. put “static” in front of the method) and check if the pointer has been assigned to anything, if not create itself (call new) and return the pointer.</a:t>
            </a:r>
          </a:p>
          <a:p>
            <a:r>
              <a:rPr lang="en-CA" dirty="0"/>
              <a:t>Anything wanting this calls the “factory method” which is static:</a:t>
            </a:r>
          </a:p>
          <a:p>
            <a:pPr lvl="1"/>
            <a:r>
              <a:rPr lang="en-CA" dirty="0" err="1"/>
              <a:t>cArena</a:t>
            </a:r>
            <a:r>
              <a:rPr lang="en-CA" dirty="0"/>
              <a:t>* </a:t>
            </a:r>
            <a:r>
              <a:rPr lang="en-CA" dirty="0" err="1"/>
              <a:t>pMyArena</a:t>
            </a:r>
            <a:r>
              <a:rPr lang="en-CA" dirty="0"/>
              <a:t> = </a:t>
            </a:r>
            <a:r>
              <a:rPr lang="en-CA" b="1" u="sng" dirty="0" err="1"/>
              <a:t>cArena</a:t>
            </a:r>
            <a:r>
              <a:rPr lang="en-CA" b="1" u="sng" dirty="0"/>
              <a:t>::</a:t>
            </a:r>
            <a:r>
              <a:rPr lang="en-CA" dirty="0" err="1"/>
              <a:t>getMeAnArenaPlease</a:t>
            </a:r>
            <a:r>
              <a:rPr lang="en-CA" dirty="0"/>
              <a:t>();</a:t>
            </a:r>
          </a:p>
          <a:p>
            <a:r>
              <a:rPr lang="en-CA" dirty="0"/>
              <a:t>Issue: Who destroys this? </a:t>
            </a:r>
          </a:p>
        </p:txBody>
      </p:sp>
    </p:spTree>
    <p:extLst>
      <p:ext uri="{BB962C8B-B14F-4D97-AF65-F5344CB8AC3E}">
        <p14:creationId xmlns:p14="http://schemas.microsoft.com/office/powerpoint/2010/main" val="380323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1F834-1374-891E-A644-596BA61A5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“Builder”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5F69C-D846-111D-EF5A-4DE88B5F6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Another factory pattern, but NOT necessarily an abstract one.</a:t>
            </a:r>
          </a:p>
          <a:p>
            <a:r>
              <a:rPr lang="en-CA" dirty="0"/>
              <a:t>Usually it returns a variation of objects that can have the same base interface BUT:</a:t>
            </a:r>
          </a:p>
          <a:p>
            <a:pPr lvl="1"/>
            <a:r>
              <a:rPr lang="en-CA" dirty="0"/>
              <a:t>Additional things are “built” onto it.</a:t>
            </a:r>
          </a:p>
          <a:p>
            <a:pPr lvl="1"/>
            <a:r>
              <a:rPr lang="en-CA" dirty="0"/>
              <a:t>Robot </a:t>
            </a:r>
            <a:r>
              <a:rPr lang="en-CA" dirty="0">
                <a:sym typeface="Wingdings" panose="05000000000000000000" pitchFamily="2" charset="2"/>
              </a:rPr>
              <a:t> iRobot class with a “regular” Weapon of </a:t>
            </a:r>
            <a:r>
              <a:rPr lang="en-CA" dirty="0" err="1">
                <a:sym typeface="Wingdings" panose="05000000000000000000" pitchFamily="2" charset="2"/>
              </a:rPr>
              <a:t>iWepon</a:t>
            </a:r>
            <a:r>
              <a:rPr lang="en-CA" dirty="0">
                <a:sym typeface="Wingdings" panose="05000000000000000000" pitchFamily="2" charset="2"/>
              </a:rPr>
              <a:t> interface</a:t>
            </a:r>
          </a:p>
          <a:p>
            <a:pPr lvl="1"/>
            <a:r>
              <a:rPr lang="en-CA" dirty="0" err="1">
                <a:sym typeface="Wingdings" panose="05000000000000000000" pitchFamily="2" charset="2"/>
              </a:rPr>
              <a:t>SuperRobot</a:t>
            </a:r>
            <a:r>
              <a:rPr lang="en-CA" dirty="0">
                <a:sym typeface="Wingdings" panose="05000000000000000000" pitchFamily="2" charset="2"/>
              </a:rPr>
              <a:t>  iRobot class with a 2 weapons but also a sword</a:t>
            </a:r>
          </a:p>
          <a:p>
            <a:pPr lvl="2"/>
            <a:r>
              <a:rPr lang="en-CA" dirty="0">
                <a:sym typeface="Wingdings" panose="05000000000000000000" pitchFamily="2" charset="2"/>
              </a:rPr>
              <a:t>The sword is completely different </a:t>
            </a:r>
          </a:p>
          <a:p>
            <a:r>
              <a:rPr lang="en-CA" dirty="0">
                <a:sym typeface="Wingdings" panose="05000000000000000000" pitchFamily="2" charset="2"/>
              </a:rPr>
              <a:t>Both types of robots have the weapon usage “hidden” behind the interface with the “attack</a:t>
            </a:r>
            <a:r>
              <a:rPr lang="en-CA">
                <a:sym typeface="Wingdings" panose="05000000000000000000" pitchFamily="2" charset="2"/>
              </a:rPr>
              <a:t>()” method</a:t>
            </a:r>
          </a:p>
        </p:txBody>
      </p:sp>
    </p:spTree>
    <p:extLst>
      <p:ext uri="{BB962C8B-B14F-4D97-AF65-F5344CB8AC3E}">
        <p14:creationId xmlns:p14="http://schemas.microsoft.com/office/powerpoint/2010/main" val="3819701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501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Factory Patterns:</vt:lpstr>
      <vt:lpstr>Factory pattern</vt:lpstr>
      <vt:lpstr>“Abstract” factory</vt:lpstr>
      <vt:lpstr>“Abstract” factory: How to</vt:lpstr>
      <vt:lpstr>“Abstract” factory: How to</vt:lpstr>
      <vt:lpstr>Singleton</vt:lpstr>
      <vt:lpstr>“Builder”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Berzerk</dc:title>
  <dc:creator>Feeney, Michael</dc:creator>
  <cp:lastModifiedBy>Feeney, Michael</cp:lastModifiedBy>
  <cp:revision>5</cp:revision>
  <dcterms:created xsi:type="dcterms:W3CDTF">2023-09-21T17:59:54Z</dcterms:created>
  <dcterms:modified xsi:type="dcterms:W3CDTF">2023-10-02T16:45:47Z</dcterms:modified>
</cp:coreProperties>
</file>