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9E093-C446-384B-11B8-F19F7B302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90359-BE62-AD4B-CD2B-AEAC18F78C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D2E2B-ED73-AA8C-5F30-8B7C09C89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740A-4270-4284-BAA8-51B30D74E5BB}" type="datetimeFigureOut">
              <a:rPr lang="en-CA" smtClean="0"/>
              <a:t>2024-03-04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8C179-514B-19BB-76B2-F5C84949C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77930-F83E-5B91-0BDF-564BD80D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87FC9-C9E3-45A8-B6BD-5D5ED0E14C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287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0ACE7-BFF4-C405-48D8-88CE5D15B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32A60B-5D23-D269-2327-02E69321F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1D6CA-E90C-A88D-38A2-ECCD4F7B7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740A-4270-4284-BAA8-51B30D74E5BB}" type="datetimeFigureOut">
              <a:rPr lang="en-CA" smtClean="0"/>
              <a:t>2024-03-04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63F5F-84AC-5D3C-8822-E1F84A94E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B0B8D-0B3D-0FB7-F0F8-874E5F829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87FC9-C9E3-45A8-B6BD-5D5ED0E14C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3141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EF8FCC-F920-805B-7B00-45667CB8E9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B498F8-D2CC-3200-30EF-42D8A714E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77024-2754-28CD-6F41-349C540BD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740A-4270-4284-BAA8-51B30D74E5BB}" type="datetimeFigureOut">
              <a:rPr lang="en-CA" smtClean="0"/>
              <a:t>2024-03-04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A2814-BCC2-BD80-8076-5640AB335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5D58D-B002-727B-6585-EE6691608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87FC9-C9E3-45A8-B6BD-5D5ED0E14C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538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66C5B-3C1B-8DA8-0BE9-807C920B0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C0C75-4920-EECC-D7E0-A49645D92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0DDA0-1DA4-C70D-BDB4-B1AA5DD37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740A-4270-4284-BAA8-51B30D74E5BB}" type="datetimeFigureOut">
              <a:rPr lang="en-CA" smtClean="0"/>
              <a:t>2024-03-04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C6BD-F7B2-22B0-DF71-E1AA8A5F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B642B-10EE-3CB7-449B-62BCE1FDD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87FC9-C9E3-45A8-B6BD-5D5ED0E14C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382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CC6DA-5667-C99E-1F83-BBD4AAEC9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CF7B2-97BD-CD12-7BCA-1C53341B7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630B9-8244-D0DD-F2DD-E3155347F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740A-4270-4284-BAA8-51B30D74E5BB}" type="datetimeFigureOut">
              <a:rPr lang="en-CA" smtClean="0"/>
              <a:t>2024-03-04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5FC9B-C8B4-C539-02F0-5401AE1A3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0D681-27C4-073B-CBAA-259362883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87FC9-C9E3-45A8-B6BD-5D5ED0E14C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0499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E752-A6E6-292C-A55D-135870F9F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2687A-9B4B-5567-1B33-9354A2706C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DE73BA-EBF2-9F3F-D18B-F6660A2BB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C7167-2104-CF96-0EC6-95BF70E66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740A-4270-4284-BAA8-51B30D74E5BB}" type="datetimeFigureOut">
              <a:rPr lang="en-CA" smtClean="0"/>
              <a:t>2024-03-04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ED4DA-1BDD-E88F-C333-7437321C7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0874D-83A2-CFE4-6567-751AF99DA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87FC9-C9E3-45A8-B6BD-5D5ED0E14C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126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1B675-8E29-DE4F-2804-4E74979FD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B14E5-2ABD-B0FF-7FDB-BCBA853B6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3F45C-8FE5-9804-88F5-2A2D52DA2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7B83D-ED7D-6A53-A787-879814BFDE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DEF685-4363-A20E-9224-5FE48E36AC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06ECB1-2DC7-5640-A00B-F52DC4454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740A-4270-4284-BAA8-51B30D74E5BB}" type="datetimeFigureOut">
              <a:rPr lang="en-CA" smtClean="0"/>
              <a:t>2024-03-04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359944-03BD-C18B-6EC0-56F041B1D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57C34F-C339-48F3-9E49-243C57FA0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87FC9-C9E3-45A8-B6BD-5D5ED0E14C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395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DD025-D8F0-791A-A7BB-176F3AA47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E425AC-261D-F0B4-944B-3E2A74AD3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740A-4270-4284-BAA8-51B30D74E5BB}" type="datetimeFigureOut">
              <a:rPr lang="en-CA" smtClean="0"/>
              <a:t>2024-03-04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6DDD2-62A2-A573-B942-D3D89952C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EFA58B-CB1D-5BFD-735D-5329986CA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87FC9-C9E3-45A8-B6BD-5D5ED0E14C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928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F33A45-B549-B0D8-EDF2-0B7C36CBC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740A-4270-4284-BAA8-51B30D74E5BB}" type="datetimeFigureOut">
              <a:rPr lang="en-CA" smtClean="0"/>
              <a:t>2024-03-04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27BB56-96A3-3FB8-56F5-54A75A482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40FC6-F73B-5F7A-9F73-88C35CE61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87FC9-C9E3-45A8-B6BD-5D5ED0E14C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9080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0CF7F-E8A2-472D-0B22-E35AC6502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20CE3-B2DD-AF55-A059-BC895A8D1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A8CAE9-3B40-9D44-9CEE-B0B38A648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89308-E7B6-E8D5-70BD-3C7493CA6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740A-4270-4284-BAA8-51B30D74E5BB}" type="datetimeFigureOut">
              <a:rPr lang="en-CA" smtClean="0"/>
              <a:t>2024-03-04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468DA-0824-F423-9B0B-124A6B54A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86562-FFDE-F83F-4B5F-187A97E51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87FC9-C9E3-45A8-B6BD-5D5ED0E14C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6501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F8EFF-CDBB-3B5C-B20D-1E643E429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6BBC08-D8A9-14AB-59AF-11CECBF7E3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D3687-338B-1F35-10C4-E4E4ECD31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DCF09-5A55-755E-93C8-BC1F694E8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740A-4270-4284-BAA8-51B30D74E5BB}" type="datetimeFigureOut">
              <a:rPr lang="en-CA" smtClean="0"/>
              <a:t>2024-03-04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C5564-0593-0101-EA92-1990492C2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828C9-3412-0DC4-A958-CAE12A885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87FC9-C9E3-45A8-B6BD-5D5ED0E14C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7161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81E581-0BBB-966A-D76D-57239DB1F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510C6-DB21-88B9-BAE9-69CCF6DB3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95D33-0EC6-74C4-2C21-2B49D3CCB3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87740A-4270-4284-BAA8-51B30D74E5BB}" type="datetimeFigureOut">
              <a:rPr lang="en-CA" smtClean="0"/>
              <a:t>2024-03-04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91B80-A822-5705-2A2D-C577AF2312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4464C-E1C1-A0A0-7CBD-05786BC501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287FC9-C9E3-45A8-B6BD-5D5ED0E14C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2289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C5DC1C-3282-D685-938B-FCF2D3B2E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Allocation of memory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E6BD03-D01C-C411-F3A7-0FA82F6E9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Remember that memory is a 1D array of machine units</a:t>
            </a:r>
          </a:p>
          <a:p>
            <a:r>
              <a:rPr lang="en-CA" dirty="0"/>
              <a:t>So:</a:t>
            </a:r>
          </a:p>
          <a:p>
            <a:pPr lvl="1"/>
            <a:r>
              <a:rPr lang="en-CA" dirty="0"/>
              <a:t>32 bits </a:t>
            </a:r>
            <a:r>
              <a:rPr lang="en-CA" dirty="0">
                <a:sym typeface="Wingdings" panose="05000000000000000000" pitchFamily="2" charset="2"/>
              </a:rPr>
              <a:t> 4 byte alignment 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64 bits  8 byte alignment</a:t>
            </a:r>
          </a:p>
          <a:p>
            <a:r>
              <a:rPr lang="en-CA" dirty="0">
                <a:sym typeface="Wingdings" panose="05000000000000000000" pitchFamily="2" charset="2"/>
              </a:rPr>
              <a:t>i.e. the smallest “thing” you can allocate is whatever your “word size” is. Want a char (1 byte)? Too bad, you get 8 bytes.</a:t>
            </a:r>
          </a:p>
          <a:p>
            <a:endParaRPr lang="en-CA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22660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94B269-9C91-65AF-4E14-E02466B71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EF6F13-CC03-431D-DDE7-D65E0032D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 time, there is fragmentation</a:t>
            </a:r>
          </a:p>
        </p:txBody>
      </p:sp>
      <p:pic>
        <p:nvPicPr>
          <p:cNvPr id="1026" name="Picture 2" descr="System memory in different time instances with diverse fragmentation... |  Download Scientific Diagram">
            <a:extLst>
              <a:ext uri="{FF2B5EF4-FFF2-40B4-BE49-F238E27FC236}">
                <a16:creationId xmlns:a16="http://schemas.microsoft.com/office/drawing/2014/main" id="{ACC87D8A-999D-0ED6-AF37-96FB2B6BA96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762" y="1454740"/>
            <a:ext cx="3470008" cy="347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C73DD8-DAE4-99CB-27E2-6811FB1C6372}"/>
              </a:ext>
            </a:extLst>
          </p:cNvPr>
          <p:cNvSpPr txBox="1"/>
          <p:nvPr/>
        </p:nvSpPr>
        <p:spPr>
          <a:xfrm>
            <a:off x="707923" y="4621161"/>
            <a:ext cx="97044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From: https://www.google.com/url?sa=i&amp;url=https%3A%2F%2Fwww.researchgate.net%2Ffigure%2FSystem-memory-in-different-time-instances-with-diverse-fragmentation-states-as-dynamic_fig1_305333536&amp;psig=AOvVaw3pyd-IM6KYpeJJY5qZV1dU&amp;ust=1709650960718000&amp;source=images&amp;cd=vfe&amp;opi=89978449&amp;ved=0CBMQjRxqFwoTCPj2laLw2oQDFQAAAAAdAAAAABAE</a:t>
            </a:r>
          </a:p>
        </p:txBody>
      </p:sp>
    </p:spTree>
    <p:extLst>
      <p:ext uri="{BB962C8B-B14F-4D97-AF65-F5344CB8AC3E}">
        <p14:creationId xmlns:p14="http://schemas.microsoft.com/office/powerpoint/2010/main" val="2212228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4F4EB3-BE18-3474-179E-6DF3E4834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5E18A3-68DF-B933-CB32-6903509B4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58" y="365125"/>
            <a:ext cx="10515600" cy="1325563"/>
          </a:xfrm>
        </p:spPr>
        <p:txBody>
          <a:bodyPr/>
          <a:lstStyle/>
          <a:p>
            <a:r>
              <a:rPr lang="en-CA" dirty="0"/>
              <a:t>Fragmentation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A6D637-214E-5B3E-0BD7-C89307659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As memory (objects) are allocated and deallocated (deleted), the memory gets fragmented.</a:t>
            </a:r>
          </a:p>
          <a:p>
            <a:r>
              <a:rPr lang="en-CA" dirty="0">
                <a:sym typeface="Wingdings" panose="05000000000000000000" pitchFamily="2" charset="2"/>
              </a:rPr>
              <a:t>This happens on both the stack and heap, though the stack has the advantage that it grows and shrinks, so fragmentation is less of a problem BUT you have other issues like stack size (think array size, etc.)</a:t>
            </a:r>
          </a:p>
          <a:p>
            <a:r>
              <a:rPr lang="en-CA" dirty="0">
                <a:sym typeface="Wingdings" panose="05000000000000000000" pitchFamily="2" charset="2"/>
              </a:rPr>
              <a:t>AND almost everything you really allocate is on the heap:</a:t>
            </a:r>
          </a:p>
          <a:p>
            <a:pPr lvl="1"/>
            <a:r>
              <a:rPr lang="en-CA" dirty="0" err="1">
                <a:sym typeface="Wingdings" panose="05000000000000000000" pitchFamily="2" charset="2"/>
              </a:rPr>
              <a:t>stl</a:t>
            </a:r>
            <a:r>
              <a:rPr lang="en-CA" dirty="0">
                <a:sym typeface="Wingdings" panose="05000000000000000000" pitchFamily="2" charset="2"/>
              </a:rPr>
              <a:t> vector, list, etc. – The “vector” is on the stack, but </a:t>
            </a:r>
            <a:r>
              <a:rPr lang="en-CA" i="1" dirty="0">
                <a:sym typeface="Wingdings" panose="05000000000000000000" pitchFamily="2" charset="2"/>
              </a:rPr>
              <a:t>all the data </a:t>
            </a:r>
            <a:r>
              <a:rPr lang="en-CA" dirty="0">
                <a:sym typeface="Wingdings" panose="05000000000000000000" pitchFamily="2" charset="2"/>
              </a:rPr>
              <a:t>is on the heap. 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Even something like </a:t>
            </a:r>
            <a:r>
              <a:rPr lang="en-CA" dirty="0" err="1">
                <a:sym typeface="Wingdings" panose="05000000000000000000" pitchFamily="2" charset="2"/>
              </a:rPr>
              <a:t>push_back</a:t>
            </a:r>
            <a:r>
              <a:rPr lang="en-CA" dirty="0">
                <a:sym typeface="Wingdings" panose="05000000000000000000" pitchFamily="2" charset="2"/>
              </a:rPr>
              <a:t>, or especially insert() on a list or doing anything a map, you’ll run into fragmentation</a:t>
            </a:r>
          </a:p>
          <a:p>
            <a:endParaRPr lang="en-CA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11888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A583B-5E83-C48A-14C9-775DCF18E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ABAD27-3B25-E828-4042-084B6EE0C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58" y="365125"/>
            <a:ext cx="10515600" cy="1325563"/>
          </a:xfrm>
        </p:spPr>
        <p:txBody>
          <a:bodyPr/>
          <a:lstStyle/>
          <a:p>
            <a:r>
              <a:rPr lang="en-CA" dirty="0"/>
              <a:t>Fragmentation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794F2C-B7BC-684F-E8E7-43C300081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>
                <a:sym typeface="Wingdings" panose="05000000000000000000" pitchFamily="2" charset="2"/>
              </a:rPr>
              <a:t>Couple issues: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What’s allocated and what’s not: Finding an initial stop on the heap that isn’t used or freed up. Almost always a linear scan from the start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Even then, new() is allocating things that are all different sizes:</a:t>
            </a:r>
          </a:p>
          <a:p>
            <a:pPr lvl="2"/>
            <a:r>
              <a:rPr lang="en-CA" dirty="0">
                <a:sym typeface="Wingdings" panose="05000000000000000000" pitchFamily="2" charset="2"/>
              </a:rPr>
              <a:t>…new int(), …new </a:t>
            </a:r>
            <a:r>
              <a:rPr lang="en-CA" dirty="0" err="1">
                <a:sym typeface="Wingdings" panose="05000000000000000000" pitchFamily="2" charset="2"/>
              </a:rPr>
              <a:t>cMesh</a:t>
            </a:r>
            <a:r>
              <a:rPr lang="en-CA" dirty="0">
                <a:sym typeface="Wingdings" panose="05000000000000000000" pitchFamily="2" charset="2"/>
              </a:rPr>
              <a:t>(), etc.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This complicates things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AND what if you allocate something really “large” like an array of things?</a:t>
            </a:r>
          </a:p>
          <a:p>
            <a:r>
              <a:rPr lang="en-CA" dirty="0">
                <a:sym typeface="Wingdings" panose="05000000000000000000" pitchFamily="2" charset="2"/>
              </a:rPr>
              <a:t>New() is clever, but potentially slow</a:t>
            </a:r>
          </a:p>
          <a:p>
            <a:r>
              <a:rPr lang="en-CA" dirty="0">
                <a:sym typeface="Wingdings" panose="05000000000000000000" pitchFamily="2" charset="2"/>
              </a:rPr>
              <a:t>(Also, it’s just malloc() underneath it all)</a:t>
            </a:r>
          </a:p>
          <a:p>
            <a:endParaRPr lang="en-CA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67566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FA657-468F-8139-8350-69953333D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978C6D-3560-A726-5E0E-3BA58F06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58" y="365125"/>
            <a:ext cx="10515600" cy="1325563"/>
          </a:xfrm>
        </p:spPr>
        <p:txBody>
          <a:bodyPr/>
          <a:lstStyle/>
          <a:p>
            <a:r>
              <a:rPr lang="en-CA" dirty="0"/>
              <a:t>Avoiding Fragmentation: “solution”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D5A41E-C88C-9F69-B871-30AF73E65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Allocate a large block of memory for whatever thing you are using.</a:t>
            </a:r>
          </a:p>
          <a:p>
            <a:r>
              <a:rPr lang="en-CA" dirty="0">
                <a:sym typeface="Wingdings" panose="05000000000000000000" pitchFamily="2" charset="2"/>
              </a:rPr>
              <a:t>If there’s multiple types of things: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Allocate a region for each one.</a:t>
            </a:r>
          </a:p>
          <a:p>
            <a:r>
              <a:rPr lang="en-CA" dirty="0">
                <a:sym typeface="Wingdings" panose="05000000000000000000" pitchFamily="2" charset="2"/>
              </a:rPr>
              <a:t>YOU are “on the hook” to manage that. </a:t>
            </a:r>
          </a:p>
          <a:p>
            <a:r>
              <a:rPr lang="en-CA" dirty="0">
                <a:sym typeface="Wingdings" panose="05000000000000000000" pitchFamily="2" charset="2"/>
              </a:rPr>
              <a:t>“new” and “delete” aren’t really creating/deleting</a:t>
            </a:r>
          </a:p>
          <a:p>
            <a:r>
              <a:rPr lang="en-CA" dirty="0">
                <a:sym typeface="Wingdings" panose="05000000000000000000" pitchFamily="2" charset="2"/>
              </a:rPr>
              <a:t>You can manage this yourself – think “particle emitter” does this</a:t>
            </a:r>
          </a:p>
          <a:p>
            <a:r>
              <a:rPr lang="en-CA" dirty="0">
                <a:sym typeface="Wingdings" panose="05000000000000000000" pitchFamily="2" charset="2"/>
              </a:rPr>
              <a:t>You can overload the new operator</a:t>
            </a:r>
          </a:p>
          <a:p>
            <a:r>
              <a:rPr lang="en-CA" dirty="0">
                <a:sym typeface="Wingdings" panose="05000000000000000000" pitchFamily="2" charset="2"/>
              </a:rPr>
              <a:t>BE </a:t>
            </a:r>
            <a:r>
              <a:rPr lang="en-CA" sz="4000" b="1" dirty="0">
                <a:sym typeface="Wingdings" panose="05000000000000000000" pitchFamily="2" charset="2"/>
              </a:rPr>
              <a:t>VERY</a:t>
            </a:r>
            <a:r>
              <a:rPr lang="en-CA" dirty="0">
                <a:sym typeface="Wingdings" panose="05000000000000000000" pitchFamily="2" charset="2"/>
              </a:rPr>
              <a:t> CAREFUL with this</a:t>
            </a:r>
          </a:p>
          <a:p>
            <a:endParaRPr lang="en-CA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11781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B4F69E-77FD-E71C-1933-CB8BCA471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3B1489-9510-BDA8-E59B-3BA0B9B3C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58" y="365125"/>
            <a:ext cx="10515600" cy="1325563"/>
          </a:xfrm>
        </p:spPr>
        <p:txBody>
          <a:bodyPr/>
          <a:lstStyle/>
          <a:p>
            <a:r>
              <a:rPr lang="en-CA" dirty="0"/>
              <a:t>Avoiding Fragmentation: “solution”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6367A7-23E4-2D41-419C-D81BD52C5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Allocate a large block of memory for whatever thing you are using.</a:t>
            </a:r>
          </a:p>
          <a:p>
            <a:r>
              <a:rPr lang="en-CA" dirty="0">
                <a:sym typeface="Wingdings" panose="05000000000000000000" pitchFamily="2" charset="2"/>
              </a:rPr>
              <a:t>If there’s multiple types of things: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Allocate a region for each one.</a:t>
            </a:r>
          </a:p>
          <a:p>
            <a:r>
              <a:rPr lang="en-CA" dirty="0">
                <a:sym typeface="Wingdings" panose="05000000000000000000" pitchFamily="2" charset="2"/>
              </a:rPr>
              <a:t>YOU are “on the hook” to manage that. </a:t>
            </a:r>
          </a:p>
          <a:p>
            <a:r>
              <a:rPr lang="en-CA" dirty="0">
                <a:sym typeface="Wingdings" panose="05000000000000000000" pitchFamily="2" charset="2"/>
              </a:rPr>
              <a:t>“new” and “delete” aren’t really creating/deleting</a:t>
            </a:r>
          </a:p>
          <a:p>
            <a:endParaRPr lang="en-CA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71451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</TotalTime>
  <Words>480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Wingdings</vt:lpstr>
      <vt:lpstr>Office Theme</vt:lpstr>
      <vt:lpstr>Allocation of memory</vt:lpstr>
      <vt:lpstr>Over time, there is fragmentation</vt:lpstr>
      <vt:lpstr>Fragmentation</vt:lpstr>
      <vt:lpstr>Fragmentation</vt:lpstr>
      <vt:lpstr>Avoiding Fragmentation: “solution”</vt:lpstr>
      <vt:lpstr>Avoiding Fragmentation: “solution”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Allocation of memory</dc:title>
  <dc:creator>Feeney, Michael</dc:creator>
  <cp:lastModifiedBy>Feeney, Michael</cp:lastModifiedBy>
  <cp:revision>1</cp:revision>
  <dcterms:created xsi:type="dcterms:W3CDTF">2024-03-04T15:15:08Z</dcterms:created>
  <dcterms:modified xsi:type="dcterms:W3CDTF">2024-03-05T12:24:37Z</dcterms:modified>
</cp:coreProperties>
</file>