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E093-C446-384B-11B8-F19F7B302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0190359-BE62-AD4B-CD2B-AEAC18F78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8CD2E2B-ED73-AA8C-5F30-8B7C09C899C7}"/>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5" name="Footer Placeholder 4">
            <a:extLst>
              <a:ext uri="{FF2B5EF4-FFF2-40B4-BE49-F238E27FC236}">
                <a16:creationId xmlns:a16="http://schemas.microsoft.com/office/drawing/2014/main" id="{E228C179-514B-19BB-76B2-F5C84949C4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677930-F83E-5B91-0BDF-564BD80D76D5}"/>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349287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CE7-BFF4-C405-48D8-88CE5D15BBC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32A60B-5D23-D269-2327-02E69321F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E1D6CA-E90C-A88D-38A2-ECCD4F7B75D7}"/>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5" name="Footer Placeholder 4">
            <a:extLst>
              <a:ext uri="{FF2B5EF4-FFF2-40B4-BE49-F238E27FC236}">
                <a16:creationId xmlns:a16="http://schemas.microsoft.com/office/drawing/2014/main" id="{55663F5F-84AC-5D3C-8822-E1F84A94E2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2B0B8D-0B3D-0FB7-F0F8-874E5F829921}"/>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333314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EF8FCC-F920-805B-7B00-45667CB8E9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1B498F8-D2CC-3200-30EF-42D8A714E0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777024-2754-28CD-6F41-349C540BD4B9}"/>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5" name="Footer Placeholder 4">
            <a:extLst>
              <a:ext uri="{FF2B5EF4-FFF2-40B4-BE49-F238E27FC236}">
                <a16:creationId xmlns:a16="http://schemas.microsoft.com/office/drawing/2014/main" id="{5FCA2814-BCC2-BD80-8076-5640AB335E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35D58D-B002-727B-6585-EE6691608503}"/>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232538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6C5B-3C1B-8DA8-0BE9-807C920B0B4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7BC0C75-4920-EECC-D7E0-A49645D92B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BA0DDA0-1DA4-C70D-BDB4-B1AA5DD370F0}"/>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5" name="Footer Placeholder 4">
            <a:extLst>
              <a:ext uri="{FF2B5EF4-FFF2-40B4-BE49-F238E27FC236}">
                <a16:creationId xmlns:a16="http://schemas.microsoft.com/office/drawing/2014/main" id="{F28BC6BD-F7B2-22B0-DF71-E1AA8A5F92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FB642B-10EE-3CB7-449B-62BCE1FDD698}"/>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335382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C6DA-5667-C99E-1F83-BBD4AAEC9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93CF7B2-97BD-CD12-7BCA-1C53341B71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0630B9-8244-D0DD-F2DD-E3155347F668}"/>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5" name="Footer Placeholder 4">
            <a:extLst>
              <a:ext uri="{FF2B5EF4-FFF2-40B4-BE49-F238E27FC236}">
                <a16:creationId xmlns:a16="http://schemas.microsoft.com/office/drawing/2014/main" id="{8F65FC9B-C8B4-C539-02F0-5401AE1A34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30D681-27C4-073B-CBAA-259362883465}"/>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264049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E752-A6E6-292C-A55D-135870F9F98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E22687A-9B4B-5567-1B33-9354A2706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2DE73BA-EBF2-9F3F-D18B-F6660A2BB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5FC7167-2104-CF96-0EC6-95BF70E665D3}"/>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6" name="Footer Placeholder 5">
            <a:extLst>
              <a:ext uri="{FF2B5EF4-FFF2-40B4-BE49-F238E27FC236}">
                <a16:creationId xmlns:a16="http://schemas.microsoft.com/office/drawing/2014/main" id="{E7FED4DA-1BDD-E88F-C333-7437321C7E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2F0874D-83A2-CFE4-6567-751AF99DA8D7}"/>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367126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B675-8E29-DE4F-2804-4E74979FD53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09B14E5-2ABD-B0FF-7FDB-BCBA853B6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3F45C-8FE5-9804-88F5-2A2D52DA27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DB7B83D-ED7D-6A53-A787-879814BFD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EF685-4363-A20E-9224-5FE48E36AC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B06ECB1-2DC7-5640-A00B-F52DC4454953}"/>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8" name="Footer Placeholder 7">
            <a:extLst>
              <a:ext uri="{FF2B5EF4-FFF2-40B4-BE49-F238E27FC236}">
                <a16:creationId xmlns:a16="http://schemas.microsoft.com/office/drawing/2014/main" id="{81359944-03BD-C18B-6EC0-56F041B1DF6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457C34F-C339-48F3-9E49-243C57FA0A32}"/>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128395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D025-D8F0-791A-A7BB-176F3AA4714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4E425AC-261D-F0B4-944B-3E2A74AD3A1A}"/>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4" name="Footer Placeholder 3">
            <a:extLst>
              <a:ext uri="{FF2B5EF4-FFF2-40B4-BE49-F238E27FC236}">
                <a16:creationId xmlns:a16="http://schemas.microsoft.com/office/drawing/2014/main" id="{77F6DDD2-62A2-A573-B942-D3D89952C30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EFA58B-CB1D-5BFD-735D-5329986CA407}"/>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208928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33A45-B549-B0D8-EDF2-0B7C36CBC9B0}"/>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3" name="Footer Placeholder 2">
            <a:extLst>
              <a:ext uri="{FF2B5EF4-FFF2-40B4-BE49-F238E27FC236}">
                <a16:creationId xmlns:a16="http://schemas.microsoft.com/office/drawing/2014/main" id="{8227BB56-96A3-3FB8-56F5-54A75A482C8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9640FC6-F73B-5F7A-9F73-88C35CE61253}"/>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66908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CF7F-E8A2-472D-0B22-E35AC6502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2B20CE3-B2DD-AF55-A059-BC895A8D1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FA8CAE9-3B40-9D44-9CEE-B0B38A648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89308-E7B6-E8D5-70BD-3C7493CA6436}"/>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6" name="Footer Placeholder 5">
            <a:extLst>
              <a:ext uri="{FF2B5EF4-FFF2-40B4-BE49-F238E27FC236}">
                <a16:creationId xmlns:a16="http://schemas.microsoft.com/office/drawing/2014/main" id="{491468DA-0824-F423-9B0B-124A6B54A45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186562-FFDE-F83F-4B5F-187A97E51B89}"/>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282650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8EFF-CDBB-3B5C-B20D-1E643E429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26BBC08-D8A9-14AB-59AF-11CECBF7E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AD3687-338B-1F35-10C4-E4E4ECD31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DCF09-5A55-755E-93C8-BC1F694E8F4F}"/>
              </a:ext>
            </a:extLst>
          </p:cNvPr>
          <p:cNvSpPr>
            <a:spLocks noGrp="1"/>
          </p:cNvSpPr>
          <p:nvPr>
            <p:ph type="dt" sz="half" idx="10"/>
          </p:nvPr>
        </p:nvSpPr>
        <p:spPr/>
        <p:txBody>
          <a:bodyPr/>
          <a:lstStyle/>
          <a:p>
            <a:fld id="{6087740A-4270-4284-BAA8-51B30D74E5BB}" type="datetimeFigureOut">
              <a:rPr lang="en-CA" smtClean="0"/>
              <a:t>2024-03-19</a:t>
            </a:fld>
            <a:endParaRPr lang="en-CA"/>
          </a:p>
        </p:txBody>
      </p:sp>
      <p:sp>
        <p:nvSpPr>
          <p:cNvPr id="6" name="Footer Placeholder 5">
            <a:extLst>
              <a:ext uri="{FF2B5EF4-FFF2-40B4-BE49-F238E27FC236}">
                <a16:creationId xmlns:a16="http://schemas.microsoft.com/office/drawing/2014/main" id="{169C5564-0593-0101-EA92-1990492C2B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BD828C9-3412-0DC4-A958-CAE12A885A6C}"/>
              </a:ext>
            </a:extLst>
          </p:cNvPr>
          <p:cNvSpPr>
            <a:spLocks noGrp="1"/>
          </p:cNvSpPr>
          <p:nvPr>
            <p:ph type="sldNum" sz="quarter" idx="12"/>
          </p:nvPr>
        </p:nvSpPr>
        <p:spPr/>
        <p:txBody>
          <a:bodyPr/>
          <a:lstStyle/>
          <a:p>
            <a:fld id="{87287FC9-C9E3-45A8-B6BD-5D5ED0E14C6C}" type="slidenum">
              <a:rPr lang="en-CA" smtClean="0"/>
              <a:t>‹#›</a:t>
            </a:fld>
            <a:endParaRPr lang="en-CA"/>
          </a:p>
        </p:txBody>
      </p:sp>
    </p:spTree>
    <p:extLst>
      <p:ext uri="{BB962C8B-B14F-4D97-AF65-F5344CB8AC3E}">
        <p14:creationId xmlns:p14="http://schemas.microsoft.com/office/powerpoint/2010/main" val="94716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81E581-0BBB-966A-D76D-57239DB1F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CF510C6-DB21-88B9-BAE9-69CCF6DB3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095D33-0EC6-74C4-2C21-2B49D3CCB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87740A-4270-4284-BAA8-51B30D74E5BB}" type="datetimeFigureOut">
              <a:rPr lang="en-CA" smtClean="0"/>
              <a:t>2024-03-19</a:t>
            </a:fld>
            <a:endParaRPr lang="en-CA"/>
          </a:p>
        </p:txBody>
      </p:sp>
      <p:sp>
        <p:nvSpPr>
          <p:cNvPr id="5" name="Footer Placeholder 4">
            <a:extLst>
              <a:ext uri="{FF2B5EF4-FFF2-40B4-BE49-F238E27FC236}">
                <a16:creationId xmlns:a16="http://schemas.microsoft.com/office/drawing/2014/main" id="{A9A91B80-A822-5705-2A2D-C577AF231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7374464C-E1C1-A0A0-7CBD-05786BC50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287FC9-C9E3-45A8-B6BD-5D5ED0E14C6C}" type="slidenum">
              <a:rPr lang="en-CA" smtClean="0"/>
              <a:t>‹#›</a:t>
            </a:fld>
            <a:endParaRPr lang="en-CA"/>
          </a:p>
        </p:txBody>
      </p:sp>
    </p:spTree>
    <p:extLst>
      <p:ext uri="{BB962C8B-B14F-4D97-AF65-F5344CB8AC3E}">
        <p14:creationId xmlns:p14="http://schemas.microsoft.com/office/powerpoint/2010/main" val="3772289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GPGPU: General Purpose GPU</a:t>
            </a:r>
            <a:br>
              <a:rPr lang="en-CA" dirty="0"/>
            </a:br>
            <a:r>
              <a:rPr lang="en-CA" dirty="0"/>
              <a:t>(aka “compute”)</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p:txBody>
          <a:bodyPr/>
          <a:lstStyle/>
          <a:p>
            <a:r>
              <a:rPr lang="en-CA" dirty="0"/>
              <a:t>Using the GPU to do non-graphical, massively parallel, programmable things</a:t>
            </a:r>
          </a:p>
          <a:p>
            <a:r>
              <a:rPr lang="en-CA" dirty="0">
                <a:sym typeface="Wingdings" panose="05000000000000000000" pitchFamily="2" charset="2"/>
              </a:rPr>
              <a:t>Uses the same hardware as the other shaders</a:t>
            </a:r>
          </a:p>
          <a:p>
            <a:r>
              <a:rPr lang="en-CA" dirty="0">
                <a:sym typeface="Wingdings" panose="05000000000000000000" pitchFamily="2" charset="2"/>
              </a:rPr>
              <a:t>Historically, specific vertex and fragment/pixel shaders gave way to programmable, then generally programmable shaders.</a:t>
            </a:r>
          </a:p>
          <a:p>
            <a:pPr lvl="1"/>
            <a:r>
              <a:rPr lang="en-CA" dirty="0">
                <a:sym typeface="Wingdings" panose="05000000000000000000" pitchFamily="2" charset="2"/>
              </a:rPr>
              <a:t>Fixed function, then…</a:t>
            </a:r>
          </a:p>
          <a:p>
            <a:pPr lvl="1"/>
            <a:r>
              <a:rPr lang="en-CA" dirty="0">
                <a:sym typeface="Wingdings" panose="05000000000000000000" pitchFamily="2" charset="2"/>
              </a:rPr>
              <a:t>Dedicated function, but somewhat programmable, then…</a:t>
            </a:r>
          </a:p>
          <a:p>
            <a:pPr lvl="1"/>
            <a:r>
              <a:rPr lang="en-CA" dirty="0">
                <a:sym typeface="Wingdings" panose="05000000000000000000" pitchFamily="2" charset="2"/>
              </a:rPr>
              <a:t>Generally programmable: any “shader” hardware could be any shader</a:t>
            </a:r>
          </a:p>
          <a:p>
            <a:pPr lvl="2"/>
            <a:r>
              <a:rPr lang="en-CA" dirty="0">
                <a:sym typeface="Wingdings" panose="05000000000000000000" pitchFamily="2" charset="2"/>
              </a:rPr>
              <a:t>i.e. you didn’t have “X vertex shaders and Y fragment shaders”, you had however many shaders you might need of whatever type you might need.</a:t>
            </a:r>
          </a:p>
          <a:p>
            <a:endParaRPr lang="en-CA" dirty="0">
              <a:sym typeface="Wingdings" panose="05000000000000000000" pitchFamily="2" charset="2"/>
            </a:endParaRPr>
          </a:p>
        </p:txBody>
      </p:sp>
    </p:spTree>
    <p:extLst>
      <p:ext uri="{BB962C8B-B14F-4D97-AF65-F5344CB8AC3E}">
        <p14:creationId xmlns:p14="http://schemas.microsoft.com/office/powerpoint/2010/main" val="262266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677291"/>
          </a:xfrm>
        </p:spPr>
        <p:txBody>
          <a:bodyPr>
            <a:normAutofit fontScale="90000"/>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38200" y="1042416"/>
            <a:ext cx="10515600" cy="5340096"/>
          </a:xfrm>
        </p:spPr>
        <p:txBody>
          <a:bodyPr>
            <a:normAutofit fontScale="92500"/>
          </a:bodyPr>
          <a:lstStyle/>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r>
              <a:rPr lang="en-CA" dirty="0">
                <a:sym typeface="Wingdings" panose="05000000000000000000" pitchFamily="2" charset="2"/>
              </a:rPr>
              <a:t>Yes, and that’s what the </a:t>
            </a:r>
            <a:r>
              <a:rPr lang="en-CA" b="1" dirty="0" err="1">
                <a:latin typeface="Courier New" panose="02070309020205020404" pitchFamily="49" charset="0"/>
                <a:cs typeface="Courier New" panose="02070309020205020404" pitchFamily="49" charset="0"/>
                <a:sym typeface="Wingdings" panose="05000000000000000000" pitchFamily="2" charset="2"/>
              </a:rPr>
              <a:t>gl_NumWorkGroups</a:t>
            </a:r>
            <a:r>
              <a:rPr lang="en-CA" b="1" dirty="0">
                <a:latin typeface="Courier New" panose="02070309020205020404" pitchFamily="49" charset="0"/>
                <a:cs typeface="Courier New" panose="02070309020205020404" pitchFamily="49" charset="0"/>
                <a:sym typeface="Wingdings" panose="05000000000000000000" pitchFamily="2" charset="2"/>
              </a:rPr>
              <a:t> </a:t>
            </a:r>
            <a:r>
              <a:rPr lang="en-CA" dirty="0">
                <a:sym typeface="Wingdings" panose="05000000000000000000" pitchFamily="2" charset="2"/>
              </a:rPr>
              <a:t>is for:</a:t>
            </a:r>
          </a:p>
          <a:p>
            <a:r>
              <a:rPr lang="en-CA" dirty="0">
                <a:sym typeface="Wingdings" panose="05000000000000000000" pitchFamily="2" charset="2"/>
              </a:rPr>
              <a:t>The 0.0f to 1.0f range can be determined by dividing the </a:t>
            </a:r>
            <a:r>
              <a:rPr lang="en-CA" b="1" dirty="0" err="1">
                <a:latin typeface="Courier New" panose="02070309020205020404" pitchFamily="49" charset="0"/>
                <a:cs typeface="Courier New" panose="02070309020205020404" pitchFamily="49" charset="0"/>
                <a:sym typeface="Wingdings" panose="05000000000000000000" pitchFamily="2" charset="2"/>
              </a:rPr>
              <a:t>gl_WorkGroupID</a:t>
            </a:r>
            <a:r>
              <a:rPr lang="en-CA" b="1" dirty="0">
                <a:latin typeface="Courier New" panose="02070309020205020404" pitchFamily="49" charset="0"/>
                <a:cs typeface="Courier New" panose="02070309020205020404" pitchFamily="49" charset="0"/>
                <a:sym typeface="Wingdings" panose="05000000000000000000" pitchFamily="2" charset="2"/>
              </a:rPr>
              <a:t> </a:t>
            </a:r>
            <a:r>
              <a:rPr lang="en-CA" dirty="0">
                <a:sym typeface="Wingdings" panose="05000000000000000000" pitchFamily="2" charset="2"/>
              </a:rPr>
              <a:t>by the </a:t>
            </a:r>
            <a:r>
              <a:rPr lang="en-CA" b="1" dirty="0" err="1">
                <a:latin typeface="Courier New" panose="02070309020205020404" pitchFamily="49" charset="0"/>
                <a:cs typeface="Courier New" panose="02070309020205020404" pitchFamily="49" charset="0"/>
                <a:sym typeface="Wingdings" panose="05000000000000000000" pitchFamily="2" charset="2"/>
              </a:rPr>
              <a:t>gl_NumWorkGroups</a:t>
            </a:r>
            <a:r>
              <a:rPr lang="en-CA" dirty="0">
                <a:sym typeface="Wingdings" panose="05000000000000000000" pitchFamily="2" charset="2"/>
              </a:rPr>
              <a:t>:</a:t>
            </a:r>
            <a:br>
              <a:rPr lang="en-CA" dirty="0">
                <a:sym typeface="Wingdings" panose="05000000000000000000" pitchFamily="2" charset="2"/>
              </a:rPr>
            </a:br>
            <a:br>
              <a:rPr lang="en-CA" dirty="0">
                <a:sym typeface="Wingdings" panose="05000000000000000000" pitchFamily="2" charset="2"/>
              </a:rPr>
            </a:br>
            <a:r>
              <a:rPr lang="en-CA" b="1" dirty="0">
                <a:latin typeface="Courier New" panose="02070309020205020404" pitchFamily="49" charset="0"/>
                <a:cs typeface="Courier New" panose="02070309020205020404" pitchFamily="49" charset="0"/>
                <a:sym typeface="Wingdings" panose="05000000000000000000" pitchFamily="2" charset="2"/>
              </a:rPr>
              <a:t>float u = </a:t>
            </a:r>
            <a:r>
              <a:rPr lang="en-CA" b="1" dirty="0" err="1">
                <a:latin typeface="Courier New" panose="02070309020205020404" pitchFamily="49" charset="0"/>
                <a:cs typeface="Courier New" panose="02070309020205020404" pitchFamily="49" charset="0"/>
                <a:sym typeface="Wingdings" panose="05000000000000000000" pitchFamily="2" charset="2"/>
              </a:rPr>
              <a:t>gl_WorkGroupID.x</a:t>
            </a:r>
            <a:r>
              <a:rPr lang="en-CA" b="1" dirty="0">
                <a:latin typeface="Courier New" panose="02070309020205020404" pitchFamily="49" charset="0"/>
                <a:cs typeface="Courier New" panose="02070309020205020404" pitchFamily="49" charset="0"/>
                <a:sym typeface="Wingdings" panose="05000000000000000000" pitchFamily="2" charset="2"/>
              </a:rPr>
              <a:t> / </a:t>
            </a:r>
            <a:r>
              <a:rPr lang="en-CA" b="1" dirty="0" err="1">
                <a:latin typeface="Courier New" panose="02070309020205020404" pitchFamily="49" charset="0"/>
                <a:cs typeface="Courier New" panose="02070309020205020404" pitchFamily="49" charset="0"/>
                <a:sym typeface="Wingdings" panose="05000000000000000000" pitchFamily="2" charset="2"/>
              </a:rPr>
              <a:t>gl_NumWorkGroups.x</a:t>
            </a:r>
            <a:r>
              <a:rPr lang="en-CA" b="1" dirty="0">
                <a:latin typeface="Courier New" panose="02070309020205020404" pitchFamily="49" charset="0"/>
                <a:cs typeface="Courier New" panose="02070309020205020404" pitchFamily="49" charset="0"/>
                <a:sym typeface="Wingdings" panose="05000000000000000000" pitchFamily="2" charset="2"/>
              </a:rPr>
              <a:t>;</a:t>
            </a:r>
            <a:br>
              <a:rPr lang="en-CA" b="1" dirty="0">
                <a:latin typeface="Courier New" panose="02070309020205020404" pitchFamily="49" charset="0"/>
                <a:cs typeface="Courier New" panose="02070309020205020404" pitchFamily="49" charset="0"/>
                <a:sym typeface="Wingdings" panose="05000000000000000000" pitchFamily="2" charset="2"/>
              </a:rPr>
            </a:br>
            <a:r>
              <a:rPr lang="en-CA" b="1" dirty="0">
                <a:latin typeface="Courier New" panose="02070309020205020404" pitchFamily="49" charset="0"/>
                <a:cs typeface="Courier New" panose="02070309020205020404" pitchFamily="49" charset="0"/>
                <a:sym typeface="Wingdings" panose="05000000000000000000" pitchFamily="2" charset="2"/>
              </a:rPr>
              <a:t>float v = </a:t>
            </a:r>
            <a:r>
              <a:rPr lang="en-CA" b="1" dirty="0" err="1">
                <a:latin typeface="Courier New" panose="02070309020205020404" pitchFamily="49" charset="0"/>
                <a:cs typeface="Courier New" panose="02070309020205020404" pitchFamily="49" charset="0"/>
                <a:sym typeface="Wingdings" panose="05000000000000000000" pitchFamily="2" charset="2"/>
              </a:rPr>
              <a:t>gl_WorlkGroupID.y</a:t>
            </a:r>
            <a:r>
              <a:rPr lang="en-CA" b="1" dirty="0">
                <a:latin typeface="Courier New" panose="02070309020205020404" pitchFamily="49" charset="0"/>
                <a:cs typeface="Courier New" panose="02070309020205020404" pitchFamily="49" charset="0"/>
                <a:sym typeface="Wingdings" panose="05000000000000000000" pitchFamily="2" charset="2"/>
              </a:rPr>
              <a:t> / </a:t>
            </a:r>
            <a:r>
              <a:rPr lang="en-CA" b="1" dirty="0" err="1">
                <a:latin typeface="Courier New" panose="02070309020205020404" pitchFamily="49" charset="0"/>
                <a:cs typeface="Courier New" panose="02070309020205020404" pitchFamily="49" charset="0"/>
                <a:sym typeface="Wingdings" panose="05000000000000000000" pitchFamily="2" charset="2"/>
              </a:rPr>
              <a:t>gl_NumWorkGroups.y</a:t>
            </a:r>
            <a:r>
              <a:rPr lang="en-CA" b="1" dirty="0">
                <a:latin typeface="Courier New" panose="02070309020205020404" pitchFamily="49" charset="0"/>
                <a:cs typeface="Courier New" panose="02070309020205020404" pitchFamily="49" charset="0"/>
                <a:sym typeface="Wingdings" panose="05000000000000000000" pitchFamily="2" charset="2"/>
              </a:rPr>
              <a:t>;</a:t>
            </a:r>
            <a:br>
              <a:rPr lang="en-CA" b="1" dirty="0">
                <a:latin typeface="Courier New" panose="02070309020205020404" pitchFamily="49" charset="0"/>
                <a:cs typeface="Courier New" panose="02070309020205020404" pitchFamily="49" charset="0"/>
                <a:sym typeface="Wingdings" panose="05000000000000000000" pitchFamily="2" charset="2"/>
              </a:rPr>
            </a:br>
            <a:r>
              <a:rPr lang="en-CA" b="1" dirty="0">
                <a:latin typeface="Courier New" panose="02070309020205020404" pitchFamily="49" charset="0"/>
                <a:cs typeface="Courier New" panose="02070309020205020404" pitchFamily="49" charset="0"/>
                <a:sym typeface="Wingdings" panose="05000000000000000000" pitchFamily="2" charset="2"/>
              </a:rPr>
              <a:t>vec4 </a:t>
            </a:r>
            <a:r>
              <a:rPr lang="en-CA" b="1" dirty="0" err="1">
                <a:latin typeface="Courier New" panose="02070309020205020404" pitchFamily="49" charset="0"/>
                <a:cs typeface="Courier New" panose="02070309020205020404" pitchFamily="49" charset="0"/>
                <a:sym typeface="Wingdings" panose="05000000000000000000" pitchFamily="2" charset="2"/>
              </a:rPr>
              <a:t>theData</a:t>
            </a:r>
            <a:r>
              <a:rPr lang="en-CA" b="1" dirty="0">
                <a:latin typeface="Courier New" panose="02070309020205020404" pitchFamily="49" charset="0"/>
                <a:cs typeface="Courier New" panose="02070309020205020404" pitchFamily="49" charset="0"/>
                <a:sym typeface="Wingdings" panose="05000000000000000000" pitchFamily="2" charset="2"/>
              </a:rPr>
              <a:t> = texture( sampler2DID, vec2(u, v) );</a:t>
            </a:r>
          </a:p>
          <a:p>
            <a:endParaRPr lang="en-CA" dirty="0">
              <a:sym typeface="Wingdings" panose="05000000000000000000" pitchFamily="2" charset="2"/>
            </a:endParaRPr>
          </a:p>
          <a:p>
            <a:endParaRPr lang="en-CA" dirty="0">
              <a:sym typeface="Wingdings" panose="05000000000000000000" pitchFamily="2" charset="2"/>
            </a:endParaRPr>
          </a:p>
          <a:p>
            <a:pPr lvl="1"/>
            <a:endParaRPr lang="en-CA"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1792224" y="1449291"/>
            <a:ext cx="4892040" cy="1979709"/>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92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677291"/>
          </a:xfrm>
        </p:spPr>
        <p:txBody>
          <a:bodyPr>
            <a:normAutofit fontScale="90000"/>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539496" y="1042416"/>
            <a:ext cx="10814304" cy="5340096"/>
          </a:xfrm>
        </p:spPr>
        <p:txBody>
          <a:bodyPr>
            <a:normAutofit/>
          </a:bodyPr>
          <a:lstStyle/>
          <a:p>
            <a:r>
              <a:rPr lang="en-CA" sz="2400" dirty="0">
                <a:sym typeface="Wingdings" panose="05000000000000000000" pitchFamily="2" charset="2"/>
              </a:rPr>
              <a:t>The other items are similar helpful values, too:</a:t>
            </a:r>
          </a:p>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pPr lvl="1"/>
            <a:endParaRPr lang="en-CA"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292608" y="2061939"/>
            <a:ext cx="4892040" cy="3575531"/>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Callout: Left Arrow 1">
            <a:extLst>
              <a:ext uri="{FF2B5EF4-FFF2-40B4-BE49-F238E27FC236}">
                <a16:creationId xmlns:a16="http://schemas.microsoft.com/office/drawing/2014/main" id="{0C1C0903-29BD-B3E1-D8D1-EDC15129B882}"/>
              </a:ext>
            </a:extLst>
          </p:cNvPr>
          <p:cNvSpPr/>
          <p:nvPr/>
        </p:nvSpPr>
        <p:spPr>
          <a:xfrm>
            <a:off x="4657346" y="2740897"/>
            <a:ext cx="6995158" cy="621792"/>
          </a:xfrm>
          <a:prstGeom prst="leftArrowCallout">
            <a:avLst>
              <a:gd name="adj1" fmla="val 25000"/>
              <a:gd name="adj2" fmla="val 25000"/>
              <a:gd name="adj3" fmla="val 25000"/>
              <a:gd name="adj4" fmla="val 921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Invocation ID in the </a:t>
            </a:r>
            <a:r>
              <a:rPr lang="en-CA" i="1" dirty="0"/>
              <a:t>local </a:t>
            </a:r>
            <a:r>
              <a:rPr lang="en-CA" dirty="0"/>
              <a:t>group</a:t>
            </a:r>
          </a:p>
        </p:txBody>
      </p:sp>
      <p:sp>
        <p:nvSpPr>
          <p:cNvPr id="3" name="Callout: Left Arrow 2">
            <a:extLst>
              <a:ext uri="{FF2B5EF4-FFF2-40B4-BE49-F238E27FC236}">
                <a16:creationId xmlns:a16="http://schemas.microsoft.com/office/drawing/2014/main" id="{BBC7F245-C2AB-1C63-F712-2CB480EF7095}"/>
              </a:ext>
            </a:extLst>
          </p:cNvPr>
          <p:cNvSpPr/>
          <p:nvPr/>
        </p:nvSpPr>
        <p:spPr>
          <a:xfrm>
            <a:off x="4771645" y="3495312"/>
            <a:ext cx="6995158" cy="686338"/>
          </a:xfrm>
          <a:prstGeom prst="leftArrowCallout">
            <a:avLst>
              <a:gd name="adj1" fmla="val 25000"/>
              <a:gd name="adj2" fmla="val 25000"/>
              <a:gd name="adj3" fmla="val 25000"/>
              <a:gd name="adj4" fmla="val 921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Global ID within ALL threads in this Dispatch call</a:t>
            </a:r>
          </a:p>
          <a:p>
            <a:pPr algn="ctr"/>
            <a:r>
              <a:rPr lang="en-CA" dirty="0"/>
              <a:t>Is: </a:t>
            </a:r>
            <a:r>
              <a:rPr lang="en-US" dirty="0" err="1"/>
              <a:t>gl_WorkGroupID</a:t>
            </a:r>
            <a:r>
              <a:rPr lang="en-US" dirty="0"/>
              <a:t> * </a:t>
            </a:r>
            <a:r>
              <a:rPr lang="en-US" dirty="0" err="1"/>
              <a:t>gl_WorkGroupSize</a:t>
            </a:r>
            <a:r>
              <a:rPr lang="en-US" dirty="0"/>
              <a:t> + </a:t>
            </a:r>
            <a:r>
              <a:rPr lang="en-US" dirty="0" err="1"/>
              <a:t>gl_LocalInvocationID</a:t>
            </a:r>
            <a:r>
              <a:rPr lang="en-US" dirty="0"/>
              <a:t>;</a:t>
            </a:r>
            <a:endParaRPr lang="en-CA" dirty="0"/>
          </a:p>
        </p:txBody>
      </p:sp>
      <p:sp>
        <p:nvSpPr>
          <p:cNvPr id="8" name="Callout: Left Arrow 7">
            <a:extLst>
              <a:ext uri="{FF2B5EF4-FFF2-40B4-BE49-F238E27FC236}">
                <a16:creationId xmlns:a16="http://schemas.microsoft.com/office/drawing/2014/main" id="{C8617A94-AA8D-797C-E5A6-C7464C2BAADE}"/>
              </a:ext>
            </a:extLst>
          </p:cNvPr>
          <p:cNvSpPr/>
          <p:nvPr/>
        </p:nvSpPr>
        <p:spPr>
          <a:xfrm>
            <a:off x="4904234" y="4285843"/>
            <a:ext cx="6995158" cy="2207031"/>
          </a:xfrm>
          <a:prstGeom prst="leftArrowCallout">
            <a:avLst>
              <a:gd name="adj1" fmla="val 9091"/>
              <a:gd name="adj2" fmla="val 11670"/>
              <a:gd name="adj3" fmla="val 12854"/>
              <a:gd name="adj4" fmla="val 921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1D helper value for the invocation ID within </a:t>
            </a:r>
            <a:r>
              <a:rPr lang="en-CA" i="1" dirty="0"/>
              <a:t>this </a:t>
            </a:r>
            <a:r>
              <a:rPr lang="en-CA" dirty="0"/>
              <a:t>workgroup.</a:t>
            </a:r>
          </a:p>
          <a:p>
            <a:pPr algn="ctr"/>
            <a:endParaRPr lang="en-CA" dirty="0"/>
          </a:p>
          <a:p>
            <a:r>
              <a:rPr lang="en-CA" sz="1400" dirty="0"/>
              <a:t>Is:  </a:t>
            </a:r>
            <a:r>
              <a:rPr lang="en-CA" sz="1400" dirty="0" err="1"/>
              <a:t>gl_LocalInvocationIndex</a:t>
            </a:r>
            <a:r>
              <a:rPr lang="en-CA" sz="1400" dirty="0"/>
              <a:t> =</a:t>
            </a:r>
          </a:p>
          <a:p>
            <a:r>
              <a:rPr lang="en-CA" sz="1400" dirty="0"/>
              <a:t>          </a:t>
            </a:r>
            <a:r>
              <a:rPr lang="en-CA" sz="1400" dirty="0" err="1"/>
              <a:t>gl_LocalInvocationID.z</a:t>
            </a:r>
            <a:r>
              <a:rPr lang="en-CA" sz="1400" dirty="0"/>
              <a:t> * </a:t>
            </a:r>
            <a:r>
              <a:rPr lang="en-CA" sz="1400" dirty="0" err="1"/>
              <a:t>gl_WorkGroupSize.x</a:t>
            </a:r>
            <a:r>
              <a:rPr lang="en-CA" sz="1400" dirty="0"/>
              <a:t> * </a:t>
            </a:r>
            <a:r>
              <a:rPr lang="en-CA" sz="1400" dirty="0" err="1"/>
              <a:t>gl_WorkGroupSize.y</a:t>
            </a:r>
            <a:r>
              <a:rPr lang="en-CA" sz="1400" dirty="0"/>
              <a:t> +</a:t>
            </a:r>
          </a:p>
          <a:p>
            <a:r>
              <a:rPr lang="en-CA" sz="1400" dirty="0"/>
              <a:t>          </a:t>
            </a:r>
            <a:r>
              <a:rPr lang="en-CA" sz="1400" dirty="0" err="1"/>
              <a:t>gl_LocalInvocationID.y</a:t>
            </a:r>
            <a:r>
              <a:rPr lang="en-CA" sz="1400" dirty="0"/>
              <a:t> * </a:t>
            </a:r>
            <a:r>
              <a:rPr lang="en-CA" sz="1400" dirty="0" err="1"/>
              <a:t>gl_WorkGroupSize.x</a:t>
            </a:r>
            <a:r>
              <a:rPr lang="en-CA" sz="1400" dirty="0"/>
              <a:t> + </a:t>
            </a:r>
          </a:p>
          <a:p>
            <a:r>
              <a:rPr lang="en-CA" sz="1400" dirty="0"/>
              <a:t>          </a:t>
            </a:r>
            <a:r>
              <a:rPr lang="en-CA" sz="1400" dirty="0" err="1"/>
              <a:t>gl_LocalInvocationID.x</a:t>
            </a:r>
            <a:r>
              <a:rPr lang="en-CA" sz="1400" dirty="0"/>
              <a:t>;</a:t>
            </a:r>
          </a:p>
        </p:txBody>
      </p:sp>
    </p:spTree>
    <p:extLst>
      <p:ext uri="{BB962C8B-B14F-4D97-AF65-F5344CB8AC3E}">
        <p14:creationId xmlns:p14="http://schemas.microsoft.com/office/powerpoint/2010/main" val="357561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759587"/>
          </a:xfrm>
        </p:spPr>
        <p:txBody>
          <a:bodyPr/>
          <a:lstStyle/>
          <a:p>
            <a:r>
              <a:rPr lang="en-CA" dirty="0"/>
              <a:t>Workgroups &amp; invocation IDs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765048" y="1253330"/>
            <a:ext cx="10515600" cy="5138325"/>
          </a:xfrm>
        </p:spPr>
        <p:txBody>
          <a:bodyPr>
            <a:normAutofit/>
          </a:bodyPr>
          <a:lstStyle/>
          <a:p>
            <a:r>
              <a:rPr lang="en-CA" dirty="0">
                <a:latin typeface="Courier New" panose="02070309020205020404" pitchFamily="49" charset="0"/>
                <a:cs typeface="Courier New" panose="02070309020205020404" pitchFamily="49" charset="0"/>
              </a:rPr>
              <a:t>void </a:t>
            </a:r>
            <a:r>
              <a:rPr lang="en-CA" dirty="0" err="1">
                <a:latin typeface="Courier New" panose="02070309020205020404" pitchFamily="49" charset="0"/>
                <a:cs typeface="Courier New" panose="02070309020205020404" pitchFamily="49" charset="0"/>
              </a:rPr>
              <a:t>glDispatchCompute</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num_groups_x</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num_groups_y</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num_groups_z</a:t>
            </a:r>
            <a:r>
              <a:rPr lang="en-CA" dirty="0">
                <a:latin typeface="Courier New" panose="02070309020205020404" pitchFamily="49" charset="0"/>
                <a:cs typeface="Courier New" panose="02070309020205020404" pitchFamily="49" charset="0"/>
              </a:rPr>
              <a:t>);</a:t>
            </a:r>
          </a:p>
          <a:p>
            <a:r>
              <a:rPr lang="en-CA" dirty="0">
                <a:sym typeface="Wingdings" panose="05000000000000000000" pitchFamily="2" charset="2"/>
              </a:rPr>
              <a:t>So the number of groups is really just to help you manage what it is that you are trying to do, rather than some visualization or requirement of the 3D space or something. </a:t>
            </a:r>
          </a:p>
          <a:p>
            <a:r>
              <a:rPr lang="en-CA" dirty="0">
                <a:sym typeface="Wingdings" panose="05000000000000000000" pitchFamily="2" charset="2"/>
              </a:rPr>
              <a:t>Like you can completely ignore all those built in variables if you want, or you can perform your own calculations internally:</a:t>
            </a:r>
          </a:p>
          <a:p>
            <a:pPr lvl="1"/>
            <a:r>
              <a:rPr lang="en-CA" dirty="0">
                <a:sym typeface="Wingdings" panose="05000000000000000000" pitchFamily="2" charset="2"/>
              </a:rPr>
              <a:t>If it was a 2D image, you can still pass a 1D index</a:t>
            </a:r>
          </a:p>
          <a:p>
            <a:pPr lvl="1"/>
            <a:r>
              <a:rPr lang="en-CA" dirty="0">
                <a:sym typeface="Wingdings" panose="05000000000000000000" pitchFamily="2" charset="2"/>
              </a:rPr>
              <a:t>You could pass a 3D grid of, say AABB information as a 1D value that represents the total size of the 3D (as a 1D array: which </a:t>
            </a:r>
            <a:r>
              <a:rPr lang="en-CA" i="1" dirty="0">
                <a:sym typeface="Wingdings" panose="05000000000000000000" pitchFamily="2" charset="2"/>
              </a:rPr>
              <a:t>all </a:t>
            </a:r>
            <a:r>
              <a:rPr lang="en-CA" dirty="0">
                <a:sym typeface="Wingdings" panose="05000000000000000000" pitchFamily="2" charset="2"/>
              </a:rPr>
              <a:t>3D arrays really are – the computers memory is a giant 1D array, after all…)</a:t>
            </a:r>
          </a:p>
        </p:txBody>
      </p:sp>
    </p:spTree>
    <p:extLst>
      <p:ext uri="{BB962C8B-B14F-4D97-AF65-F5344CB8AC3E}">
        <p14:creationId xmlns:p14="http://schemas.microsoft.com/office/powerpoint/2010/main" val="106341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759587"/>
          </a:xfrm>
        </p:spPr>
        <p:txBody>
          <a:bodyPr/>
          <a:lstStyle/>
          <a:p>
            <a:r>
              <a:rPr lang="en-CA" dirty="0"/>
              <a:t>Synchronizations and barriers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765048" y="1253330"/>
            <a:ext cx="10515600" cy="5138325"/>
          </a:xfrm>
        </p:spPr>
        <p:txBody>
          <a:bodyPr>
            <a:normAutofit/>
          </a:bodyPr>
          <a:lstStyle/>
          <a:p>
            <a:r>
              <a:rPr lang="en-CA" dirty="0">
                <a:sym typeface="Wingdings" panose="05000000000000000000" pitchFamily="2" charset="2"/>
              </a:rPr>
              <a:t>There are ways to synchronize compute instances.</a:t>
            </a:r>
          </a:p>
          <a:p>
            <a:pPr lvl="1"/>
            <a:r>
              <a:rPr lang="en-CA" dirty="0">
                <a:sym typeface="Wingdings" panose="05000000000000000000" pitchFamily="2" charset="2"/>
              </a:rPr>
              <a:t>Think “wait for multiple objects” or a critical section lock</a:t>
            </a:r>
          </a:p>
          <a:p>
            <a:r>
              <a:rPr lang="en-CA" dirty="0">
                <a:sym typeface="Wingdings" panose="05000000000000000000" pitchFamily="2" charset="2"/>
              </a:rPr>
              <a:t>But that’s usually not what the compute is for.</a:t>
            </a:r>
          </a:p>
          <a:p>
            <a:r>
              <a:rPr lang="en-CA" dirty="0">
                <a:sym typeface="Wingdings" panose="05000000000000000000" pitchFamily="2" charset="2"/>
              </a:rPr>
              <a:t>A barrier() in GLSL will stop the shader until the other instances reach it, and there are atomic (think interlock-exchange or locks) functions that allow uniforms/buffer data to be read/written by only one instance at a time. </a:t>
            </a:r>
          </a:p>
          <a:p>
            <a:r>
              <a:rPr lang="en-CA" dirty="0">
                <a:sym typeface="Wingdings" panose="05000000000000000000" pitchFamily="2" charset="2"/>
              </a:rPr>
              <a:t>However, you might consider ways to </a:t>
            </a:r>
            <a:r>
              <a:rPr lang="en-CA" i="1" dirty="0">
                <a:sym typeface="Wingdings" panose="05000000000000000000" pitchFamily="2" charset="2"/>
              </a:rPr>
              <a:t>not </a:t>
            </a:r>
            <a:r>
              <a:rPr lang="en-CA" dirty="0">
                <a:sym typeface="Wingdings" panose="05000000000000000000" pitchFamily="2" charset="2"/>
              </a:rPr>
              <a:t>do this, just to get your head around just how massive the threading is.</a:t>
            </a:r>
          </a:p>
          <a:p>
            <a:pPr lvl="1"/>
            <a:r>
              <a:rPr lang="en-CA" dirty="0">
                <a:sym typeface="Wingdings" panose="05000000000000000000" pitchFamily="2" charset="2"/>
              </a:rPr>
              <a:t>i.e. think about copying one buffer to another buffer, rather than typical single threaded sort of algorithms/techniques</a:t>
            </a:r>
          </a:p>
        </p:txBody>
      </p:sp>
    </p:spTree>
    <p:extLst>
      <p:ext uri="{BB962C8B-B14F-4D97-AF65-F5344CB8AC3E}">
        <p14:creationId xmlns:p14="http://schemas.microsoft.com/office/powerpoint/2010/main" val="418389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759587"/>
          </a:xfrm>
        </p:spPr>
        <p:txBody>
          <a:bodyPr/>
          <a:lstStyle/>
          <a:p>
            <a:r>
              <a:rPr lang="en-CA" dirty="0"/>
              <a:t>Number of threads/call</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765048" y="1253330"/>
            <a:ext cx="10515600" cy="5138325"/>
          </a:xfrm>
        </p:spPr>
        <p:txBody>
          <a:bodyPr>
            <a:normAutofit/>
          </a:bodyPr>
          <a:lstStyle/>
          <a:p>
            <a:r>
              <a:rPr lang="en-CA" dirty="0">
                <a:sym typeface="Wingdings" panose="05000000000000000000" pitchFamily="2" charset="2"/>
              </a:rPr>
              <a:t>AMD and </a:t>
            </a:r>
            <a:r>
              <a:rPr lang="en-CA" dirty="0" err="1">
                <a:sym typeface="Wingdings" panose="05000000000000000000" pitchFamily="2" charset="2"/>
              </a:rPr>
              <a:t>nVidia</a:t>
            </a:r>
            <a:r>
              <a:rPr lang="en-CA" dirty="0">
                <a:sym typeface="Wingdings" panose="05000000000000000000" pitchFamily="2" charset="2"/>
              </a:rPr>
              <a:t> will </a:t>
            </a:r>
            <a:r>
              <a:rPr lang="en-CA" i="1" dirty="0">
                <a:sym typeface="Wingdings" panose="05000000000000000000" pitchFamily="2" charset="2"/>
              </a:rPr>
              <a:t>always </a:t>
            </a:r>
            <a:r>
              <a:rPr lang="en-CA" dirty="0">
                <a:sym typeface="Wingdings" panose="05000000000000000000" pitchFamily="2" charset="2"/>
              </a:rPr>
              <a:t>dispatch way more than one instance of a shader. </a:t>
            </a:r>
          </a:p>
          <a:p>
            <a:r>
              <a:rPr lang="en-CA" dirty="0">
                <a:sym typeface="Wingdings" panose="05000000000000000000" pitchFamily="2" charset="2"/>
              </a:rPr>
              <a:t>For </a:t>
            </a:r>
            <a:r>
              <a:rPr lang="en-CA" dirty="0" err="1">
                <a:sym typeface="Wingdings" panose="05000000000000000000" pitchFamily="2" charset="2"/>
              </a:rPr>
              <a:t>nVidia</a:t>
            </a:r>
            <a:r>
              <a:rPr lang="en-CA" dirty="0">
                <a:sym typeface="Wingdings" panose="05000000000000000000" pitchFamily="2" charset="2"/>
              </a:rPr>
              <a:t>, the minimum number is 64. </a:t>
            </a:r>
          </a:p>
          <a:p>
            <a:r>
              <a:rPr lang="en-CA" dirty="0">
                <a:sym typeface="Wingdings" panose="05000000000000000000" pitchFamily="2" charset="2"/>
              </a:rPr>
              <a:t>For AMD, it’s 32</a:t>
            </a:r>
          </a:p>
          <a:p>
            <a:r>
              <a:rPr lang="en-CA" dirty="0">
                <a:sym typeface="Wingdings" panose="05000000000000000000" pitchFamily="2" charset="2"/>
              </a:rPr>
              <a:t>This means that even if you call </a:t>
            </a:r>
            <a:r>
              <a:rPr lang="en-CA" dirty="0" err="1">
                <a:sym typeface="Wingdings" panose="05000000000000000000" pitchFamily="2" charset="2"/>
              </a:rPr>
              <a:t>glDispatchCompute</a:t>
            </a:r>
            <a:r>
              <a:rPr lang="en-CA" dirty="0">
                <a:sym typeface="Wingdings" panose="05000000000000000000" pitchFamily="2" charset="2"/>
              </a:rPr>
              <a:t>(1, 1, 1), you will get 32 or 64 instances – but only one will be of any use, I suppose. </a:t>
            </a:r>
          </a:p>
          <a:p>
            <a:r>
              <a:rPr lang="en-CA" dirty="0">
                <a:sym typeface="Wingdings" panose="05000000000000000000" pitchFamily="2" charset="2"/>
              </a:rPr>
              <a:t>So you should consider calling Dispatch </a:t>
            </a:r>
            <a:r>
              <a:rPr lang="en-CA">
                <a:sym typeface="Wingdings" panose="05000000000000000000" pitchFamily="2" charset="2"/>
              </a:rPr>
              <a:t>with multiples of 32</a:t>
            </a:r>
            <a:endParaRPr lang="en-CA" dirty="0">
              <a:sym typeface="Wingdings" panose="05000000000000000000" pitchFamily="2" charset="2"/>
            </a:endParaRPr>
          </a:p>
        </p:txBody>
      </p:sp>
    </p:spTree>
    <p:extLst>
      <p:ext uri="{BB962C8B-B14F-4D97-AF65-F5344CB8AC3E}">
        <p14:creationId xmlns:p14="http://schemas.microsoft.com/office/powerpoint/2010/main" val="152240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GPGPU: General Purpose GPU</a:t>
            </a:r>
            <a:br>
              <a:rPr lang="en-CA" dirty="0"/>
            </a:br>
            <a:r>
              <a:rPr lang="en-CA" dirty="0"/>
              <a:t>(aka “compute”)</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53438" y="1792986"/>
            <a:ext cx="10515600" cy="1036447"/>
          </a:xfrm>
        </p:spPr>
        <p:txBody>
          <a:bodyPr/>
          <a:lstStyle/>
          <a:p>
            <a:r>
              <a:rPr lang="en-CA" dirty="0"/>
              <a:t>If you consider that vertex, geometry, and fragment/pixel shaders basically take a buffer of information and convert it…</a:t>
            </a:r>
            <a:endParaRPr lang="en-CA" dirty="0">
              <a:sym typeface="Wingdings" panose="05000000000000000000" pitchFamily="2" charset="2"/>
            </a:endParaRPr>
          </a:p>
          <a:p>
            <a:endParaRPr lang="en-CA" dirty="0">
              <a:sym typeface="Wingdings" panose="05000000000000000000" pitchFamily="2" charset="2"/>
            </a:endParaRPr>
          </a:p>
        </p:txBody>
      </p:sp>
      <p:grpSp>
        <p:nvGrpSpPr>
          <p:cNvPr id="12" name="Group 11">
            <a:extLst>
              <a:ext uri="{FF2B5EF4-FFF2-40B4-BE49-F238E27FC236}">
                <a16:creationId xmlns:a16="http://schemas.microsoft.com/office/drawing/2014/main" id="{3F04FF04-4810-536F-9995-9E8C278E9CF9}"/>
              </a:ext>
            </a:extLst>
          </p:cNvPr>
          <p:cNvGrpSpPr/>
          <p:nvPr/>
        </p:nvGrpSpPr>
        <p:grpSpPr>
          <a:xfrm>
            <a:off x="1042416" y="2997009"/>
            <a:ext cx="9720072" cy="1036447"/>
            <a:chOff x="1042416" y="2997009"/>
            <a:chExt cx="9720072" cy="1036447"/>
          </a:xfrm>
        </p:grpSpPr>
        <p:sp>
          <p:nvSpPr>
            <p:cNvPr id="2" name="Rectangle 1">
              <a:extLst>
                <a:ext uri="{FF2B5EF4-FFF2-40B4-BE49-F238E27FC236}">
                  <a16:creationId xmlns:a16="http://schemas.microsoft.com/office/drawing/2014/main" id="{7FF79AA9-FC4B-6694-8486-99AEA1D83B71}"/>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Vertex buffer</a:t>
              </a:r>
            </a:p>
          </p:txBody>
        </p:sp>
        <p:sp>
          <p:nvSpPr>
            <p:cNvPr id="3" name="Rectangle 2">
              <a:extLst>
                <a:ext uri="{FF2B5EF4-FFF2-40B4-BE49-F238E27FC236}">
                  <a16:creationId xmlns:a16="http://schemas.microsoft.com/office/drawing/2014/main" id="{FBE079A3-BA60-E174-E9EB-A926C828CA8A}"/>
                </a:ext>
              </a:extLst>
            </p:cNvPr>
            <p:cNvSpPr/>
            <p:nvPr/>
          </p:nvSpPr>
          <p:spPr>
            <a:xfrm>
              <a:off x="8421624" y="3017519"/>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Transformed vertices</a:t>
              </a:r>
            </a:p>
          </p:txBody>
        </p:sp>
        <p:sp>
          <p:nvSpPr>
            <p:cNvPr id="9" name="Arrow: Right 8">
              <a:extLst>
                <a:ext uri="{FF2B5EF4-FFF2-40B4-BE49-F238E27FC236}">
                  <a16:creationId xmlns:a16="http://schemas.microsoft.com/office/drawing/2014/main" id="{7A1323B3-EAB9-29CB-DEF6-E0A82CADA019}"/>
                </a:ext>
              </a:extLst>
            </p:cNvPr>
            <p:cNvSpPr/>
            <p:nvPr/>
          </p:nvSpPr>
          <p:spPr>
            <a:xfrm>
              <a:off x="3493008"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0" name="Arrow: Right 9">
              <a:extLst>
                <a:ext uri="{FF2B5EF4-FFF2-40B4-BE49-F238E27FC236}">
                  <a16:creationId xmlns:a16="http://schemas.microsoft.com/office/drawing/2014/main" id="{7F2B9418-A852-7DE2-842B-6EF741D40BB5}"/>
                </a:ext>
              </a:extLst>
            </p:cNvPr>
            <p:cNvSpPr/>
            <p:nvPr/>
          </p:nvSpPr>
          <p:spPr>
            <a:xfrm>
              <a:off x="7546850"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DB06ED2A-BA45-219E-4098-190F671D9ACC}"/>
                </a:ext>
              </a:extLst>
            </p:cNvPr>
            <p:cNvSpPr/>
            <p:nvPr/>
          </p:nvSpPr>
          <p:spPr>
            <a:xfrm>
              <a:off x="4517136" y="2997009"/>
              <a:ext cx="2825496" cy="103644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CA" dirty="0"/>
                <a:t>Vertex shader</a:t>
              </a:r>
            </a:p>
          </p:txBody>
        </p:sp>
      </p:grpSp>
      <p:grpSp>
        <p:nvGrpSpPr>
          <p:cNvPr id="13" name="Group 12">
            <a:extLst>
              <a:ext uri="{FF2B5EF4-FFF2-40B4-BE49-F238E27FC236}">
                <a16:creationId xmlns:a16="http://schemas.microsoft.com/office/drawing/2014/main" id="{55330F3B-8F4C-E464-DA00-367AEE8044D6}"/>
              </a:ext>
            </a:extLst>
          </p:cNvPr>
          <p:cNvGrpSpPr/>
          <p:nvPr/>
        </p:nvGrpSpPr>
        <p:grpSpPr>
          <a:xfrm>
            <a:off x="1033272" y="4213161"/>
            <a:ext cx="9720072" cy="1036447"/>
            <a:chOff x="1042416" y="2997009"/>
            <a:chExt cx="9720072" cy="1036447"/>
          </a:xfrm>
        </p:grpSpPr>
        <p:sp>
          <p:nvSpPr>
            <p:cNvPr id="14" name="Rectangle 13">
              <a:extLst>
                <a:ext uri="{FF2B5EF4-FFF2-40B4-BE49-F238E27FC236}">
                  <a16:creationId xmlns:a16="http://schemas.microsoft.com/office/drawing/2014/main" id="{422E63CB-B71C-2C22-CD55-89E830A4D578}"/>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Vertex &amp; shape info</a:t>
              </a:r>
            </a:p>
          </p:txBody>
        </p:sp>
        <p:sp>
          <p:nvSpPr>
            <p:cNvPr id="15" name="Rectangle 14">
              <a:extLst>
                <a:ext uri="{FF2B5EF4-FFF2-40B4-BE49-F238E27FC236}">
                  <a16:creationId xmlns:a16="http://schemas.microsoft.com/office/drawing/2014/main" id="{46D4AFA8-F131-DFF3-AA14-B670991B6283}"/>
                </a:ext>
              </a:extLst>
            </p:cNvPr>
            <p:cNvSpPr/>
            <p:nvPr/>
          </p:nvSpPr>
          <p:spPr>
            <a:xfrm>
              <a:off x="8421624" y="3017519"/>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(usually more)</a:t>
              </a:r>
            </a:p>
            <a:p>
              <a:pPr algn="ctr"/>
              <a:r>
                <a:rPr lang="en-CA" dirty="0"/>
                <a:t>Vertex &amp; shape info</a:t>
              </a:r>
            </a:p>
          </p:txBody>
        </p:sp>
        <p:sp>
          <p:nvSpPr>
            <p:cNvPr id="16" name="Arrow: Right 15">
              <a:extLst>
                <a:ext uri="{FF2B5EF4-FFF2-40B4-BE49-F238E27FC236}">
                  <a16:creationId xmlns:a16="http://schemas.microsoft.com/office/drawing/2014/main" id="{E922DD86-A33F-5A97-5964-EED2A45CD2BF}"/>
                </a:ext>
              </a:extLst>
            </p:cNvPr>
            <p:cNvSpPr/>
            <p:nvPr/>
          </p:nvSpPr>
          <p:spPr>
            <a:xfrm>
              <a:off x="3493008"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7" name="Arrow: Right 16">
              <a:extLst>
                <a:ext uri="{FF2B5EF4-FFF2-40B4-BE49-F238E27FC236}">
                  <a16:creationId xmlns:a16="http://schemas.microsoft.com/office/drawing/2014/main" id="{A84EC218-051F-9A0C-E8AB-87184916A10A}"/>
                </a:ext>
              </a:extLst>
            </p:cNvPr>
            <p:cNvSpPr/>
            <p:nvPr/>
          </p:nvSpPr>
          <p:spPr>
            <a:xfrm>
              <a:off x="7546850"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8" name="Rectangle: Rounded Corners 17">
              <a:extLst>
                <a:ext uri="{FF2B5EF4-FFF2-40B4-BE49-F238E27FC236}">
                  <a16:creationId xmlns:a16="http://schemas.microsoft.com/office/drawing/2014/main" id="{0348CD75-4C71-BB99-945A-B4D9B669BC6B}"/>
                </a:ext>
              </a:extLst>
            </p:cNvPr>
            <p:cNvSpPr/>
            <p:nvPr/>
          </p:nvSpPr>
          <p:spPr>
            <a:xfrm>
              <a:off x="4517136" y="2997009"/>
              <a:ext cx="2825496" cy="1036447"/>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CA" dirty="0"/>
                <a:t>Geometry shader</a:t>
              </a:r>
            </a:p>
          </p:txBody>
        </p:sp>
      </p:grpSp>
      <p:grpSp>
        <p:nvGrpSpPr>
          <p:cNvPr id="19" name="Group 18">
            <a:extLst>
              <a:ext uri="{FF2B5EF4-FFF2-40B4-BE49-F238E27FC236}">
                <a16:creationId xmlns:a16="http://schemas.microsoft.com/office/drawing/2014/main" id="{4B0F1707-F511-0F4A-2B07-BCE879C27BDE}"/>
              </a:ext>
            </a:extLst>
          </p:cNvPr>
          <p:cNvGrpSpPr/>
          <p:nvPr/>
        </p:nvGrpSpPr>
        <p:grpSpPr>
          <a:xfrm>
            <a:off x="1042416" y="5456428"/>
            <a:ext cx="9720072" cy="1036447"/>
            <a:chOff x="1042416" y="2997009"/>
            <a:chExt cx="9720072" cy="1036447"/>
          </a:xfrm>
        </p:grpSpPr>
        <p:sp>
          <p:nvSpPr>
            <p:cNvPr id="20" name="Rectangle 19">
              <a:extLst>
                <a:ext uri="{FF2B5EF4-FFF2-40B4-BE49-F238E27FC236}">
                  <a16:creationId xmlns:a16="http://schemas.microsoft.com/office/drawing/2014/main" id="{87787814-E23E-3E34-0C72-0E30C4B882B4}"/>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Transformed vertices + textures, etc.</a:t>
              </a:r>
            </a:p>
          </p:txBody>
        </p:sp>
        <p:sp>
          <p:nvSpPr>
            <p:cNvPr id="21" name="Rectangle 20">
              <a:extLst>
                <a:ext uri="{FF2B5EF4-FFF2-40B4-BE49-F238E27FC236}">
                  <a16:creationId xmlns:a16="http://schemas.microsoft.com/office/drawing/2014/main" id="{906CCD7B-588F-65BD-9C6E-C4611A535945}"/>
                </a:ext>
              </a:extLst>
            </p:cNvPr>
            <p:cNvSpPr/>
            <p:nvPr/>
          </p:nvSpPr>
          <p:spPr>
            <a:xfrm>
              <a:off x="8421624" y="3017519"/>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Pixel colours</a:t>
              </a:r>
            </a:p>
          </p:txBody>
        </p:sp>
        <p:sp>
          <p:nvSpPr>
            <p:cNvPr id="22" name="Arrow: Right 21">
              <a:extLst>
                <a:ext uri="{FF2B5EF4-FFF2-40B4-BE49-F238E27FC236}">
                  <a16:creationId xmlns:a16="http://schemas.microsoft.com/office/drawing/2014/main" id="{A47ED0FB-87F6-04D0-F56D-3857D9C8B375}"/>
                </a:ext>
              </a:extLst>
            </p:cNvPr>
            <p:cNvSpPr/>
            <p:nvPr/>
          </p:nvSpPr>
          <p:spPr>
            <a:xfrm>
              <a:off x="3493008"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3" name="Arrow: Right 22">
              <a:extLst>
                <a:ext uri="{FF2B5EF4-FFF2-40B4-BE49-F238E27FC236}">
                  <a16:creationId xmlns:a16="http://schemas.microsoft.com/office/drawing/2014/main" id="{8CF5F521-77AC-F446-ACD6-3EB82094F672}"/>
                </a:ext>
              </a:extLst>
            </p:cNvPr>
            <p:cNvSpPr/>
            <p:nvPr/>
          </p:nvSpPr>
          <p:spPr>
            <a:xfrm>
              <a:off x="7546850"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4" name="Rectangle: Rounded Corners 23">
              <a:extLst>
                <a:ext uri="{FF2B5EF4-FFF2-40B4-BE49-F238E27FC236}">
                  <a16:creationId xmlns:a16="http://schemas.microsoft.com/office/drawing/2014/main" id="{22FFCD35-6E9E-98C2-AE7F-246138B8F977}"/>
                </a:ext>
              </a:extLst>
            </p:cNvPr>
            <p:cNvSpPr/>
            <p:nvPr/>
          </p:nvSpPr>
          <p:spPr>
            <a:xfrm>
              <a:off x="4517136" y="2997009"/>
              <a:ext cx="2825496" cy="103644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CA" dirty="0"/>
                <a:t>Fragment shader</a:t>
              </a:r>
            </a:p>
          </p:txBody>
        </p:sp>
      </p:grpSp>
    </p:spTree>
    <p:extLst>
      <p:ext uri="{BB962C8B-B14F-4D97-AF65-F5344CB8AC3E}">
        <p14:creationId xmlns:p14="http://schemas.microsoft.com/office/powerpoint/2010/main" val="224135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GPGPU: General Purpose GPU</a:t>
            </a:r>
            <a:br>
              <a:rPr lang="en-CA" dirty="0"/>
            </a:br>
            <a:r>
              <a:rPr lang="en-CA" dirty="0"/>
              <a:t>(aka “compute”)</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53438" y="1792986"/>
            <a:ext cx="10515600" cy="4461510"/>
          </a:xfrm>
        </p:spPr>
        <p:txBody>
          <a:bodyPr>
            <a:normAutofit/>
          </a:bodyPr>
          <a:lstStyle/>
          <a:p>
            <a:r>
              <a:rPr lang="en-CA" dirty="0"/>
              <a:t>…then a shader is just something that transforms data from one format to another (as long as the data is mostly independent)</a:t>
            </a:r>
          </a:p>
          <a:p>
            <a:endParaRPr lang="en-CA" dirty="0"/>
          </a:p>
          <a:p>
            <a:endParaRPr lang="en-CA" dirty="0"/>
          </a:p>
          <a:p>
            <a:endParaRPr lang="en-CA" dirty="0"/>
          </a:p>
          <a:p>
            <a:endParaRPr lang="en-CA" dirty="0"/>
          </a:p>
          <a:p>
            <a:r>
              <a:rPr lang="en-CA" dirty="0"/>
              <a:t>Note the similarity to one Mike Acton’s “3 lies”: </a:t>
            </a:r>
          </a:p>
          <a:p>
            <a:pPr lvl="1"/>
            <a:r>
              <a:rPr lang="en-CA" dirty="0"/>
              <a:t>that “Code is more important than data”, when it’s really the opposite:</a:t>
            </a:r>
          </a:p>
          <a:p>
            <a:pPr lvl="1"/>
            <a:r>
              <a:rPr lang="en-CA" dirty="0"/>
              <a:t>We want the </a:t>
            </a:r>
            <a:r>
              <a:rPr lang="en-CA" b="1" i="1" u="sng" dirty="0"/>
              <a:t>data</a:t>
            </a:r>
            <a:r>
              <a:rPr lang="en-CA" b="1" dirty="0"/>
              <a:t> </a:t>
            </a:r>
            <a:r>
              <a:rPr lang="en-CA" dirty="0"/>
              <a:t>to be </a:t>
            </a:r>
            <a:r>
              <a:rPr lang="en-CA" u="sng" dirty="0"/>
              <a:t>changed</a:t>
            </a:r>
            <a:r>
              <a:rPr lang="en-CA" dirty="0"/>
              <a:t> from </a:t>
            </a:r>
            <a:r>
              <a:rPr lang="en-CA" b="1" i="1" dirty="0"/>
              <a:t>this</a:t>
            </a:r>
            <a:r>
              <a:rPr lang="en-CA" i="1" dirty="0"/>
              <a:t> </a:t>
            </a:r>
            <a:r>
              <a:rPr lang="en-CA" dirty="0"/>
              <a:t>to </a:t>
            </a:r>
            <a:r>
              <a:rPr lang="en-CA" b="1" i="1" dirty="0"/>
              <a:t>that</a:t>
            </a:r>
            <a:r>
              <a:rPr lang="en-CA" dirty="0"/>
              <a:t> </a:t>
            </a:r>
            <a:r>
              <a:rPr lang="en-CA" b="1" u="sng" dirty="0">
                <a:highlight>
                  <a:srgbClr val="FFFF00"/>
                </a:highlight>
              </a:rPr>
              <a:t>using</a:t>
            </a:r>
            <a:r>
              <a:rPr lang="en-CA" dirty="0"/>
              <a:t> a program.</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p:txBody>
      </p:sp>
      <p:grpSp>
        <p:nvGrpSpPr>
          <p:cNvPr id="12" name="Group 11">
            <a:extLst>
              <a:ext uri="{FF2B5EF4-FFF2-40B4-BE49-F238E27FC236}">
                <a16:creationId xmlns:a16="http://schemas.microsoft.com/office/drawing/2014/main" id="{3F04FF04-4810-536F-9995-9E8C278E9CF9}"/>
              </a:ext>
            </a:extLst>
          </p:cNvPr>
          <p:cNvGrpSpPr/>
          <p:nvPr/>
        </p:nvGrpSpPr>
        <p:grpSpPr>
          <a:xfrm>
            <a:off x="1042416" y="2997009"/>
            <a:ext cx="9720072" cy="1036447"/>
            <a:chOff x="1042416" y="2997009"/>
            <a:chExt cx="9720072" cy="1036447"/>
          </a:xfrm>
        </p:grpSpPr>
        <p:sp>
          <p:nvSpPr>
            <p:cNvPr id="2" name="Rectangle 1">
              <a:extLst>
                <a:ext uri="{FF2B5EF4-FFF2-40B4-BE49-F238E27FC236}">
                  <a16:creationId xmlns:a16="http://schemas.microsoft.com/office/drawing/2014/main" id="{7FF79AA9-FC4B-6694-8486-99AEA1D83B71}"/>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Buffer of data</a:t>
              </a:r>
            </a:p>
          </p:txBody>
        </p:sp>
        <p:sp>
          <p:nvSpPr>
            <p:cNvPr id="3" name="Rectangle 2">
              <a:extLst>
                <a:ext uri="{FF2B5EF4-FFF2-40B4-BE49-F238E27FC236}">
                  <a16:creationId xmlns:a16="http://schemas.microsoft.com/office/drawing/2014/main" id="{FBE079A3-BA60-E174-E9EB-A926C828CA8A}"/>
                </a:ext>
              </a:extLst>
            </p:cNvPr>
            <p:cNvSpPr/>
            <p:nvPr/>
          </p:nvSpPr>
          <p:spPr>
            <a:xfrm>
              <a:off x="8421624" y="3017519"/>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Changed buffer of data</a:t>
              </a:r>
            </a:p>
          </p:txBody>
        </p:sp>
        <p:sp>
          <p:nvSpPr>
            <p:cNvPr id="9" name="Arrow: Right 8">
              <a:extLst>
                <a:ext uri="{FF2B5EF4-FFF2-40B4-BE49-F238E27FC236}">
                  <a16:creationId xmlns:a16="http://schemas.microsoft.com/office/drawing/2014/main" id="{7A1323B3-EAB9-29CB-DEF6-E0A82CADA019}"/>
                </a:ext>
              </a:extLst>
            </p:cNvPr>
            <p:cNvSpPr/>
            <p:nvPr/>
          </p:nvSpPr>
          <p:spPr>
            <a:xfrm>
              <a:off x="3493008"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0" name="Arrow: Right 9">
              <a:extLst>
                <a:ext uri="{FF2B5EF4-FFF2-40B4-BE49-F238E27FC236}">
                  <a16:creationId xmlns:a16="http://schemas.microsoft.com/office/drawing/2014/main" id="{7F2B9418-A852-7DE2-842B-6EF741D40BB5}"/>
                </a:ext>
              </a:extLst>
            </p:cNvPr>
            <p:cNvSpPr/>
            <p:nvPr/>
          </p:nvSpPr>
          <p:spPr>
            <a:xfrm>
              <a:off x="7546850" y="3287268"/>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DB06ED2A-BA45-219E-4098-190F671D9ACC}"/>
                </a:ext>
              </a:extLst>
            </p:cNvPr>
            <p:cNvSpPr/>
            <p:nvPr/>
          </p:nvSpPr>
          <p:spPr>
            <a:xfrm>
              <a:off x="4517136" y="2997009"/>
              <a:ext cx="2825496" cy="1036447"/>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dirty="0"/>
                <a:t>Any Shader</a:t>
              </a:r>
            </a:p>
          </p:txBody>
        </p:sp>
      </p:grpSp>
    </p:spTree>
    <p:extLst>
      <p:ext uri="{BB962C8B-B14F-4D97-AF65-F5344CB8AC3E}">
        <p14:creationId xmlns:p14="http://schemas.microsoft.com/office/powerpoint/2010/main" val="304315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OpenGL Compute shader</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374904" y="4837176"/>
            <a:ext cx="11448288" cy="1417320"/>
          </a:xfrm>
        </p:spPr>
        <p:txBody>
          <a:bodyPr>
            <a:normAutofit/>
          </a:bodyPr>
          <a:lstStyle/>
          <a:p>
            <a:r>
              <a:rPr lang="en-CA" dirty="0"/>
              <a:t>The compute shader does this.</a:t>
            </a:r>
          </a:p>
          <a:p>
            <a:r>
              <a:rPr lang="en-CA" dirty="0"/>
              <a:t>It’s completely separate and independent from the rendering pipeline.</a:t>
            </a:r>
            <a:br>
              <a:rPr lang="en-CA" dirty="0"/>
            </a:br>
            <a:r>
              <a:rPr lang="en-CA" dirty="0"/>
              <a:t>(image is from the Khronos site: note there’s no “compute”)</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p:txBody>
      </p:sp>
      <p:grpSp>
        <p:nvGrpSpPr>
          <p:cNvPr id="12" name="Group 11">
            <a:extLst>
              <a:ext uri="{FF2B5EF4-FFF2-40B4-BE49-F238E27FC236}">
                <a16:creationId xmlns:a16="http://schemas.microsoft.com/office/drawing/2014/main" id="{3F04FF04-4810-536F-9995-9E8C278E9CF9}"/>
              </a:ext>
            </a:extLst>
          </p:cNvPr>
          <p:cNvGrpSpPr/>
          <p:nvPr/>
        </p:nvGrpSpPr>
        <p:grpSpPr>
          <a:xfrm>
            <a:off x="731520" y="2238216"/>
            <a:ext cx="7680960" cy="1025715"/>
            <a:chOff x="1042416" y="2988499"/>
            <a:chExt cx="8479538" cy="1036447"/>
          </a:xfrm>
        </p:grpSpPr>
        <p:sp>
          <p:nvSpPr>
            <p:cNvPr id="2" name="Rectangle 1">
              <a:extLst>
                <a:ext uri="{FF2B5EF4-FFF2-40B4-BE49-F238E27FC236}">
                  <a16:creationId xmlns:a16="http://schemas.microsoft.com/office/drawing/2014/main" id="{7FF79AA9-FC4B-6694-8486-99AEA1D83B71}"/>
                </a:ext>
              </a:extLst>
            </p:cNvPr>
            <p:cNvSpPr/>
            <p:nvPr/>
          </p:nvSpPr>
          <p:spPr>
            <a:xfrm>
              <a:off x="1042416" y="3017520"/>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t>Buffer of data</a:t>
              </a:r>
            </a:p>
            <a:p>
              <a:pPr algn="ctr"/>
              <a:r>
                <a:rPr lang="en-CA" sz="1600" dirty="0"/>
                <a:t>(texture, buffer, storage blocks, etc.)</a:t>
              </a:r>
            </a:p>
          </p:txBody>
        </p:sp>
        <p:sp>
          <p:nvSpPr>
            <p:cNvPr id="3" name="Rectangle 2">
              <a:extLst>
                <a:ext uri="{FF2B5EF4-FFF2-40B4-BE49-F238E27FC236}">
                  <a16:creationId xmlns:a16="http://schemas.microsoft.com/office/drawing/2014/main" id="{FBE079A3-BA60-E174-E9EB-A926C828CA8A}"/>
                </a:ext>
              </a:extLst>
            </p:cNvPr>
            <p:cNvSpPr/>
            <p:nvPr/>
          </p:nvSpPr>
          <p:spPr>
            <a:xfrm>
              <a:off x="7181090" y="3008376"/>
              <a:ext cx="2340864" cy="978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t>Buffer of data </a:t>
              </a:r>
            </a:p>
            <a:p>
              <a:pPr algn="ctr"/>
              <a:r>
                <a:rPr lang="en-CA" sz="1600" dirty="0"/>
                <a:t>(texture, buffer, etc.)</a:t>
              </a:r>
            </a:p>
          </p:txBody>
        </p:sp>
        <p:sp>
          <p:nvSpPr>
            <p:cNvPr id="9" name="Arrow: Right 8">
              <a:extLst>
                <a:ext uri="{FF2B5EF4-FFF2-40B4-BE49-F238E27FC236}">
                  <a16:creationId xmlns:a16="http://schemas.microsoft.com/office/drawing/2014/main" id="{7A1323B3-EAB9-29CB-DEF6-E0A82CADA019}"/>
                </a:ext>
              </a:extLst>
            </p:cNvPr>
            <p:cNvSpPr/>
            <p:nvPr/>
          </p:nvSpPr>
          <p:spPr>
            <a:xfrm>
              <a:off x="3410712" y="3270630"/>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sz="1600" dirty="0"/>
            </a:p>
          </p:txBody>
        </p:sp>
        <p:sp>
          <p:nvSpPr>
            <p:cNvPr id="10" name="Arrow: Right 9">
              <a:extLst>
                <a:ext uri="{FF2B5EF4-FFF2-40B4-BE49-F238E27FC236}">
                  <a16:creationId xmlns:a16="http://schemas.microsoft.com/office/drawing/2014/main" id="{7F2B9418-A852-7DE2-842B-6EF741D40BB5}"/>
                </a:ext>
              </a:extLst>
            </p:cNvPr>
            <p:cNvSpPr/>
            <p:nvPr/>
          </p:nvSpPr>
          <p:spPr>
            <a:xfrm>
              <a:off x="6385562" y="3261486"/>
              <a:ext cx="768096" cy="48920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sz="1600" dirty="0"/>
            </a:p>
          </p:txBody>
        </p:sp>
        <p:sp>
          <p:nvSpPr>
            <p:cNvPr id="11" name="Rectangle: Rounded Corners 10">
              <a:extLst>
                <a:ext uri="{FF2B5EF4-FFF2-40B4-BE49-F238E27FC236}">
                  <a16:creationId xmlns:a16="http://schemas.microsoft.com/office/drawing/2014/main" id="{DB06ED2A-BA45-219E-4098-190F671D9ACC}"/>
                </a:ext>
              </a:extLst>
            </p:cNvPr>
            <p:cNvSpPr/>
            <p:nvPr/>
          </p:nvSpPr>
          <p:spPr>
            <a:xfrm>
              <a:off x="4206240" y="2988499"/>
              <a:ext cx="2151890" cy="1036447"/>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CA" sz="1600" dirty="0"/>
                <a:t>Compute shader</a:t>
              </a:r>
            </a:p>
          </p:txBody>
        </p:sp>
      </p:grpSp>
      <p:pic>
        <p:nvPicPr>
          <p:cNvPr id="1026" name="Picture 2" descr="Rendering Pipeline Flowchart">
            <a:extLst>
              <a:ext uri="{FF2B5EF4-FFF2-40B4-BE49-F238E27FC236}">
                <a16:creationId xmlns:a16="http://schemas.microsoft.com/office/drawing/2014/main" id="{62758C1E-4D3D-D78E-03AA-621A4A97A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5756" y="413908"/>
            <a:ext cx="2116131" cy="470077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5AD66F7A-566C-FC9A-0055-2A516EF5049E}"/>
              </a:ext>
            </a:extLst>
          </p:cNvPr>
          <p:cNvCxnSpPr>
            <a:cxnSpLocks/>
          </p:cNvCxnSpPr>
          <p:nvPr/>
        </p:nvCxnSpPr>
        <p:spPr>
          <a:xfrm flipV="1">
            <a:off x="6267223" y="3526300"/>
            <a:ext cx="3098450" cy="1813796"/>
          </a:xfrm>
          <a:prstGeom prst="straightConnector1">
            <a:avLst/>
          </a:prstGeom>
          <a:ln w="95250">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47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Draw vs Dispatch</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p:txBody>
          <a:bodyPr/>
          <a:lstStyle/>
          <a:p>
            <a:r>
              <a:rPr lang="en-CA" dirty="0"/>
              <a:t>Usually, we call a “Draw” to get things going.</a:t>
            </a:r>
          </a:p>
          <a:p>
            <a:r>
              <a:rPr lang="en-CA" dirty="0">
                <a:sym typeface="Wingdings" panose="05000000000000000000" pitchFamily="2" charset="2"/>
              </a:rPr>
              <a:t>Since we aren’t “drawing” anything, we use “Dispatch”</a:t>
            </a:r>
          </a:p>
          <a:p>
            <a:pPr lvl="1"/>
            <a:r>
              <a:rPr lang="en-CA" dirty="0">
                <a:sym typeface="Wingdings" panose="05000000000000000000" pitchFamily="2" charset="2"/>
              </a:rPr>
              <a:t>Specifically “</a:t>
            </a:r>
            <a:r>
              <a:rPr lang="en-CA" dirty="0" err="1">
                <a:sym typeface="Wingdings" panose="05000000000000000000" pitchFamily="2" charset="2"/>
              </a:rPr>
              <a:t>DispatchCompute</a:t>
            </a:r>
            <a:r>
              <a:rPr lang="en-CA" dirty="0">
                <a:sym typeface="Wingdings" panose="05000000000000000000" pitchFamily="2" charset="2"/>
              </a:rPr>
              <a:t>()”</a:t>
            </a:r>
          </a:p>
          <a:p>
            <a:r>
              <a:rPr lang="en-CA" dirty="0">
                <a:sym typeface="Wingdings" panose="05000000000000000000" pitchFamily="2" charset="2"/>
              </a:rPr>
              <a:t>We can bind to the shader with </a:t>
            </a:r>
            <a:r>
              <a:rPr lang="en-CA" dirty="0" err="1">
                <a:sym typeface="Wingdings" panose="05000000000000000000" pitchFamily="2" charset="2"/>
              </a:rPr>
              <a:t>glUseProgram</a:t>
            </a:r>
            <a:r>
              <a:rPr lang="en-CA" dirty="0">
                <a:sym typeface="Wingdings" panose="05000000000000000000" pitchFamily="2" charset="2"/>
              </a:rPr>
              <a:t>() like before (or with </a:t>
            </a:r>
            <a:r>
              <a:rPr lang="en-CA" dirty="0" err="1">
                <a:sym typeface="Wingdings" panose="05000000000000000000" pitchFamily="2" charset="2"/>
              </a:rPr>
              <a:t>glBindProgramPipeline</a:t>
            </a:r>
            <a:r>
              <a:rPr lang="en-CA" dirty="0">
                <a:sym typeface="Wingdings" panose="05000000000000000000" pitchFamily="2" charset="2"/>
              </a:rPr>
              <a:t>() which explicitly adds it)</a:t>
            </a:r>
          </a:p>
          <a:p>
            <a:r>
              <a:rPr lang="en-CA" dirty="0" err="1">
                <a:sym typeface="Wingdings" panose="05000000000000000000" pitchFamily="2" charset="2"/>
              </a:rPr>
              <a:t>DispatchCompute</a:t>
            </a:r>
            <a:r>
              <a:rPr lang="en-CA" dirty="0">
                <a:sym typeface="Wingdings" panose="05000000000000000000" pitchFamily="2" charset="2"/>
              </a:rPr>
              <a:t>() takes three parameters, the number of “groups” in the x, y, and z dimensions.</a:t>
            </a:r>
          </a:p>
          <a:p>
            <a:endParaRPr lang="en-CA" dirty="0">
              <a:sym typeface="Wingdings" panose="05000000000000000000" pitchFamily="2" charset="2"/>
            </a:endParaRPr>
          </a:p>
        </p:txBody>
      </p:sp>
    </p:spTree>
    <p:extLst>
      <p:ext uri="{BB962C8B-B14F-4D97-AF65-F5344CB8AC3E}">
        <p14:creationId xmlns:p14="http://schemas.microsoft.com/office/powerpoint/2010/main" val="233224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p:txBody>
          <a:bodyPr/>
          <a:lstStyle/>
          <a:p>
            <a:r>
              <a:rPr lang="en-CA" dirty="0">
                <a:latin typeface="Courier New" panose="02070309020205020404" pitchFamily="49" charset="0"/>
                <a:cs typeface="Courier New" panose="02070309020205020404" pitchFamily="49" charset="0"/>
              </a:rPr>
              <a:t>void </a:t>
            </a:r>
            <a:r>
              <a:rPr lang="en-CA" dirty="0" err="1">
                <a:latin typeface="Courier New" panose="02070309020205020404" pitchFamily="49" charset="0"/>
                <a:cs typeface="Courier New" panose="02070309020205020404" pitchFamily="49" charset="0"/>
              </a:rPr>
              <a:t>glDispatchCompute</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num_groups_x</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num_groups_y</a:t>
            </a:r>
            <a:r>
              <a:rPr lang="en-CA" dirty="0">
                <a:latin typeface="Courier New" panose="02070309020205020404" pitchFamily="49" charset="0"/>
                <a:cs typeface="Courier New" panose="02070309020205020404" pitchFamily="49" charset="0"/>
              </a:rPr>
              <a:t>,</a:t>
            </a:r>
            <a:br>
              <a:rPr lang="en-CA" dirty="0">
                <a:latin typeface="Courier New" panose="02070309020205020404" pitchFamily="49" charset="0"/>
                <a:cs typeface="Courier New" panose="02070309020205020404" pitchFamily="49" charset="0"/>
              </a:rPr>
            </a:b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GLuint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num_groups_z</a:t>
            </a:r>
            <a:r>
              <a:rPr lang="en-CA" dirty="0">
                <a:latin typeface="Courier New" panose="02070309020205020404" pitchFamily="49" charset="0"/>
                <a:cs typeface="Courier New" panose="02070309020205020404" pitchFamily="49" charset="0"/>
              </a:rPr>
              <a:t>);</a:t>
            </a:r>
          </a:p>
          <a:p>
            <a:r>
              <a:rPr lang="en-CA" dirty="0">
                <a:sym typeface="Wingdings" panose="05000000000000000000" pitchFamily="2" charset="2"/>
              </a:rPr>
              <a:t>These “dimensions” have absolutely nothing to do with the 3D drawing dimensions; they are just there to help you determine the ID of each instance of the compute shader thread. </a:t>
            </a:r>
          </a:p>
          <a:p>
            <a:r>
              <a:rPr lang="en-CA" dirty="0">
                <a:sym typeface="Wingdings" panose="05000000000000000000" pitchFamily="2" charset="2"/>
              </a:rPr>
              <a:t>You can use them to determine where to get the information, though, through the built-in variables…</a:t>
            </a:r>
          </a:p>
        </p:txBody>
      </p:sp>
      <p:cxnSp>
        <p:nvCxnSpPr>
          <p:cNvPr id="6" name="Straight Arrow Connector 5">
            <a:extLst>
              <a:ext uri="{FF2B5EF4-FFF2-40B4-BE49-F238E27FC236}">
                <a16:creationId xmlns:a16="http://schemas.microsoft.com/office/drawing/2014/main" id="{37E98C55-46A7-E745-2484-9B23C9FD3BBF}"/>
              </a:ext>
            </a:extLst>
          </p:cNvPr>
          <p:cNvCxnSpPr>
            <a:cxnSpLocks/>
          </p:cNvCxnSpPr>
          <p:nvPr/>
        </p:nvCxnSpPr>
        <p:spPr>
          <a:xfrm flipV="1">
            <a:off x="3403076" y="2469823"/>
            <a:ext cx="2460396" cy="461913"/>
          </a:xfrm>
          <a:prstGeom prst="straightConnector1">
            <a:avLst/>
          </a:prstGeom>
          <a:ln w="95250">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575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38200" y="1527048"/>
            <a:ext cx="10515600" cy="4965827"/>
          </a:xfrm>
        </p:spPr>
        <p:txBody>
          <a:bodyPr>
            <a:normAutofit/>
          </a:bodyPr>
          <a:lstStyle/>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r>
              <a:rPr lang="en-CA" sz="2400" dirty="0">
                <a:sym typeface="Wingdings" panose="05000000000000000000" pitchFamily="2" charset="2"/>
              </a:rPr>
              <a:t>For example, let’s say you have a 1D array of data that’s 1,000 units long. You could call </a:t>
            </a:r>
            <a:r>
              <a:rPr lang="en-CA" sz="2400" b="1" dirty="0" err="1">
                <a:latin typeface="Courier New" panose="02070309020205020404" pitchFamily="49" charset="0"/>
                <a:cs typeface="Courier New" panose="02070309020205020404" pitchFamily="49" charset="0"/>
                <a:sym typeface="Wingdings" panose="05000000000000000000" pitchFamily="2" charset="2"/>
              </a:rPr>
              <a:t>glDispatchCompute</a:t>
            </a:r>
            <a:r>
              <a:rPr lang="en-CA" sz="2400" b="1" dirty="0">
                <a:latin typeface="Courier New" panose="02070309020205020404" pitchFamily="49" charset="0"/>
                <a:cs typeface="Courier New" panose="02070309020205020404" pitchFamily="49" charset="0"/>
                <a:sym typeface="Wingdings" panose="05000000000000000000" pitchFamily="2" charset="2"/>
              </a:rPr>
              <a:t>( 1000, 1, 1)</a:t>
            </a:r>
          </a:p>
          <a:p>
            <a:r>
              <a:rPr lang="en-CA" sz="2400" dirty="0">
                <a:sym typeface="Wingdings" panose="05000000000000000000" pitchFamily="2" charset="2"/>
              </a:rPr>
              <a:t>Inside the shader, the </a:t>
            </a:r>
            <a:r>
              <a:rPr lang="en-CA" sz="2400" b="1" dirty="0" err="1">
                <a:latin typeface="Courier New" panose="02070309020205020404" pitchFamily="49" charset="0"/>
                <a:cs typeface="Courier New" panose="02070309020205020404" pitchFamily="49" charset="0"/>
                <a:sym typeface="Wingdings" panose="05000000000000000000" pitchFamily="2" charset="2"/>
              </a:rPr>
              <a:t>gl_WordGroupID</a:t>
            </a:r>
            <a:r>
              <a:rPr lang="en-CA" sz="2400" b="1" dirty="0">
                <a:latin typeface="Courier New" panose="02070309020205020404" pitchFamily="49" charset="0"/>
                <a:cs typeface="Courier New" panose="02070309020205020404" pitchFamily="49" charset="0"/>
                <a:sym typeface="Wingdings" panose="05000000000000000000" pitchFamily="2" charset="2"/>
              </a:rPr>
              <a:t> </a:t>
            </a:r>
            <a:r>
              <a:rPr lang="en-CA" sz="2400" dirty="0">
                <a:sym typeface="Wingdings" panose="05000000000000000000" pitchFamily="2" charset="2"/>
              </a:rPr>
              <a:t>has an </a:t>
            </a:r>
            <a:r>
              <a:rPr lang="en-CA" sz="2400" dirty="0" err="1">
                <a:sym typeface="Wingdings" panose="05000000000000000000" pitchFamily="2" charset="2"/>
              </a:rPr>
              <a:t>x,y,z</a:t>
            </a:r>
            <a:r>
              <a:rPr lang="en-CA" sz="2400" dirty="0">
                <a:sym typeface="Wingdings" panose="05000000000000000000" pitchFamily="2" charset="2"/>
              </a:rPr>
              <a:t> value indicating which “instance” or “invocation ID” of the shader this is.</a:t>
            </a:r>
          </a:p>
          <a:p>
            <a:pPr lvl="1"/>
            <a:r>
              <a:rPr lang="en-CA" sz="2000" dirty="0">
                <a:sym typeface="Wingdings" panose="05000000000000000000" pitchFamily="2" charset="2"/>
              </a:rPr>
              <a:t>i.e. the values of x would range from 0 to 999 while y and z would be 0</a:t>
            </a:r>
          </a:p>
          <a:p>
            <a:pPr lvl="1"/>
            <a:r>
              <a:rPr lang="en-CA" sz="2000" dirty="0">
                <a:sym typeface="Wingdings" panose="05000000000000000000" pitchFamily="2" charset="2"/>
              </a:rPr>
              <a:t>You could use this value as an index into the 1D array, if you wanted. </a:t>
            </a:r>
            <a:endParaRPr lang="en-CA" sz="2000"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1883664" y="1872296"/>
            <a:ext cx="4892040" cy="1979709"/>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363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a:xfrm>
            <a:off x="838200" y="365125"/>
            <a:ext cx="10515600" cy="713867"/>
          </a:xfrm>
        </p:spPr>
        <p:txBody>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637032" y="1078992"/>
            <a:ext cx="10515600" cy="5102352"/>
          </a:xfrm>
        </p:spPr>
        <p:txBody>
          <a:bodyPr>
            <a:normAutofit/>
          </a:bodyPr>
          <a:lstStyle/>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r>
              <a:rPr lang="en-CA" dirty="0">
                <a:sym typeface="Wingdings" panose="05000000000000000000" pitchFamily="2" charset="2"/>
              </a:rPr>
              <a:t>If it was a 2D buffer, like say a texture, then you could pass the width and height of the texture: </a:t>
            </a:r>
          </a:p>
          <a:p>
            <a:pPr lvl="1"/>
            <a:r>
              <a:rPr lang="en-CA" b="1" dirty="0" err="1">
                <a:latin typeface="Courier New" panose="02070309020205020404" pitchFamily="49" charset="0"/>
                <a:cs typeface="Courier New" panose="02070309020205020404" pitchFamily="49" charset="0"/>
                <a:sym typeface="Wingdings" panose="05000000000000000000" pitchFamily="2" charset="2"/>
              </a:rPr>
              <a:t>glDispatchCompute</a:t>
            </a:r>
            <a:r>
              <a:rPr lang="en-CA" b="1" dirty="0">
                <a:latin typeface="Courier New" panose="02070309020205020404" pitchFamily="49" charset="0"/>
                <a:cs typeface="Courier New" panose="02070309020205020404" pitchFamily="49" charset="0"/>
                <a:sym typeface="Wingdings" panose="05000000000000000000" pitchFamily="2" charset="2"/>
              </a:rPr>
              <a:t>( 2048, 1024, 1)</a:t>
            </a:r>
          </a:p>
          <a:p>
            <a:r>
              <a:rPr lang="en-CA" dirty="0">
                <a:sym typeface="Wingdings" panose="05000000000000000000" pitchFamily="2" charset="2"/>
              </a:rPr>
              <a:t>The </a:t>
            </a:r>
            <a:r>
              <a:rPr lang="en-CA" sz="2400" b="1" dirty="0" err="1">
                <a:latin typeface="Courier New" panose="02070309020205020404" pitchFamily="49" charset="0"/>
                <a:cs typeface="Courier New" panose="02070309020205020404" pitchFamily="49" charset="0"/>
                <a:sym typeface="Wingdings" panose="05000000000000000000" pitchFamily="2" charset="2"/>
              </a:rPr>
              <a:t>gl_WorkGroup.x</a:t>
            </a:r>
            <a:r>
              <a:rPr lang="en-CA" sz="2400" b="1" dirty="0">
                <a:latin typeface="Courier New" panose="02070309020205020404" pitchFamily="49" charset="0"/>
                <a:cs typeface="Courier New" panose="02070309020205020404" pitchFamily="49" charset="0"/>
                <a:sym typeface="Wingdings" panose="05000000000000000000" pitchFamily="2" charset="2"/>
              </a:rPr>
              <a:t> </a:t>
            </a:r>
            <a:r>
              <a:rPr lang="en-CA" dirty="0">
                <a:sym typeface="Wingdings" panose="05000000000000000000" pitchFamily="2" charset="2"/>
              </a:rPr>
              <a:t>would range from 0 to 2,049 and </a:t>
            </a:r>
            <a:r>
              <a:rPr lang="en-CA" sz="2400" b="1" dirty="0" err="1">
                <a:latin typeface="Courier New" panose="02070309020205020404" pitchFamily="49" charset="0"/>
                <a:cs typeface="Courier New" panose="02070309020205020404" pitchFamily="49" charset="0"/>
                <a:sym typeface="Wingdings" panose="05000000000000000000" pitchFamily="2" charset="2"/>
              </a:rPr>
              <a:t>gl_WorkGroup.y</a:t>
            </a:r>
            <a:r>
              <a:rPr lang="en-CA" sz="2400" b="1" dirty="0">
                <a:latin typeface="Courier New" panose="02070309020205020404" pitchFamily="49" charset="0"/>
                <a:cs typeface="Courier New" panose="02070309020205020404" pitchFamily="49" charset="0"/>
                <a:sym typeface="Wingdings" panose="05000000000000000000" pitchFamily="2" charset="2"/>
              </a:rPr>
              <a:t> </a:t>
            </a:r>
            <a:r>
              <a:rPr lang="en-CA" dirty="0">
                <a:sym typeface="Wingdings" panose="05000000000000000000" pitchFamily="2" charset="2"/>
              </a:rPr>
              <a:t>would range from 0 to 1,023</a:t>
            </a:r>
          </a:p>
          <a:p>
            <a:r>
              <a:rPr lang="en-CA" dirty="0">
                <a:sym typeface="Wingdings" panose="05000000000000000000" pitchFamily="2" charset="2"/>
              </a:rPr>
              <a:t>i.e. you could use these values as the pixel index of the 2D image</a:t>
            </a:r>
            <a:endParaRPr lang="en-CA" b="1" dirty="0">
              <a:latin typeface="Courier New" panose="02070309020205020404" pitchFamily="49" charset="0"/>
              <a:cs typeface="Courier New" panose="02070309020205020404" pitchFamily="49" charset="0"/>
              <a:sym typeface="Wingdings" panose="05000000000000000000" pitchFamily="2" charset="2"/>
            </a:endParaRPr>
          </a:p>
          <a:p>
            <a:endParaRPr lang="en-CA" dirty="0">
              <a:sym typeface="Wingdings" panose="05000000000000000000" pitchFamily="2" charset="2"/>
            </a:endParaRPr>
          </a:p>
          <a:p>
            <a:pPr lvl="1"/>
            <a:endParaRPr lang="en-CA"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1883664" y="1449291"/>
            <a:ext cx="4892040" cy="1979709"/>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179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5DC1C-3282-D685-938B-FCF2D3B2E094}"/>
              </a:ext>
            </a:extLst>
          </p:cNvPr>
          <p:cNvSpPr>
            <a:spLocks noGrp="1"/>
          </p:cNvSpPr>
          <p:nvPr>
            <p:ph type="title"/>
          </p:nvPr>
        </p:nvSpPr>
        <p:spPr/>
        <p:txBody>
          <a:bodyPr/>
          <a:lstStyle/>
          <a:p>
            <a:r>
              <a:rPr lang="en-CA" dirty="0"/>
              <a:t>Workgroups</a:t>
            </a:r>
          </a:p>
        </p:txBody>
      </p:sp>
      <p:sp>
        <p:nvSpPr>
          <p:cNvPr id="5" name="Content Placeholder 4">
            <a:extLst>
              <a:ext uri="{FF2B5EF4-FFF2-40B4-BE49-F238E27FC236}">
                <a16:creationId xmlns:a16="http://schemas.microsoft.com/office/drawing/2014/main" id="{76E6BD03-D01C-C411-F3A7-0FA82F6E9FAF}"/>
              </a:ext>
            </a:extLst>
          </p:cNvPr>
          <p:cNvSpPr>
            <a:spLocks noGrp="1"/>
          </p:cNvSpPr>
          <p:nvPr>
            <p:ph idx="1"/>
          </p:nvPr>
        </p:nvSpPr>
        <p:spPr>
          <a:xfrm>
            <a:off x="838200" y="1527048"/>
            <a:ext cx="10515600" cy="5102352"/>
          </a:xfrm>
        </p:spPr>
        <p:txBody>
          <a:bodyPr>
            <a:normAutofit/>
          </a:bodyPr>
          <a:lstStyle/>
          <a:p>
            <a:r>
              <a:rPr lang="en-CA" sz="1800" dirty="0">
                <a:latin typeface="Courier New" panose="02070309020205020404" pitchFamily="49" charset="0"/>
                <a:cs typeface="Courier New" panose="02070309020205020404" pitchFamily="49" charset="0"/>
              </a:rPr>
              <a:t>void </a:t>
            </a:r>
            <a:r>
              <a:rPr lang="en-CA" sz="1800" dirty="0" err="1">
                <a:latin typeface="Courier New" panose="02070309020205020404" pitchFamily="49" charset="0"/>
                <a:cs typeface="Courier New" panose="02070309020205020404" pitchFamily="49" charset="0"/>
              </a:rPr>
              <a:t>glDispatchCompute</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num_x</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num_y</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GLuint</a:t>
            </a:r>
            <a:r>
              <a:rPr lang="en-CA" sz="1800" dirty="0">
                <a:latin typeface="Courier New" panose="02070309020205020404" pitchFamily="49" charset="0"/>
                <a:cs typeface="Courier New" panose="02070309020205020404" pitchFamily="49" charset="0"/>
              </a:rPr>
              <a:t> </a:t>
            </a:r>
            <a:r>
              <a:rPr lang="en-CA" sz="1800" dirty="0" err="1">
                <a:latin typeface="Courier New" panose="02070309020205020404" pitchFamily="49" charset="0"/>
                <a:cs typeface="Courier New" panose="02070309020205020404" pitchFamily="49" charset="0"/>
              </a:rPr>
              <a:t>num_z</a:t>
            </a:r>
            <a:r>
              <a:rPr lang="en-CA" sz="1800" dirty="0">
                <a:latin typeface="Courier New" panose="02070309020205020404" pitchFamily="49" charset="0"/>
                <a:cs typeface="Courier New" panose="02070309020205020404" pitchFamily="49" charset="0"/>
              </a:rPr>
              <a:t>);</a:t>
            </a: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endParaRPr lang="en-CA" dirty="0">
              <a:sym typeface="Wingdings" panose="05000000000000000000" pitchFamily="2" charset="2"/>
            </a:endParaRPr>
          </a:p>
          <a:p>
            <a:r>
              <a:rPr lang="en-CA" dirty="0">
                <a:sym typeface="Wingdings" panose="05000000000000000000" pitchFamily="2" charset="2"/>
              </a:rPr>
              <a:t>If it was a 2D buffer, like say a texture, then you could pass the width and height of the texture: </a:t>
            </a:r>
          </a:p>
          <a:p>
            <a:pPr lvl="1"/>
            <a:r>
              <a:rPr lang="en-CA" b="1" dirty="0" err="1">
                <a:latin typeface="Courier New" panose="02070309020205020404" pitchFamily="49" charset="0"/>
                <a:cs typeface="Courier New" panose="02070309020205020404" pitchFamily="49" charset="0"/>
                <a:sym typeface="Wingdings" panose="05000000000000000000" pitchFamily="2" charset="2"/>
              </a:rPr>
              <a:t>glDispatchCompute</a:t>
            </a:r>
            <a:r>
              <a:rPr lang="en-CA" b="1" dirty="0">
                <a:latin typeface="Courier New" panose="02070309020205020404" pitchFamily="49" charset="0"/>
                <a:cs typeface="Courier New" panose="02070309020205020404" pitchFamily="49" charset="0"/>
                <a:sym typeface="Wingdings" panose="05000000000000000000" pitchFamily="2" charset="2"/>
              </a:rPr>
              <a:t>( 2048, 1024, 1)</a:t>
            </a:r>
          </a:p>
          <a:p>
            <a:r>
              <a:rPr lang="en-CA" dirty="0">
                <a:sym typeface="Wingdings" panose="05000000000000000000" pitchFamily="2" charset="2"/>
              </a:rPr>
              <a:t>The </a:t>
            </a:r>
            <a:r>
              <a:rPr lang="en-CA" dirty="0" err="1">
                <a:sym typeface="Wingdings" panose="05000000000000000000" pitchFamily="2" charset="2"/>
              </a:rPr>
              <a:t>gl_WorkGroup.x</a:t>
            </a:r>
            <a:r>
              <a:rPr lang="en-CA" dirty="0">
                <a:sym typeface="Wingdings" panose="05000000000000000000" pitchFamily="2" charset="2"/>
              </a:rPr>
              <a:t> would range from 0 to 2,049 and </a:t>
            </a:r>
            <a:r>
              <a:rPr lang="en-CA" dirty="0" err="1">
                <a:sym typeface="Wingdings" panose="05000000000000000000" pitchFamily="2" charset="2"/>
              </a:rPr>
              <a:t>gl_WorkGroup.y</a:t>
            </a:r>
            <a:r>
              <a:rPr lang="en-CA" dirty="0">
                <a:sym typeface="Wingdings" panose="05000000000000000000" pitchFamily="2" charset="2"/>
              </a:rPr>
              <a:t> would range from 0 to 1,023</a:t>
            </a:r>
          </a:p>
          <a:p>
            <a:r>
              <a:rPr lang="en-CA" dirty="0">
                <a:sym typeface="Wingdings" panose="05000000000000000000" pitchFamily="2" charset="2"/>
              </a:rPr>
              <a:t>i.e. you could use these values as the pixel index of the 2D image</a:t>
            </a:r>
            <a:endParaRPr lang="en-CA" b="1" dirty="0">
              <a:latin typeface="Courier New" panose="02070309020205020404" pitchFamily="49" charset="0"/>
              <a:cs typeface="Courier New" panose="02070309020205020404" pitchFamily="49" charset="0"/>
              <a:sym typeface="Wingdings" panose="05000000000000000000" pitchFamily="2" charset="2"/>
            </a:endParaRPr>
          </a:p>
          <a:p>
            <a:endParaRPr lang="en-CA" dirty="0">
              <a:sym typeface="Wingdings" panose="05000000000000000000" pitchFamily="2" charset="2"/>
            </a:endParaRPr>
          </a:p>
          <a:p>
            <a:pPr lvl="1"/>
            <a:endParaRPr lang="en-CA" dirty="0"/>
          </a:p>
          <a:p>
            <a:endParaRPr lang="en-CA" dirty="0">
              <a:sym typeface="Wingdings" panose="05000000000000000000" pitchFamily="2" charset="2"/>
            </a:endParaRPr>
          </a:p>
        </p:txBody>
      </p:sp>
      <p:sp>
        <p:nvSpPr>
          <p:cNvPr id="7" name="TextBox 6">
            <a:extLst>
              <a:ext uri="{FF2B5EF4-FFF2-40B4-BE49-F238E27FC236}">
                <a16:creationId xmlns:a16="http://schemas.microsoft.com/office/drawing/2014/main" id="{44365D4B-0CE3-335D-70FA-1E15B184DFCD}"/>
              </a:ext>
            </a:extLst>
          </p:cNvPr>
          <p:cNvSpPr txBox="1"/>
          <p:nvPr/>
        </p:nvSpPr>
        <p:spPr>
          <a:xfrm>
            <a:off x="1883664" y="1872296"/>
            <a:ext cx="4892040" cy="1979709"/>
          </a:xfrm>
          <a:prstGeom prst="rect">
            <a:avLst/>
          </a:prstGeom>
          <a:noFill/>
        </p:spPr>
        <p:txBody>
          <a:bodyPr wrap="square" rtlCol="0">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gl_NumWorkGroups</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gl_WorkGroupID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uvec3</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gl_GlobalInvocationID</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800" b="1" kern="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in</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uint</a:t>
            </a:r>
            <a:r>
              <a:rPr lang="en-CA" sz="1800" kern="0" dirty="0">
                <a:solidFill>
                  <a:srgbClr val="BBBBBB"/>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CA" sz="1800" kern="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gl_LocalInvocationIndex</a:t>
            </a:r>
            <a:r>
              <a:rPr lang="en-CA" sz="1800" kern="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hought Bubble: Cloud 1">
            <a:extLst>
              <a:ext uri="{FF2B5EF4-FFF2-40B4-BE49-F238E27FC236}">
                <a16:creationId xmlns:a16="http://schemas.microsoft.com/office/drawing/2014/main" id="{195641D6-0C22-78FF-27F8-3DB7CDBD803B}"/>
              </a:ext>
            </a:extLst>
          </p:cNvPr>
          <p:cNvSpPr/>
          <p:nvPr/>
        </p:nvSpPr>
        <p:spPr>
          <a:xfrm>
            <a:off x="4005072" y="0"/>
            <a:ext cx="7751064" cy="4160520"/>
          </a:xfrm>
          <a:prstGeom prst="cloudCallout">
            <a:avLst>
              <a:gd name="adj1" fmla="val -36062"/>
              <a:gd name="adj2" fmla="val 66675"/>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CA" sz="2400" dirty="0"/>
              <a:t>Hold on, Feeney! That’s nonsense! </a:t>
            </a:r>
          </a:p>
          <a:p>
            <a:pPr algn="ctr"/>
            <a:r>
              <a:rPr lang="en-CA" sz="2400" dirty="0"/>
              <a:t>The texture samplers </a:t>
            </a:r>
            <a:r>
              <a:rPr lang="en-CA" sz="2400" u="sng" dirty="0"/>
              <a:t>don’t</a:t>
            </a:r>
            <a:r>
              <a:rPr lang="en-CA" sz="2400" dirty="0"/>
              <a:t> use pixels, they use a floating point range from </a:t>
            </a:r>
            <a:r>
              <a:rPr lang="en-CA" sz="2400" b="1" i="1" u="sng" dirty="0"/>
              <a:t>0 to 1.0!!!!</a:t>
            </a:r>
          </a:p>
        </p:txBody>
      </p:sp>
    </p:spTree>
    <p:extLst>
      <p:ext uri="{BB962C8B-B14F-4D97-AF65-F5344CB8AC3E}">
        <p14:creationId xmlns:p14="http://schemas.microsoft.com/office/powerpoint/2010/main" val="1031374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1327</TotalTime>
  <Words>1522</Words>
  <Application>Microsoft Office PowerPoint</Application>
  <PresentationFormat>Widescreen</PresentationFormat>
  <Paragraphs>166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Courier New</vt:lpstr>
      <vt:lpstr>Wingdings</vt:lpstr>
      <vt:lpstr>Office Theme</vt:lpstr>
      <vt:lpstr>GPGPU: General Purpose GPU (aka “compute”)</vt:lpstr>
      <vt:lpstr>GPGPU: General Purpose GPU (aka “compute”)</vt:lpstr>
      <vt:lpstr>GPGPU: General Purpose GPU (aka “compute”)</vt:lpstr>
      <vt:lpstr>OpenGL Compute shader</vt:lpstr>
      <vt:lpstr>Draw vs Dispatch</vt:lpstr>
      <vt:lpstr>Workgroups</vt:lpstr>
      <vt:lpstr>Workgroups</vt:lpstr>
      <vt:lpstr>Workgroups</vt:lpstr>
      <vt:lpstr>Workgroups</vt:lpstr>
      <vt:lpstr>Workgroups</vt:lpstr>
      <vt:lpstr>Workgroups</vt:lpstr>
      <vt:lpstr>Workgroups &amp; invocation IDs</vt:lpstr>
      <vt:lpstr>Synchronizations and barriers</vt:lpstr>
      <vt:lpstr>Number of threads/call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Allocation of memory</dc:title>
  <dc:creator>Feeney, Michael</dc:creator>
  <cp:lastModifiedBy>Feeney, Michael</cp:lastModifiedBy>
  <cp:revision>2</cp:revision>
  <dcterms:created xsi:type="dcterms:W3CDTF">2024-03-04T15:15:08Z</dcterms:created>
  <dcterms:modified xsi:type="dcterms:W3CDTF">2024-03-19T17:03:55Z</dcterms:modified>
</cp:coreProperties>
</file>