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3" r:id="rId14"/>
    <p:sldId id="269" r:id="rId15"/>
    <p:sldId id="270" r:id="rId16"/>
    <p:sldId id="272" r:id="rId17"/>
    <p:sldId id="275" r:id="rId18"/>
    <p:sldId id="276" r:id="rId19"/>
    <p:sldId id="274" r:id="rId20"/>
    <p:sldId id="271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9525-C833-650D-4A20-4189EFBA5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6F8F-B9D0-84DA-AB67-21B952CE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40AF-C6EB-FB36-8819-2F71188A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0D37-C7AB-703A-BF9C-A12176F9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6AA0-D063-511B-3FC9-44433FCE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DE8-B566-5434-FF25-75596693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CE0CB-5DFE-8294-2338-6A0719C4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04DF-BE2A-96C1-55BF-B73D04DC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25FA-62F0-26C9-AA11-1C1FA700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9E09-FE10-8970-81F2-6F66E72B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3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2C0C-C5FB-B7CF-AFC1-D3C53C86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6887-4E9F-CF6E-41F2-AF736048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98F-FA0E-0753-442E-92339453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48BE-8C00-EAE5-AD9C-7285FDCC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50A1-C2EF-1AD2-DB08-759DFCF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7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721A-D8F8-5FDD-F7C7-95273220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D74-9DCA-A255-969F-0EE5E3D0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F600-5A8D-497A-1AB5-B627ABEF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1268-EA58-CF72-F20A-E5995BB7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E84F-A65C-3EA5-602A-0EF53FA9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2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2D99-E7CD-7820-FB04-3F355A81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06C0-4349-F978-3075-0AB1A9BF7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5934-C200-5705-2FD2-DE6A5DE7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D4F8-8E58-87C0-2485-6E14CEBC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D02E-D027-F17C-14D8-95E9A39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81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DB9-66F7-C789-2A94-D66E5502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6329-3FB3-46D9-9E66-1B73BB1E2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64FE-CDAA-BFC9-232C-C1F31D09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3D01-2D0D-4FE4-D730-4C31BCA5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1E61B-D121-59A7-231B-B79AF4A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39AF9-A73C-1C66-5AF4-A36D3271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9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EBD3-5710-A62C-25FF-08317F1F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D8982-FD3C-9105-0895-F4105FD3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F1EE-0C3E-EF38-7E67-937D5AF5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24D3-0F59-9649-5E56-C5A35B160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B8A6-7937-F771-0489-CE3F2DB15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86985-3EB4-4ACB-73ED-F1816C7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EB01D-B405-B03B-90CC-B78394B8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7E851-4B62-E222-516D-36BEC4DE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0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E3CF-2A6C-A432-F959-168D5F94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88B6D-6B7D-FDEC-FFE9-7C80269B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2DD39-CB29-2D8E-14DD-2994008F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172A8-C4A5-77A9-AFB6-D0EA126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29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751CE-361F-4BBA-112E-B151304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4307-9C62-3C1A-75D8-1CD1BC70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0ECEB-BD34-B2B9-7A7D-169E2068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70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F7A1-E245-5147-5EE5-78269D14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277C-E6B2-C2EF-FAD7-0FEAEBEF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D19FB-7637-6158-63BA-E26FEBD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3C4B-BB55-D52E-8544-058862F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F18-DDAD-882E-74C1-322390F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E294-7D98-6BF0-0E72-CA6D3534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1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819-D990-EC27-46E5-E6386320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D8DA6-EAA3-5EC5-A90A-BA3B56EC2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C1B94-0982-19CE-2D8A-1A52EED6A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3E67-0FC9-78D3-B54D-A6E1B1A1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2D4E2-CF71-5282-8BA4-B8D1BDFA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676E4-7A0B-BA3B-EB4D-FDC7E482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4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9BB71-2136-88BD-1E91-B078D20B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ECFA-02D5-C3F9-7DF4-08B2C690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26F1-ACF3-1AAF-5F88-632F8902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BEF1-E737-471C-81C1-3120E44CE21F}" type="datetimeFigureOut">
              <a:rPr lang="en-CA" smtClean="0"/>
              <a:t>2023-11-09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04D7-D5E4-3AE8-DC58-E16DDF08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98F8-4617-DA94-CD86-3F355C42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89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ileadmin.cs.lth.se/cs/Personal/Tomas_Akenine-Moller/code/tribox_tam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searchgate.net/figure/Bounding-volumes-sphere-axis-aligned-bounding-box-AABB-oriented-bounding-box_fig9_272093426QAAAAAdAAAAABA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DKoy6XTfTA?t=24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Narrow vs Broad phase detection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CBDD7-25F0-D06C-4A59-A89C6976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4702124"/>
          </a:xfrm>
        </p:spPr>
        <p:txBody>
          <a:bodyPr/>
          <a:lstStyle/>
          <a:p>
            <a:r>
              <a:rPr lang="en-CA" dirty="0"/>
              <a:t>Narrow phase:</a:t>
            </a:r>
          </a:p>
          <a:p>
            <a:pPr lvl="1"/>
            <a:r>
              <a:rPr lang="en-CA" dirty="0"/>
              <a:t>The actual “what’s hit what” (and whatever information we need/want from that). </a:t>
            </a:r>
          </a:p>
          <a:p>
            <a:pPr lvl="2"/>
            <a:r>
              <a:rPr lang="en-CA" dirty="0"/>
              <a:t>Sphere-Sphere, ray-triangle, whatever-whatever</a:t>
            </a:r>
          </a:p>
          <a:p>
            <a:pPr lvl="1"/>
            <a:r>
              <a:rPr lang="en-CA" dirty="0"/>
              <a:t>2 parts: </a:t>
            </a:r>
            <a:r>
              <a:rPr lang="en-CA" b="1" u="sng" dirty="0"/>
              <a:t>detection</a:t>
            </a:r>
            <a:r>
              <a:rPr lang="en-CA" dirty="0"/>
              <a:t> (what we’re doing) and response</a:t>
            </a:r>
          </a:p>
          <a:p>
            <a:pPr lvl="1"/>
            <a:r>
              <a:rPr lang="en-CA" dirty="0"/>
              <a:t>What you see (render) isn’t usually what you’re detecting</a:t>
            </a:r>
          </a:p>
          <a:p>
            <a:pPr lvl="2"/>
            <a:r>
              <a:rPr lang="en-CA" dirty="0"/>
              <a:t>Simplify with a sphere, point, some simple shape – rarely a mesh</a:t>
            </a:r>
          </a:p>
          <a:p>
            <a:pPr lvl="1"/>
            <a:r>
              <a:rPr lang="en-CA" dirty="0"/>
              <a:t>CATCH: This rarely actually happens (over time)</a:t>
            </a:r>
          </a:p>
          <a:p>
            <a:r>
              <a:rPr lang="en-CA" dirty="0"/>
              <a:t>Broad phase:</a:t>
            </a:r>
          </a:p>
          <a:p>
            <a:pPr lvl="1"/>
            <a:r>
              <a:rPr lang="en-CA" dirty="0"/>
              <a:t>How to we detect when the narrow is happening?</a:t>
            </a:r>
          </a:p>
          <a:p>
            <a:pPr lvl="1"/>
            <a:r>
              <a:rPr lang="en-CA" dirty="0"/>
              <a:t>How to we limit what is being compared to what? </a:t>
            </a:r>
          </a:p>
        </p:txBody>
      </p:sp>
    </p:spTree>
    <p:extLst>
      <p:ext uri="{BB962C8B-B14F-4D97-AF65-F5344CB8AC3E}">
        <p14:creationId xmlns:p14="http://schemas.microsoft.com/office/powerpoint/2010/main" val="286394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2. How to represent these AABBs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9"/>
            <a:ext cx="10515600" cy="1510768"/>
          </a:xfrm>
        </p:spPr>
        <p:txBody>
          <a:bodyPr>
            <a:normAutofit/>
          </a:bodyPr>
          <a:lstStyle/>
          <a:p>
            <a:r>
              <a:rPr lang="en-CA" dirty="0"/>
              <a:t>But the LEAST number of attributes to describe your AABB, then:</a:t>
            </a:r>
          </a:p>
          <a:p>
            <a:pPr lvl="1"/>
            <a:r>
              <a:rPr lang="en-CA" dirty="0"/>
              <a:t>STICK WITH THAT (</a:t>
            </a:r>
            <a:r>
              <a:rPr lang="en-CA" i="1" dirty="0"/>
              <a:t>don’t </a:t>
            </a:r>
            <a:r>
              <a:rPr lang="en-CA" dirty="0"/>
              <a:t>change it mid-project)</a:t>
            </a:r>
          </a:p>
          <a:p>
            <a:pPr lvl="1"/>
            <a:r>
              <a:rPr lang="en-CA" dirty="0"/>
              <a:t>Use methods to get any other info you need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BBDDB-172B-A785-AD0D-7470C73926E5}"/>
              </a:ext>
            </a:extLst>
          </p:cNvPr>
          <p:cNvSpPr/>
          <p:nvPr/>
        </p:nvSpPr>
        <p:spPr>
          <a:xfrm>
            <a:off x="374904" y="2677097"/>
            <a:ext cx="5065776" cy="10902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centreXYZ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length, width, height;</a:t>
            </a:r>
          </a:p>
          <a:p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Or more specifically: 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length_X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width_Y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height_Z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CA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D0694-2929-951D-2DEC-91EFC3C5DE52}"/>
              </a:ext>
            </a:extLst>
          </p:cNvPr>
          <p:cNvSpPr/>
          <p:nvPr/>
        </p:nvSpPr>
        <p:spPr>
          <a:xfrm>
            <a:off x="374904" y="3993833"/>
            <a:ext cx="2395728" cy="8250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maxXYZ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2083B-A491-DD85-8A53-5C4D13736E16}"/>
              </a:ext>
            </a:extLst>
          </p:cNvPr>
          <p:cNvSpPr/>
          <p:nvPr/>
        </p:nvSpPr>
        <p:spPr>
          <a:xfrm>
            <a:off x="6025896" y="2685193"/>
            <a:ext cx="4133088" cy="8250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centreXYX</a:t>
            </a:r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size;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If it's a cube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27792-024E-C896-E0A7-F3AF9433D504}"/>
              </a:ext>
            </a:extLst>
          </p:cNvPr>
          <p:cNvSpPr/>
          <p:nvPr/>
        </p:nvSpPr>
        <p:spPr>
          <a:xfrm>
            <a:off x="6025896" y="3955162"/>
            <a:ext cx="4672584" cy="1211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Havok, Bullet, etc.: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centreXYZ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halfLengthsXYZ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FC8AAB-7705-752E-E764-CDAEAF70F6A2}"/>
              </a:ext>
            </a:extLst>
          </p:cNvPr>
          <p:cNvSpPr/>
          <p:nvPr/>
        </p:nvSpPr>
        <p:spPr>
          <a:xfrm>
            <a:off x="374904" y="5045393"/>
            <a:ext cx="3968496" cy="8250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</a:t>
            </a:r>
            <a:r>
              <a:rPr lang="en-CA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r-F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extentsXYZ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102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2. How to represent these AABBs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225328"/>
          </a:xfrm>
        </p:spPr>
        <p:txBody>
          <a:bodyPr>
            <a:normAutofit/>
          </a:bodyPr>
          <a:lstStyle/>
          <a:p>
            <a:r>
              <a:rPr lang="en-CA" dirty="0"/>
              <a:t>But the LEAST number of attributes to describe your AABB, then:</a:t>
            </a:r>
          </a:p>
          <a:p>
            <a:pPr lvl="1"/>
            <a:r>
              <a:rPr lang="en-CA" dirty="0"/>
              <a:t>STICK WITH THAT (</a:t>
            </a:r>
            <a:r>
              <a:rPr lang="en-CA" i="1" dirty="0"/>
              <a:t>don’t </a:t>
            </a:r>
            <a:r>
              <a:rPr lang="en-CA" dirty="0"/>
              <a:t>change it mid-project)</a:t>
            </a:r>
          </a:p>
          <a:p>
            <a:pPr lvl="1"/>
            <a:r>
              <a:rPr lang="en-CA" dirty="0"/>
              <a:t>Use methods to get any other info you need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i="1" dirty="0"/>
          </a:p>
          <a:p>
            <a:pPr marL="457200" lvl="1" indent="0">
              <a:buNone/>
            </a:pPr>
            <a:r>
              <a:rPr lang="en-CA" i="1" dirty="0"/>
              <a:t>(You could make the getters “inline” if it makes you feel better 🤷‍♂️)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BBDDB-172B-A785-AD0D-7470C73926E5}"/>
              </a:ext>
            </a:extLst>
          </p:cNvPr>
          <p:cNvSpPr/>
          <p:nvPr/>
        </p:nvSpPr>
        <p:spPr>
          <a:xfrm>
            <a:off x="329184" y="2677097"/>
            <a:ext cx="4800600" cy="23612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b="1" i="1" u="sng" dirty="0">
                <a:solidFill>
                  <a:srgbClr val="008000"/>
                </a:solidFill>
                <a:latin typeface="Cascadia Mono" panose="020B0609020000020004" pitchFamily="49" charset="0"/>
              </a:rPr>
              <a:t>DON'T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Make them ALL variables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centreXYZ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halfLengthsXYZ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extents;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i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i="1" dirty="0">
                <a:solidFill>
                  <a:srgbClr val="6600FF"/>
                </a:solidFill>
                <a:latin typeface="Cascadia Mono" panose="020B0609020000020004" pitchFamily="49" charset="0"/>
              </a:rPr>
              <a:t>Update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);</a:t>
            </a:r>
            <a:endParaRPr lang="en-CA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3ADD7-E932-E70B-8135-5C1146620DFF}"/>
              </a:ext>
            </a:extLst>
          </p:cNvPr>
          <p:cNvSpPr/>
          <p:nvPr/>
        </p:nvSpPr>
        <p:spPr>
          <a:xfrm>
            <a:off x="5841492" y="2677097"/>
            <a:ext cx="4800600" cy="23612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Choose “key” variables, 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Make rest “get” methods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centreXYZ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halfLengthsXYZ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i="1" dirty="0" err="1">
                <a:solidFill>
                  <a:srgbClr val="6600FF"/>
                </a:solidFill>
                <a:latin typeface="Cascadia Mono" panose="020B0609020000020004" pitchFamily="49" charset="0"/>
              </a:rPr>
              <a:t>getMinXYZ</a:t>
            </a:r>
            <a:r>
              <a:rPr lang="en-CA" sz="1800" i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CA" sz="1800" i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i="1" dirty="0" err="1">
                <a:solidFill>
                  <a:srgbClr val="6600FF"/>
                </a:solidFill>
                <a:latin typeface="Cascadia Mono" panose="020B0609020000020004" pitchFamily="49" charset="0"/>
              </a:rPr>
              <a:t>getMaxXYZ</a:t>
            </a:r>
            <a:r>
              <a:rPr lang="en-CA" sz="1800" i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CA" sz="1800" i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i="1" dirty="0" err="1">
                <a:solidFill>
                  <a:srgbClr val="6600FF"/>
                </a:solidFill>
                <a:latin typeface="Cascadia Mono" panose="020B0609020000020004" pitchFamily="49" charset="0"/>
              </a:rPr>
              <a:t>getExtentsXYZ</a:t>
            </a:r>
            <a:r>
              <a:rPr lang="en-CA" sz="1800" i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CA" sz="1800" i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572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3. Determine how to store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207944"/>
            <a:ext cx="7546848" cy="122734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Remember we are storing scene information, “slicing” up the scene into many AABBs. This is how we store </a:t>
            </a:r>
            <a:r>
              <a:rPr lang="en-CA" i="1" dirty="0"/>
              <a:t>all </a:t>
            </a:r>
            <a:r>
              <a:rPr lang="en-CA" dirty="0"/>
              <a:t>the AABBs that make up the scene (where each AABB has some of the scene geometry)</a:t>
            </a:r>
            <a:endParaRPr lang="en-CA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BBDDB-172B-A785-AD0D-7470C73926E5}"/>
              </a:ext>
            </a:extLst>
          </p:cNvPr>
          <p:cNvSpPr/>
          <p:nvPr/>
        </p:nvSpPr>
        <p:spPr>
          <a:xfrm>
            <a:off x="362712" y="2496312"/>
            <a:ext cx="6833616" cy="11247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NUM_BOXES = 10;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Per axis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10,000 * 24 = 240,000 </a:t>
            </a:r>
            <a:endParaRPr lang="en-CA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cAABB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theAABBs[NUM_BOXES][NUM_BOXES][NUM_BOXES];</a:t>
            </a:r>
          </a:p>
        </p:txBody>
      </p: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19B58985-4D10-4A07-3155-7E4CFFACCA2E}"/>
              </a:ext>
            </a:extLst>
          </p:cNvPr>
          <p:cNvSpPr/>
          <p:nvPr/>
        </p:nvSpPr>
        <p:spPr>
          <a:xfrm>
            <a:off x="7266432" y="2393676"/>
            <a:ext cx="4657344" cy="1329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0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Array is stack based at compile time.</a:t>
            </a:r>
          </a:p>
          <a:p>
            <a:pPr algn="ctr"/>
            <a:r>
              <a:rPr lang="en-CA" dirty="0"/>
              <a:t>How big, though?</a:t>
            </a:r>
          </a:p>
          <a:p>
            <a:pPr algn="ctr"/>
            <a:r>
              <a:rPr lang="en-CA" dirty="0"/>
              <a:t>Each AABB is 24 bytes</a:t>
            </a:r>
          </a:p>
          <a:p>
            <a:pPr algn="ctr"/>
            <a:r>
              <a:rPr lang="en-CA" dirty="0"/>
              <a:t>Total: 240 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964F3-A1D3-96FB-66FA-B0D9701C8DDD}"/>
              </a:ext>
            </a:extLst>
          </p:cNvPr>
          <p:cNvSpPr/>
          <p:nvPr/>
        </p:nvSpPr>
        <p:spPr>
          <a:xfrm>
            <a:off x="8031480" y="1123498"/>
            <a:ext cx="3797808" cy="9572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maxXYZ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3 floats * 4 bytes/float * 2 = 24</a:t>
            </a:r>
            <a:endParaRPr lang="en-CA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2AA34-BA4D-FDB2-0518-1E0955DE4FF8}"/>
              </a:ext>
            </a:extLst>
          </p:cNvPr>
          <p:cNvSpPr/>
          <p:nvPr/>
        </p:nvSpPr>
        <p:spPr>
          <a:xfrm>
            <a:off x="362712" y="3931920"/>
            <a:ext cx="6833616" cy="11247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NUM_BOXES = </a:t>
            </a:r>
            <a:r>
              <a:rPr lang="en-US" sz="2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Per axis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1,000,000 * 24 = </a:t>
            </a:r>
            <a:r>
              <a:rPr lang="en-CA" b="1" dirty="0">
                <a:solidFill>
                  <a:srgbClr val="008000"/>
                </a:solidFill>
                <a:latin typeface="Cascadia Mono" panose="020B0609020000020004" pitchFamily="49" charset="0"/>
              </a:rPr>
              <a:t>24,000,000 (24 Mbytes)</a:t>
            </a:r>
            <a:r>
              <a:rPr lang="en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CA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cAABB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theAABBs[NUM_BOXES][NUM_BOXES][NUM_BOXES];</a:t>
            </a:r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67C74C41-4591-D588-A71A-5BD44A726C99}"/>
              </a:ext>
            </a:extLst>
          </p:cNvPr>
          <p:cNvSpPr/>
          <p:nvPr/>
        </p:nvSpPr>
        <p:spPr>
          <a:xfrm>
            <a:off x="7266432" y="3829284"/>
            <a:ext cx="4657344" cy="1329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0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Remember the stack is only 1 Mbyte total (for </a:t>
            </a:r>
            <a:r>
              <a:rPr lang="en-CA" i="1" dirty="0"/>
              <a:t>all </a:t>
            </a:r>
            <a:r>
              <a:rPr lang="en-CA" dirty="0"/>
              <a:t>stack variables)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F9A94-4C9B-BE4D-1E06-B641DBE13DCC}"/>
              </a:ext>
            </a:extLst>
          </p:cNvPr>
          <p:cNvSpPr/>
          <p:nvPr/>
        </p:nvSpPr>
        <p:spPr>
          <a:xfrm>
            <a:off x="362712" y="5264892"/>
            <a:ext cx="6833616" cy="12273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NUM_BOXES =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Per axis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cAABB*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theAABBs[NUM_BOXES][NUM_BOXES][NUM_BOXES];</a:t>
            </a:r>
          </a:p>
          <a:p>
            <a:br>
              <a:rPr lang="en-CA" sz="1600" dirty="0">
                <a:solidFill>
                  <a:srgbClr val="008000"/>
                </a:solidFill>
                <a:latin typeface="Cascadia Mono" panose="020B0609020000020004" pitchFamily="49" charset="0"/>
              </a:rPr>
            </a:br>
            <a:r>
              <a:rPr lang="en-CA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1,000,000 * 4 (or 8) = 4 or 8 Mbytes</a:t>
            </a:r>
            <a:endParaRPr lang="en-CA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5A87F95C-7F5A-7EA1-633E-4C3674F8AEC5}"/>
              </a:ext>
            </a:extLst>
          </p:cNvPr>
          <p:cNvSpPr/>
          <p:nvPr/>
        </p:nvSpPr>
        <p:spPr>
          <a:xfrm>
            <a:off x="7266432" y="5264892"/>
            <a:ext cx="4657344" cy="1329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0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Even with pointers, it might be too big for the stack…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58C18-24A1-1F9E-B6A4-B7889CF3FD73}"/>
              </a:ext>
            </a:extLst>
          </p:cNvPr>
          <p:cNvSpPr/>
          <p:nvPr/>
        </p:nvSpPr>
        <p:spPr>
          <a:xfrm>
            <a:off x="265176" y="5622624"/>
            <a:ext cx="1011936" cy="338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35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3. Binary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207944"/>
            <a:ext cx="9265920" cy="3583512"/>
          </a:xfrm>
        </p:spPr>
        <p:txBody>
          <a:bodyPr>
            <a:normAutofit/>
          </a:bodyPr>
          <a:lstStyle/>
          <a:p>
            <a:r>
              <a:rPr lang="en-CA" dirty="0"/>
              <a:t>We could also divide the scene/world/asset into binary partitions (2x2x2 AABBs)</a:t>
            </a:r>
          </a:p>
          <a:p>
            <a:r>
              <a:rPr lang="en-CA" dirty="0"/>
              <a:t>This might be enough…</a:t>
            </a:r>
          </a:p>
          <a:p>
            <a:r>
              <a:rPr lang="en-CA" dirty="0"/>
              <a:t>…or we could then store another set of 2x2x2 inside each AABB</a:t>
            </a:r>
          </a:p>
          <a:p>
            <a:pPr lvl="1"/>
            <a:r>
              <a:rPr lang="en-CA" dirty="0"/>
              <a:t>Like a “child” set of AABBs</a:t>
            </a:r>
          </a:p>
          <a:p>
            <a:r>
              <a:rPr lang="en-CA" dirty="0"/>
              <a:t>Called an “oct-tree” as there are 8 AABBs per level.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BBDDB-172B-A785-AD0D-7470C73926E5}"/>
              </a:ext>
            </a:extLst>
          </p:cNvPr>
          <p:cNvSpPr/>
          <p:nvPr/>
        </p:nvSpPr>
        <p:spPr>
          <a:xfrm>
            <a:off x="1417320" y="4848002"/>
            <a:ext cx="6833616" cy="11247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NUM_BOXES = </a:t>
            </a:r>
            <a:r>
              <a:rPr lang="en-US" sz="2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Per axis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cAABB</a:t>
            </a:r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theAABBs[NUM_BOXES][NUM_BOXES][NUM_BOXES];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964F3-A1D3-96FB-66FA-B0D9701C8DDD}"/>
              </a:ext>
            </a:extLst>
          </p:cNvPr>
          <p:cNvSpPr/>
          <p:nvPr/>
        </p:nvSpPr>
        <p:spPr>
          <a:xfrm>
            <a:off x="8031480" y="182602"/>
            <a:ext cx="3797808" cy="9572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glm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CA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vec3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maxXYZ</a:t>
            </a:r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3 floats * 4 bytes/float * 2 = 24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85892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3. Determine how to store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207944"/>
            <a:ext cx="11094720" cy="4827096"/>
          </a:xfrm>
        </p:spPr>
        <p:txBody>
          <a:bodyPr>
            <a:normAutofit/>
          </a:bodyPr>
          <a:lstStyle/>
          <a:p>
            <a:r>
              <a:rPr lang="en-CA" dirty="0"/>
              <a:t>Remember we are storing scene information, “slicing” up the scene into many AABBs. This is how we store </a:t>
            </a:r>
            <a:r>
              <a:rPr lang="en-CA" i="1" dirty="0"/>
              <a:t>all </a:t>
            </a:r>
            <a:r>
              <a:rPr lang="en-CA" dirty="0"/>
              <a:t>the AABBs that make up the scene (where each AABB has some of the scene geometry)</a:t>
            </a:r>
          </a:p>
          <a:p>
            <a:endParaRPr lang="en-CA" i="1" dirty="0"/>
          </a:p>
          <a:p>
            <a:endParaRPr lang="en-CA" i="1" dirty="0"/>
          </a:p>
          <a:p>
            <a:endParaRPr lang="en-CA" i="1" dirty="0"/>
          </a:p>
          <a:p>
            <a:pPr marL="0" indent="0">
              <a:buNone/>
            </a:pPr>
            <a:r>
              <a:rPr lang="en-CA" dirty="0"/>
              <a:t>A reasonable approach (vector </a:t>
            </a:r>
            <a:r>
              <a:rPr lang="en-CA" i="1" dirty="0"/>
              <a:t>data </a:t>
            </a:r>
            <a:r>
              <a:rPr lang="en-CA" dirty="0"/>
              <a:t>is on heap) but keep in mind that while you can </a:t>
            </a:r>
            <a:r>
              <a:rPr lang="en-CA" i="1" dirty="0"/>
              <a:t>access </a:t>
            </a:r>
            <a:r>
              <a:rPr lang="en-CA" dirty="0"/>
              <a:t>the vector like a 3D array, it </a:t>
            </a:r>
            <a:r>
              <a:rPr lang="en-CA" i="1" dirty="0"/>
              <a:t>isn’t </a:t>
            </a:r>
            <a:r>
              <a:rPr lang="en-CA" dirty="0"/>
              <a:t>initialized at the start (like a stack based array).</a:t>
            </a:r>
          </a:p>
          <a:p>
            <a:pPr marL="0" indent="0">
              <a:buNone/>
            </a:pPr>
            <a:r>
              <a:rPr lang="en-CA" dirty="0"/>
              <a:t>Not a “big deal”, but something to consider…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BBDDB-172B-A785-AD0D-7470C73926E5}"/>
              </a:ext>
            </a:extLst>
          </p:cNvPr>
          <p:cNvSpPr/>
          <p:nvPr/>
        </p:nvSpPr>
        <p:spPr>
          <a:xfrm>
            <a:off x="454152" y="2670048"/>
            <a:ext cx="9348216" cy="11247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 std::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 std::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CA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cAABB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&gt; &gt;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vecAABBs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vecAABBs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[3][2][4]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  <a:sym typeface="Wingdings" panose="05000000000000000000" pitchFamily="2" charset="2"/>
              </a:rPr>
              <a:t> ERROR!</a:t>
            </a:r>
            <a:endParaRPr lang="pt-B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0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3. Determine how to store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207944"/>
            <a:ext cx="11094720" cy="4827096"/>
          </a:xfrm>
        </p:spPr>
        <p:txBody>
          <a:bodyPr>
            <a:normAutofit/>
          </a:bodyPr>
          <a:lstStyle/>
          <a:p>
            <a:r>
              <a:rPr lang="en-CA" dirty="0"/>
              <a:t>Recall that all memory on the computer is really 1D (RAM is just a massive 1D array, right?), so you could store it as a lookup/hash situation, maybe using a map (dictionary) object:</a:t>
            </a:r>
          </a:p>
          <a:p>
            <a:endParaRPr lang="en-CA" i="1" dirty="0"/>
          </a:p>
          <a:p>
            <a:endParaRPr lang="en-CA" i="1" dirty="0"/>
          </a:p>
          <a:p>
            <a:endParaRPr lang="en-CA" i="1" dirty="0"/>
          </a:p>
          <a:p>
            <a:pPr marL="0" indent="0">
              <a:buNone/>
            </a:pPr>
            <a:r>
              <a:rPr lang="en-CA" dirty="0"/>
              <a:t>Maps act like arrays, i.e. you access them like: </a:t>
            </a:r>
            <a:r>
              <a:rPr lang="en-CA" dirty="0" err="1"/>
              <a:t>mapAABB</a:t>
            </a:r>
            <a:r>
              <a:rPr lang="en-CA" dirty="0"/>
              <a:t>[index], but they aren’t stored like that: not every index has something in it.</a:t>
            </a:r>
          </a:p>
          <a:p>
            <a:pPr marL="0" indent="0">
              <a:buNone/>
            </a:pPr>
            <a:r>
              <a:rPr lang="en-CA" dirty="0"/>
              <a:t>Sort of like this: </a:t>
            </a:r>
            <a:r>
              <a:rPr lang="en-CA" dirty="0" err="1"/>
              <a:t>mapAABB</a:t>
            </a:r>
            <a:r>
              <a:rPr lang="en-CA" dirty="0"/>
              <a:t>[“23, 9, 45”] </a:t>
            </a:r>
            <a:r>
              <a:rPr lang="en-CA" dirty="0">
                <a:sym typeface="Wingdings" panose="05000000000000000000" pitchFamily="2" charset="2"/>
              </a:rPr>
              <a:t> gets the box you want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(but we’re not going to store it as a string)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BBDDB-172B-A785-AD0D-7470C73926E5}"/>
              </a:ext>
            </a:extLst>
          </p:cNvPr>
          <p:cNvSpPr/>
          <p:nvPr/>
        </p:nvSpPr>
        <p:spPr>
          <a:xfrm>
            <a:off x="216408" y="2615652"/>
            <a:ext cx="9686544" cy="11247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C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map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indexXYZ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cAABB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mapAABBs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611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318305"/>
            <a:ext cx="10515600" cy="801202"/>
          </a:xfrm>
        </p:spPr>
        <p:txBody>
          <a:bodyPr/>
          <a:lstStyle/>
          <a:p>
            <a:r>
              <a:rPr lang="en-CA" dirty="0"/>
              <a:t>5. Hashing 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1" y="1207943"/>
            <a:ext cx="11764633" cy="5331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getLocationIndex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 * 1000) +   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32 bits    8 bits per digit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1000) +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Unsigned char: 0 to 255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// 32 bits ---&gt; 4 billion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                               // 4,000,000,000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   //  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xxx,yyy,zzz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or you can use 64 bits, where each axis can have 6 digits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1000'000 * 1000'000)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1000'000)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4 billion * 4 billion 16,000,000,000,000,000,000</a:t>
            </a:r>
            <a:r>
              <a:rPr lang="en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   //                          </a:t>
            </a:r>
            <a:r>
              <a:rPr lang="en-CA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xxx,xxx</a:t>
            </a:r>
            <a:r>
              <a:rPr lang="en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yyy,yyy</a:t>
            </a:r>
            <a:r>
              <a:rPr lang="en-CA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zzz,zzz</a:t>
            </a:r>
            <a:endParaRPr lang="en-CA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CA" i="1" dirty="0"/>
          </a:p>
          <a:p>
            <a:endParaRPr lang="en-CA" i="1" dirty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25219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318305"/>
            <a:ext cx="10515600" cy="801202"/>
          </a:xfrm>
        </p:spPr>
        <p:txBody>
          <a:bodyPr/>
          <a:lstStyle/>
          <a:p>
            <a:r>
              <a:rPr lang="en-CA" dirty="0"/>
              <a:t>5. Hashing 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67" y="1034207"/>
            <a:ext cx="11764633" cy="5331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getLocationIndex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 * 1000)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1000)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i="1" dirty="0"/>
              <a:t>If you ignore the box size, say they are 10x10x10:</a:t>
            </a:r>
          </a:p>
          <a:p>
            <a:pPr marL="0" indent="0">
              <a:buNone/>
            </a:pPr>
            <a:r>
              <a:rPr lang="en-CA" i="1" dirty="0"/>
              <a:t>On the x: 0 – 10: </a:t>
            </a:r>
            <a:r>
              <a:rPr lang="en-CA" i="1" dirty="0">
                <a:sym typeface="Wingdings" panose="05000000000000000000" pitchFamily="2" charset="2"/>
              </a:rPr>
              <a:t> 0</a:t>
            </a:r>
          </a:p>
          <a:p>
            <a:pPr marL="0" indent="0">
              <a:buNone/>
            </a:pPr>
            <a:r>
              <a:rPr lang="en-CA" i="1" dirty="0">
                <a:sym typeface="Wingdings" panose="05000000000000000000" pitchFamily="2" charset="2"/>
              </a:rPr>
              <a:t>The next one is 10-20  10</a:t>
            </a:r>
          </a:p>
          <a:p>
            <a:pPr marL="0" indent="0">
              <a:buNone/>
            </a:pPr>
            <a:r>
              <a:rPr lang="en-CA" i="1" dirty="0">
                <a:sym typeface="Wingdings" panose="05000000000000000000" pitchFamily="2" charset="2"/>
              </a:rPr>
              <a:t>So a box at 0,0,0  0 (or 000,000,000)</a:t>
            </a:r>
          </a:p>
          <a:p>
            <a:pPr marL="0" indent="0">
              <a:buNone/>
            </a:pPr>
            <a:r>
              <a:rPr lang="en-CA" i="1" dirty="0">
                <a:sym typeface="Wingdings" panose="05000000000000000000" pitchFamily="2" charset="2"/>
              </a:rPr>
              <a:t>A box at 60, 30, 70  ( 060,030,070 or 60,030,070)</a:t>
            </a:r>
            <a:endParaRPr lang="en-CA" i="1" dirty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72384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318305"/>
            <a:ext cx="10515600" cy="801202"/>
          </a:xfrm>
        </p:spPr>
        <p:txBody>
          <a:bodyPr/>
          <a:lstStyle/>
          <a:p>
            <a:r>
              <a:rPr lang="en-CA" dirty="0"/>
              <a:t>5. Hashing 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67" y="1034207"/>
            <a:ext cx="11764633" cy="5331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getLocationIndex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AABB.Xlength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AABB.Ylength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minXYZ.z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AABB.Zlength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 * 1000)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1000) +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(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i="1" dirty="0"/>
              <a:t>This way, all the boxes will use up all the digits</a:t>
            </a:r>
          </a:p>
          <a:p>
            <a:pPr marL="0" indent="0">
              <a:buNone/>
            </a:pPr>
            <a:r>
              <a:rPr lang="en-CA" i="1" dirty="0">
                <a:sym typeface="Wingdings" panose="05000000000000000000" pitchFamily="2" charset="2"/>
              </a:rPr>
              <a:t>So a box at 0,0,0  0 (or 000,000,000)</a:t>
            </a:r>
          </a:p>
          <a:p>
            <a:pPr marL="0" indent="0">
              <a:buNone/>
            </a:pPr>
            <a:r>
              <a:rPr lang="en-CA" i="1" dirty="0">
                <a:sym typeface="Wingdings" panose="05000000000000000000" pitchFamily="2" charset="2"/>
              </a:rPr>
              <a:t>A box at 60, 30, 70  ( 006,003,007 or 6,003,007)</a:t>
            </a:r>
            <a:endParaRPr lang="en-CA" i="1" dirty="0"/>
          </a:p>
          <a:p>
            <a:pPr marL="0" indent="0">
              <a:buNone/>
            </a:pPr>
            <a:endParaRPr lang="en-CA" i="1" dirty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401952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318305"/>
            <a:ext cx="10515600" cy="801202"/>
          </a:xfrm>
        </p:spPr>
        <p:txBody>
          <a:bodyPr/>
          <a:lstStyle/>
          <a:p>
            <a:r>
              <a:rPr lang="en-CA" dirty="0"/>
              <a:t>5. How to find what box your player is in..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1" y="1207943"/>
            <a:ext cx="11764633" cy="5331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Assuming the AABBs are stored by minimum XYZ: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eg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: 10x10x10 AABB on x: </a:t>
            </a:r>
            <a:r>
              <a:rPr lang="en-CA" sz="1800" u="sng" dirty="0">
                <a:solidFill>
                  <a:srgbClr val="008000"/>
                </a:solidFill>
                <a:latin typeface="Cascadia Mono" panose="020B0609020000020004" pitchFamily="49" charset="0"/>
              </a:rPr>
              <a:t>120.0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to 130.0, y: </a:t>
            </a:r>
            <a:r>
              <a:rPr lang="en-CA" sz="1800" u="sng" dirty="0">
                <a:solidFill>
                  <a:srgbClr val="008000"/>
                </a:solidFill>
                <a:latin typeface="Cascadia Mono" panose="020B0609020000020004" pitchFamily="49" charset="0"/>
              </a:rPr>
              <a:t>60.0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to 70.0, etc.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getLocationIndex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::vec3 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testPointXYZ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, 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::vec3 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sizeXYZ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/*=10*/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roundDown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testPointXYZ.x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// floor()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roundDown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testPointXYZ.y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theZ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roundDown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testPointXYZ.z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CA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Recall that </a:t>
            </a:r>
            <a:r>
              <a:rPr lang="en-CA" sz="1800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roundDown</a:t>
            </a:r>
            <a:r>
              <a:rPr lang="en-CA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 can also be </a:t>
            </a:r>
            <a:r>
              <a:rPr lang="en-CA" sz="1800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hanlded</a:t>
            </a:r>
            <a:r>
              <a:rPr lang="en-CA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 by just converting it to an int (removing the decimal point)</a:t>
            </a:r>
          </a:p>
          <a:p>
            <a:pPr marL="0" indent="0">
              <a:buNone/>
            </a:pPr>
            <a:r>
              <a:rPr lang="en-CA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floor() is a “round down” function and returns a float, rather than an int.</a:t>
            </a:r>
            <a:endParaRPr lang="en-CA" i="1" dirty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3404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partitioning using AABB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CBDD7-25F0-D06C-4A59-A89C6976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73"/>
            <a:ext cx="10515600" cy="4535423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Broad phase:</a:t>
            </a:r>
          </a:p>
          <a:p>
            <a:pPr lvl="1"/>
            <a:r>
              <a:rPr lang="en-CA" dirty="0"/>
              <a:t>Broad phase has to be really fast.</a:t>
            </a:r>
          </a:p>
          <a:p>
            <a:pPr lvl="1"/>
            <a:r>
              <a:rPr lang="en-CA" dirty="0"/>
              <a:t>This is anything in the physics loop that is </a:t>
            </a:r>
            <a:r>
              <a:rPr lang="en-CA" i="1" dirty="0"/>
              <a:t>before </a:t>
            </a:r>
            <a:r>
              <a:rPr lang="en-CA" dirty="0"/>
              <a:t>the narrow phase</a:t>
            </a:r>
          </a:p>
          <a:p>
            <a:r>
              <a:rPr lang="en-CA" dirty="0"/>
              <a:t>We are going to “partition the space” of the scene (that’s why it’s called “Spatial Partitioning” </a:t>
            </a:r>
          </a:p>
          <a:p>
            <a:r>
              <a:rPr lang="en-CA" dirty="0"/>
              <a:t>1. AABBs and detection (“Axis Aligned Bounding Box”)</a:t>
            </a:r>
          </a:p>
          <a:p>
            <a:pPr lvl="1"/>
            <a:r>
              <a:rPr lang="en-CA" dirty="0"/>
              <a:t>They are “aligned” with the axis – i.e. they never rotate</a:t>
            </a:r>
          </a:p>
          <a:p>
            <a:pPr lvl="1"/>
            <a:r>
              <a:rPr lang="en-CA" dirty="0"/>
              <a:t>Can be a cube or a “rectangle” shape (same or different dimensions)</a:t>
            </a:r>
          </a:p>
          <a:p>
            <a:pPr lvl="1"/>
            <a:r>
              <a:rPr lang="en-CA" dirty="0"/>
              <a:t>Compared to an OBB (Oriented Bounding Box), which has a rotation.</a:t>
            </a:r>
          </a:p>
          <a:p>
            <a:r>
              <a:rPr lang="en-CA" dirty="0"/>
              <a:t>2. Determine how to represent these AABBs</a:t>
            </a:r>
          </a:p>
          <a:p>
            <a:r>
              <a:rPr lang="en-CA" dirty="0"/>
              <a:t>3. Determine how to store many of these</a:t>
            </a:r>
          </a:p>
          <a:p>
            <a:r>
              <a:rPr lang="en-CA" dirty="0"/>
              <a:t>4. Find a way to store geometry and…</a:t>
            </a:r>
          </a:p>
          <a:p>
            <a:r>
              <a:rPr lang="en-CA" dirty="0"/>
              <a:t>5. …how to find these AABBs very quickly</a:t>
            </a:r>
          </a:p>
        </p:txBody>
      </p:sp>
    </p:spTree>
    <p:extLst>
      <p:ext uri="{BB962C8B-B14F-4D97-AF65-F5344CB8AC3E}">
        <p14:creationId xmlns:p14="http://schemas.microsoft.com/office/powerpoint/2010/main" val="420730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182880"/>
            <a:ext cx="5154168" cy="801202"/>
          </a:xfrm>
        </p:spPr>
        <p:txBody>
          <a:bodyPr/>
          <a:lstStyle/>
          <a:p>
            <a:r>
              <a:rPr lang="en-CA" dirty="0"/>
              <a:t>4. Store geometry…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984082"/>
            <a:ext cx="11094720" cy="5467176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Much more soon, but how about really large triangles? </a:t>
            </a:r>
          </a:p>
          <a:p>
            <a:r>
              <a:rPr lang="en-CA" dirty="0"/>
              <a:t>Too big for the AABB?</a:t>
            </a:r>
          </a:p>
          <a:p>
            <a:r>
              <a:rPr lang="en-CA" dirty="0"/>
              <a:t>Roof triangle TOO big.</a:t>
            </a:r>
          </a:p>
          <a:p>
            <a:r>
              <a:rPr lang="en-CA" dirty="0"/>
              <a:t>Possible:</a:t>
            </a:r>
          </a:p>
          <a:p>
            <a:r>
              <a:rPr lang="en-CA" dirty="0"/>
              <a:t>Divide until triangle is </a:t>
            </a:r>
            <a:br>
              <a:rPr lang="en-CA" dirty="0"/>
            </a:br>
            <a:r>
              <a:rPr lang="en-CA" dirty="0"/>
              <a:t>small enough to fit?</a:t>
            </a:r>
            <a:br>
              <a:rPr lang="en-CA" dirty="0"/>
            </a:br>
            <a:r>
              <a:rPr lang="en-CA" dirty="0"/>
              <a:t>Perhaps ½ the AABB size?</a:t>
            </a:r>
          </a:p>
          <a:p>
            <a:r>
              <a:rPr lang="en-CA" dirty="0"/>
              <a:t>Then store </a:t>
            </a:r>
            <a:r>
              <a:rPr lang="en-CA" i="1" dirty="0"/>
              <a:t>original </a:t>
            </a:r>
            <a:r>
              <a:rPr lang="en-CA" dirty="0"/>
              <a:t>verts</a:t>
            </a:r>
          </a:p>
          <a:p>
            <a:endParaRPr lang="en-CA" i="1" dirty="0"/>
          </a:p>
          <a:p>
            <a:endParaRPr lang="en-CA" i="1" dirty="0"/>
          </a:p>
          <a:p>
            <a:endParaRPr lang="en-CA" i="1" dirty="0"/>
          </a:p>
          <a:p>
            <a:endParaRPr lang="en-CA" i="1" dirty="0"/>
          </a:p>
          <a:p>
            <a:r>
              <a:rPr lang="en-CA" sz="2200" i="1" dirty="0"/>
              <a:t>You could also do an AABB/triangle intersection test, like this one: </a:t>
            </a:r>
            <a:r>
              <a:rPr lang="en-CA" sz="2200" i="1" dirty="0">
                <a:hlinkClick r:id="rId2"/>
              </a:rPr>
              <a:t>https://fileadmin.cs.lth.se/cs/Personal/Tomas_Akenine-Moller/code/tribox_tam.pdf</a:t>
            </a:r>
            <a:endParaRPr lang="en-CA" sz="2200" i="1" dirty="0"/>
          </a:p>
          <a:p>
            <a:r>
              <a:rPr lang="en-CA" sz="2200" i="1" dirty="0"/>
              <a:t>Or Ericson’s code: === Section 5.2.9: int </a:t>
            </a:r>
            <a:r>
              <a:rPr lang="en-CA" sz="2200" i="1" dirty="0" err="1"/>
              <a:t>TestTriangleAABB</a:t>
            </a:r>
            <a:r>
              <a:rPr lang="en-CA" sz="2200" i="1" dirty="0"/>
              <a:t>(Point v0, Point v1, Point v2, AABB 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A2B58-7A8F-C4A8-11EC-E8796D06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39" y="1409124"/>
            <a:ext cx="5979545" cy="37959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F554D2-B855-00BE-128E-86D83FB05D86}"/>
              </a:ext>
            </a:extLst>
          </p:cNvPr>
          <p:cNvSpPr/>
          <p:nvPr/>
        </p:nvSpPr>
        <p:spPr>
          <a:xfrm>
            <a:off x="6853743" y="2643934"/>
            <a:ext cx="2345851" cy="1978430"/>
          </a:xfrm>
          <a:prstGeom prst="rect">
            <a:avLst/>
          </a:prstGeom>
          <a:solidFill>
            <a:schemeClr val="accent1">
              <a:alpha val="58000"/>
            </a:schemeClr>
          </a:solidFill>
          <a:ln w="1143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848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092C-4051-887D-5696-2CC3B131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PS3 : “Cell” processor + </a:t>
            </a:r>
            <a:r>
              <a:rPr lang="en-CA" dirty="0" err="1"/>
              <a:t>nVidia</a:t>
            </a:r>
            <a:r>
              <a:rPr lang="en-CA" dirty="0"/>
              <a:t>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C1B3-3523-2A07-4EE8-5681AD80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2 core PowerPC (old apple)  PPU (regular 32 bit CPU)</a:t>
            </a:r>
          </a:p>
          <a:p>
            <a:r>
              <a:rPr lang="en-CA" dirty="0"/>
              <a:t>8 core SPU</a:t>
            </a:r>
          </a:p>
          <a:p>
            <a:pPr lvl="1"/>
            <a:r>
              <a:rPr lang="en-CA" dirty="0"/>
              <a:t>So fast that the PPU would send data to 1 SPU at a time, then have just enough time to pick up the result</a:t>
            </a:r>
          </a:p>
          <a:p>
            <a:pPr lvl="1"/>
            <a:r>
              <a:rPr lang="en-CA" dirty="0"/>
              <a:t>256 Mbytes of RAM that needed the DMA</a:t>
            </a:r>
          </a:p>
          <a:p>
            <a:r>
              <a:rPr lang="en-CA" dirty="0"/>
              <a:t>Motorola, SONY, and IBM</a:t>
            </a:r>
          </a:p>
          <a:p>
            <a:pPr lvl="1"/>
            <a:r>
              <a:rPr lang="en-CA" dirty="0"/>
              <a:t>SONY used it as the ONE chip in their TVs.</a:t>
            </a:r>
          </a:p>
          <a:p>
            <a:r>
              <a:rPr lang="en-CA" dirty="0"/>
              <a:t>Replace the SPU with your GPU, then you “get it”</a:t>
            </a:r>
          </a:p>
          <a:p>
            <a:r>
              <a:rPr lang="en-CA" dirty="0"/>
              <a:t>I mention this because “Little Big Planet” had no Broad Phase in the physics even though it was very much a “physics game”</a:t>
            </a:r>
          </a:p>
        </p:txBody>
      </p:sp>
    </p:spTree>
    <p:extLst>
      <p:ext uri="{BB962C8B-B14F-4D97-AF65-F5344CB8AC3E}">
        <p14:creationId xmlns:p14="http://schemas.microsoft.com/office/powerpoint/2010/main" val="60730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CFAEB-5E35-6CBA-72A9-3F44BC303A9C}"/>
              </a:ext>
            </a:extLst>
          </p:cNvPr>
          <p:cNvSpPr/>
          <p:nvPr/>
        </p:nvSpPr>
        <p:spPr>
          <a:xfrm>
            <a:off x="2605548" y="963558"/>
            <a:ext cx="5604387" cy="4355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70CDC0-0D2A-7B2F-93C4-316D28229F14}"/>
              </a:ext>
            </a:extLst>
          </p:cNvPr>
          <p:cNvSpPr/>
          <p:nvPr/>
        </p:nvSpPr>
        <p:spPr>
          <a:xfrm>
            <a:off x="2605548" y="5496232"/>
            <a:ext cx="5683046" cy="550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2630758-CF14-DBE1-07C8-E9B08A1407A8}"/>
              </a:ext>
            </a:extLst>
          </p:cNvPr>
          <p:cNvSpPr/>
          <p:nvPr/>
        </p:nvSpPr>
        <p:spPr>
          <a:xfrm rot="16200000">
            <a:off x="-103238" y="2866100"/>
            <a:ext cx="4355690" cy="550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42E2-D211-927E-68D5-F5F3737E7DEA}"/>
              </a:ext>
            </a:extLst>
          </p:cNvPr>
          <p:cNvSpPr txBox="1"/>
          <p:nvPr/>
        </p:nvSpPr>
        <p:spPr>
          <a:xfrm>
            <a:off x="2605548" y="4949917"/>
            <a:ext cx="13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 (origin)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0A1B4-AB27-1999-CB23-EB2CCC80E0B7}"/>
              </a:ext>
            </a:extLst>
          </p:cNvPr>
          <p:cNvSpPr txBox="1"/>
          <p:nvPr/>
        </p:nvSpPr>
        <p:spPr>
          <a:xfrm>
            <a:off x="7275870" y="963558"/>
            <a:ext cx="93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Width, Height, Depth</a:t>
            </a:r>
          </a:p>
        </p:txBody>
      </p:sp>
    </p:spTree>
    <p:extLst>
      <p:ext uri="{BB962C8B-B14F-4D97-AF65-F5344CB8AC3E}">
        <p14:creationId xmlns:p14="http://schemas.microsoft.com/office/powerpoint/2010/main" val="14177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0B6A598-9AD9-43C1-AE5F-C3F1ECEF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10604" y="-5059680"/>
            <a:ext cx="36794898" cy="165201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AA310FE-EF98-BAE1-A4D4-E9CB55497B1A}"/>
              </a:ext>
            </a:extLst>
          </p:cNvPr>
          <p:cNvGrpSpPr/>
          <p:nvPr/>
        </p:nvGrpSpPr>
        <p:grpSpPr>
          <a:xfrm>
            <a:off x="4424516" y="701948"/>
            <a:ext cx="4109885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1CFAEB-5E35-6CBA-72A9-3F44BC303A9C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ED42E2-D211-927E-68D5-F5F3737E7DEA}"/>
                </a:ext>
              </a:extLst>
            </p:cNvPr>
            <p:cNvSpPr txBox="1"/>
            <p:nvPr/>
          </p:nvSpPr>
          <p:spPr>
            <a:xfrm>
              <a:off x="2654108" y="4431179"/>
              <a:ext cx="137651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90A1B4-AB27-1999-CB23-EB2CCC80E0B7}"/>
                </a:ext>
              </a:extLst>
            </p:cNvPr>
            <p:cNvSpPr txBox="1"/>
            <p:nvPr/>
          </p:nvSpPr>
          <p:spPr>
            <a:xfrm>
              <a:off x="6291564" y="920046"/>
              <a:ext cx="204169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27D41A4-94BF-A4C2-E12A-BC5BC6B0EE2C}"/>
              </a:ext>
            </a:extLst>
          </p:cNvPr>
          <p:cNvSpPr/>
          <p:nvPr/>
        </p:nvSpPr>
        <p:spPr>
          <a:xfrm>
            <a:off x="147484" y="3153696"/>
            <a:ext cx="11356258" cy="5506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D4C4F86-BC0B-1676-9404-20E0567FA5B1}"/>
              </a:ext>
            </a:extLst>
          </p:cNvPr>
          <p:cNvSpPr/>
          <p:nvPr/>
        </p:nvSpPr>
        <p:spPr>
          <a:xfrm rot="16200000">
            <a:off x="1342104" y="2756893"/>
            <a:ext cx="5889522" cy="5506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13049-5694-99E3-6A15-3E835455A746}"/>
              </a:ext>
            </a:extLst>
          </p:cNvPr>
          <p:cNvSpPr txBox="1"/>
          <p:nvPr/>
        </p:nvSpPr>
        <p:spPr>
          <a:xfrm>
            <a:off x="7069394" y="4080387"/>
            <a:ext cx="36870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If ( </a:t>
            </a:r>
            <a:r>
              <a:rPr lang="en-CA" dirty="0" err="1"/>
              <a:t>Ball_X</a:t>
            </a:r>
            <a:r>
              <a:rPr lang="en-CA" dirty="0"/>
              <a:t> &lt; </a:t>
            </a:r>
            <a:r>
              <a:rPr lang="en-CA" dirty="0" err="1"/>
              <a:t>AABB.Width</a:t>
            </a:r>
            <a:r>
              <a:rPr lang="en-CA" dirty="0"/>
              <a:t>) &amp;&amp; </a:t>
            </a:r>
            <a:br>
              <a:rPr lang="en-CA" dirty="0"/>
            </a:br>
            <a:r>
              <a:rPr lang="en-CA" dirty="0"/>
              <a:t>    ( </a:t>
            </a:r>
            <a:r>
              <a:rPr lang="en-CA" dirty="0" err="1"/>
              <a:t>Ball_X</a:t>
            </a:r>
            <a:r>
              <a:rPr lang="en-CA" dirty="0"/>
              <a:t> &gt;= AABB.0 ) &amp;&amp; </a:t>
            </a:r>
          </a:p>
          <a:p>
            <a:r>
              <a:rPr lang="en-CA" dirty="0"/>
              <a:t>    ( </a:t>
            </a:r>
            <a:r>
              <a:rPr lang="en-CA" dirty="0" err="1"/>
              <a:t>Ball_Y</a:t>
            </a:r>
            <a:r>
              <a:rPr lang="en-CA" dirty="0"/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9BB21F-5D5D-02ED-E931-8CA688BF6C06}"/>
              </a:ext>
            </a:extLst>
          </p:cNvPr>
          <p:cNvGrpSpPr/>
          <p:nvPr/>
        </p:nvGrpSpPr>
        <p:grpSpPr>
          <a:xfrm>
            <a:off x="8443641" y="644711"/>
            <a:ext cx="4200645" cy="2649096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63911D-6888-F9F5-31B8-B78FF612C98C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B222D7-B9B5-BBE4-6B75-F5039968E32C}"/>
                </a:ext>
              </a:extLst>
            </p:cNvPr>
            <p:cNvSpPr txBox="1"/>
            <p:nvPr/>
          </p:nvSpPr>
          <p:spPr>
            <a:xfrm>
              <a:off x="2654108" y="4431179"/>
              <a:ext cx="137651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2DE266-ECE1-C475-F761-CD24F8F69669}"/>
                </a:ext>
              </a:extLst>
            </p:cNvPr>
            <p:cNvSpPr txBox="1"/>
            <p:nvPr/>
          </p:nvSpPr>
          <p:spPr>
            <a:xfrm>
              <a:off x="6291564" y="920046"/>
              <a:ext cx="204169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A8C4410-C7E4-A978-B3E4-C9A9FBC7C3A3}"/>
              </a:ext>
            </a:extLst>
          </p:cNvPr>
          <p:cNvSpPr/>
          <p:nvPr/>
        </p:nvSpPr>
        <p:spPr>
          <a:xfrm rot="16200000">
            <a:off x="6094690" y="1914128"/>
            <a:ext cx="1595635" cy="550607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X,Y</a:t>
            </a:r>
          </a:p>
        </p:txBody>
      </p:sp>
    </p:spTree>
    <p:extLst>
      <p:ext uri="{BB962C8B-B14F-4D97-AF65-F5344CB8AC3E}">
        <p14:creationId xmlns:p14="http://schemas.microsoft.com/office/powerpoint/2010/main" val="1834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A310FE-EF98-BAE1-A4D4-E9CB55497B1A}"/>
              </a:ext>
            </a:extLst>
          </p:cNvPr>
          <p:cNvGrpSpPr/>
          <p:nvPr/>
        </p:nvGrpSpPr>
        <p:grpSpPr>
          <a:xfrm>
            <a:off x="6484375" y="549074"/>
            <a:ext cx="4109885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1CFAEB-5E35-6CBA-72A9-3F44BC303A9C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ED42E2-D211-927E-68D5-F5F3737E7DEA}"/>
                </a:ext>
              </a:extLst>
            </p:cNvPr>
            <p:cNvSpPr txBox="1"/>
            <p:nvPr/>
          </p:nvSpPr>
          <p:spPr>
            <a:xfrm>
              <a:off x="2654108" y="4431179"/>
              <a:ext cx="137651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90A1B4-AB27-1999-CB23-EB2CCC80E0B7}"/>
                </a:ext>
              </a:extLst>
            </p:cNvPr>
            <p:cNvSpPr txBox="1"/>
            <p:nvPr/>
          </p:nvSpPr>
          <p:spPr>
            <a:xfrm>
              <a:off x="6291564" y="920046"/>
              <a:ext cx="204169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27D41A4-94BF-A4C2-E12A-BC5BC6B0EE2C}"/>
              </a:ext>
            </a:extLst>
          </p:cNvPr>
          <p:cNvSpPr/>
          <p:nvPr/>
        </p:nvSpPr>
        <p:spPr>
          <a:xfrm>
            <a:off x="147484" y="3153696"/>
            <a:ext cx="11356258" cy="5506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D4C4F86-BC0B-1676-9404-20E0567FA5B1}"/>
              </a:ext>
            </a:extLst>
          </p:cNvPr>
          <p:cNvSpPr/>
          <p:nvPr/>
        </p:nvSpPr>
        <p:spPr>
          <a:xfrm rot="16200000">
            <a:off x="1342104" y="2756893"/>
            <a:ext cx="5889522" cy="5506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13049-5694-99E3-6A15-3E835455A746}"/>
              </a:ext>
            </a:extLst>
          </p:cNvPr>
          <p:cNvSpPr txBox="1"/>
          <p:nvPr/>
        </p:nvSpPr>
        <p:spPr>
          <a:xfrm>
            <a:off x="103241" y="238859"/>
            <a:ext cx="42671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If (</a:t>
            </a:r>
            <a:r>
              <a:rPr lang="en-CA" dirty="0" err="1"/>
              <a:t>ball_X</a:t>
            </a:r>
            <a:r>
              <a:rPr lang="en-CA" dirty="0"/>
              <a:t> &lt; </a:t>
            </a:r>
            <a:r>
              <a:rPr lang="en-CA" dirty="0" err="1"/>
              <a:t>Box_min_X</a:t>
            </a:r>
            <a:r>
              <a:rPr lang="en-CA" dirty="0"/>
              <a:t> ) </a:t>
            </a:r>
            <a:r>
              <a:rPr lang="en-CA" dirty="0">
                <a:sym typeface="Wingdings" panose="05000000000000000000" pitchFamily="2" charset="2"/>
              </a:rPr>
              <a:t> It’s NOT inside</a:t>
            </a:r>
          </a:p>
          <a:p>
            <a:r>
              <a:rPr lang="en-CA" dirty="0">
                <a:sym typeface="Wingdings" panose="05000000000000000000" pitchFamily="2" charset="2"/>
              </a:rPr>
              <a:t>If (</a:t>
            </a:r>
            <a:r>
              <a:rPr lang="en-CA" dirty="0" err="1">
                <a:sym typeface="Wingdings" panose="05000000000000000000" pitchFamily="2" charset="2"/>
              </a:rPr>
              <a:t>ball_X</a:t>
            </a:r>
            <a:r>
              <a:rPr lang="en-CA" dirty="0">
                <a:sym typeface="Wingdings" panose="05000000000000000000" pitchFamily="2" charset="2"/>
              </a:rPr>
              <a:t> &gt;= </a:t>
            </a:r>
            <a:r>
              <a:rPr lang="en-CA" dirty="0" err="1">
                <a:sym typeface="Wingdings" panose="05000000000000000000" pitchFamily="2" charset="2"/>
              </a:rPr>
              <a:t>Box_max_X</a:t>
            </a:r>
            <a:r>
              <a:rPr lang="en-CA" dirty="0">
                <a:sym typeface="Wingdings" panose="05000000000000000000" pitchFamily="2" charset="2"/>
              </a:rPr>
              <a:t>)  BYE!</a:t>
            </a:r>
          </a:p>
          <a:p>
            <a:r>
              <a:rPr lang="en-CA" dirty="0">
                <a:sym typeface="Wingdings" panose="05000000000000000000" pitchFamily="2" charset="2"/>
              </a:rPr>
              <a:t>If (</a:t>
            </a:r>
            <a:r>
              <a:rPr lang="en-CA" dirty="0" err="1">
                <a:sym typeface="Wingdings" panose="05000000000000000000" pitchFamily="2" charset="2"/>
              </a:rPr>
              <a:t>ball_Y</a:t>
            </a:r>
            <a:r>
              <a:rPr lang="en-CA" dirty="0">
                <a:sym typeface="Wingdings" panose="05000000000000000000" pitchFamily="2" charset="2"/>
              </a:rPr>
              <a:t> &lt; </a:t>
            </a:r>
            <a:r>
              <a:rPr lang="en-CA" dirty="0" err="1">
                <a:sym typeface="Wingdings" panose="05000000000000000000" pitchFamily="2" charset="2"/>
              </a:rPr>
              <a:t>Ball_min_Y</a:t>
            </a:r>
            <a:r>
              <a:rPr lang="en-CA" dirty="0">
                <a:sym typeface="Wingdings" panose="05000000000000000000" pitchFamily="2" charset="2"/>
              </a:rPr>
              <a:t>)  BYE!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54C8D2-E0DC-2D7D-B4C9-55906B56B880}"/>
              </a:ext>
            </a:extLst>
          </p:cNvPr>
          <p:cNvGrpSpPr/>
          <p:nvPr/>
        </p:nvGrpSpPr>
        <p:grpSpPr>
          <a:xfrm>
            <a:off x="2344464" y="1500236"/>
            <a:ext cx="550607" cy="1762900"/>
            <a:chOff x="2432956" y="3869931"/>
            <a:chExt cx="550607" cy="1762900"/>
          </a:xfrm>
        </p:grpSpPr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BA8C4410-C7E4-A978-B3E4-C9A9FBC7C3A3}"/>
                </a:ext>
              </a:extLst>
            </p:cNvPr>
            <p:cNvSpPr/>
            <p:nvPr/>
          </p:nvSpPr>
          <p:spPr>
            <a:xfrm rot="16200000">
              <a:off x="1910442" y="4392445"/>
              <a:ext cx="1595635" cy="550607"/>
            </a:xfrm>
            <a:prstGeom prst="flowChartTerminator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X,Y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2A72EC-1F6E-588B-91A5-9A55FDBF0F74}"/>
                </a:ext>
              </a:extLst>
            </p:cNvPr>
            <p:cNvSpPr/>
            <p:nvPr/>
          </p:nvSpPr>
          <p:spPr>
            <a:xfrm>
              <a:off x="2595716" y="5407742"/>
              <a:ext cx="225089" cy="22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1166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A310FE-EF98-BAE1-A4D4-E9CB55497B1A}"/>
              </a:ext>
            </a:extLst>
          </p:cNvPr>
          <p:cNvGrpSpPr/>
          <p:nvPr/>
        </p:nvGrpSpPr>
        <p:grpSpPr>
          <a:xfrm>
            <a:off x="6484375" y="549074"/>
            <a:ext cx="4109885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1CFAEB-5E35-6CBA-72A9-3F44BC303A9C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ED42E2-D211-927E-68D5-F5F3737E7DEA}"/>
                </a:ext>
              </a:extLst>
            </p:cNvPr>
            <p:cNvSpPr txBox="1"/>
            <p:nvPr/>
          </p:nvSpPr>
          <p:spPr>
            <a:xfrm>
              <a:off x="2654108" y="4431179"/>
              <a:ext cx="137651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90A1B4-AB27-1999-CB23-EB2CCC80E0B7}"/>
                </a:ext>
              </a:extLst>
            </p:cNvPr>
            <p:cNvSpPr txBox="1"/>
            <p:nvPr/>
          </p:nvSpPr>
          <p:spPr>
            <a:xfrm>
              <a:off x="6291564" y="920046"/>
              <a:ext cx="204169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A27D41A4-94BF-A4C2-E12A-BC5BC6B0EE2C}"/>
              </a:ext>
            </a:extLst>
          </p:cNvPr>
          <p:cNvSpPr/>
          <p:nvPr/>
        </p:nvSpPr>
        <p:spPr>
          <a:xfrm>
            <a:off x="290053" y="5732683"/>
            <a:ext cx="11356258" cy="5506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D4C4F86-BC0B-1676-9404-20E0567FA5B1}"/>
              </a:ext>
            </a:extLst>
          </p:cNvPr>
          <p:cNvSpPr/>
          <p:nvPr/>
        </p:nvSpPr>
        <p:spPr>
          <a:xfrm rot="16200000">
            <a:off x="-2654708" y="2996189"/>
            <a:ext cx="5889522" cy="55060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13049-5694-99E3-6A15-3E835455A746}"/>
              </a:ext>
            </a:extLst>
          </p:cNvPr>
          <p:cNvSpPr txBox="1"/>
          <p:nvPr/>
        </p:nvSpPr>
        <p:spPr>
          <a:xfrm>
            <a:off x="103241" y="238859"/>
            <a:ext cx="42671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If (</a:t>
            </a:r>
            <a:r>
              <a:rPr lang="en-CA" dirty="0" err="1"/>
              <a:t>ball_X</a:t>
            </a:r>
            <a:r>
              <a:rPr lang="en-CA" dirty="0"/>
              <a:t> &lt; </a:t>
            </a:r>
            <a:r>
              <a:rPr lang="en-CA" dirty="0" err="1"/>
              <a:t>Box_min_X</a:t>
            </a:r>
            <a:r>
              <a:rPr lang="en-CA" dirty="0"/>
              <a:t> ) </a:t>
            </a:r>
            <a:r>
              <a:rPr lang="en-CA" dirty="0">
                <a:sym typeface="Wingdings" panose="05000000000000000000" pitchFamily="2" charset="2"/>
              </a:rPr>
              <a:t> It’s NOT inside</a:t>
            </a:r>
          </a:p>
          <a:p>
            <a:r>
              <a:rPr lang="en-CA" dirty="0">
                <a:sym typeface="Wingdings" panose="05000000000000000000" pitchFamily="2" charset="2"/>
              </a:rPr>
              <a:t>If (</a:t>
            </a:r>
            <a:r>
              <a:rPr lang="en-CA" dirty="0" err="1">
                <a:sym typeface="Wingdings" panose="05000000000000000000" pitchFamily="2" charset="2"/>
              </a:rPr>
              <a:t>ball_X</a:t>
            </a:r>
            <a:r>
              <a:rPr lang="en-CA" dirty="0">
                <a:sym typeface="Wingdings" panose="05000000000000000000" pitchFamily="2" charset="2"/>
              </a:rPr>
              <a:t> &gt;= </a:t>
            </a:r>
            <a:r>
              <a:rPr lang="en-CA" dirty="0" err="1">
                <a:sym typeface="Wingdings" panose="05000000000000000000" pitchFamily="2" charset="2"/>
              </a:rPr>
              <a:t>Box_max_X</a:t>
            </a:r>
            <a:r>
              <a:rPr lang="en-CA" dirty="0">
                <a:sym typeface="Wingdings" panose="05000000000000000000" pitchFamily="2" charset="2"/>
              </a:rPr>
              <a:t>)  BYE!</a:t>
            </a:r>
          </a:p>
          <a:p>
            <a:r>
              <a:rPr lang="en-CA" dirty="0">
                <a:sym typeface="Wingdings" panose="05000000000000000000" pitchFamily="2" charset="2"/>
              </a:rPr>
              <a:t>If (</a:t>
            </a:r>
            <a:r>
              <a:rPr lang="en-CA" dirty="0" err="1">
                <a:sym typeface="Wingdings" panose="05000000000000000000" pitchFamily="2" charset="2"/>
              </a:rPr>
              <a:t>ball_Y</a:t>
            </a:r>
            <a:r>
              <a:rPr lang="en-CA" dirty="0">
                <a:sym typeface="Wingdings" panose="05000000000000000000" pitchFamily="2" charset="2"/>
              </a:rPr>
              <a:t> &lt; </a:t>
            </a:r>
            <a:r>
              <a:rPr lang="en-CA" dirty="0" err="1">
                <a:sym typeface="Wingdings" panose="05000000000000000000" pitchFamily="2" charset="2"/>
              </a:rPr>
              <a:t>Ball_min_Y</a:t>
            </a:r>
            <a:r>
              <a:rPr lang="en-CA" dirty="0">
                <a:sym typeface="Wingdings" panose="05000000000000000000" pitchFamily="2" charset="2"/>
              </a:rPr>
              <a:t>)  BYE!</a:t>
            </a: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88F6E1-B9A4-8542-91F8-2749365DC7DE}"/>
              </a:ext>
            </a:extLst>
          </p:cNvPr>
          <p:cNvGrpSpPr/>
          <p:nvPr/>
        </p:nvGrpSpPr>
        <p:grpSpPr>
          <a:xfrm>
            <a:off x="3913239" y="1844949"/>
            <a:ext cx="4109885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73BFBA-4C23-471B-3272-BB4FA71B5656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59E0D1-E139-436C-E23E-E96FD76362BD}"/>
                </a:ext>
              </a:extLst>
            </p:cNvPr>
            <p:cNvSpPr txBox="1"/>
            <p:nvPr/>
          </p:nvSpPr>
          <p:spPr>
            <a:xfrm>
              <a:off x="2654108" y="4431179"/>
              <a:ext cx="137651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572794-E985-9CA8-EDC4-7EA136C4E1EE}"/>
                </a:ext>
              </a:extLst>
            </p:cNvPr>
            <p:cNvSpPr txBox="1"/>
            <p:nvPr/>
          </p:nvSpPr>
          <p:spPr>
            <a:xfrm>
              <a:off x="6291564" y="920046"/>
              <a:ext cx="2041697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72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88F6E1-B9A4-8542-91F8-2749365DC7DE}"/>
              </a:ext>
            </a:extLst>
          </p:cNvPr>
          <p:cNvGrpSpPr/>
          <p:nvPr/>
        </p:nvGrpSpPr>
        <p:grpSpPr>
          <a:xfrm>
            <a:off x="575679" y="3963309"/>
            <a:ext cx="2960001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73BFBA-4C23-471B-3272-BB4FA71B5656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59E0D1-E139-436C-E23E-E96FD76362BD}"/>
                </a:ext>
              </a:extLst>
            </p:cNvPr>
            <p:cNvSpPr txBox="1"/>
            <p:nvPr/>
          </p:nvSpPr>
          <p:spPr>
            <a:xfrm>
              <a:off x="2654108" y="4431179"/>
              <a:ext cx="2085958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572794-E985-9CA8-EDC4-7EA136C4E1EE}"/>
                </a:ext>
              </a:extLst>
            </p:cNvPr>
            <p:cNvSpPr txBox="1"/>
            <p:nvPr/>
          </p:nvSpPr>
          <p:spPr>
            <a:xfrm>
              <a:off x="5859931" y="920046"/>
              <a:ext cx="2473330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B03CB6-4045-60E9-EF2C-363EFF726DF5}"/>
              </a:ext>
            </a:extLst>
          </p:cNvPr>
          <p:cNvGrpSpPr/>
          <p:nvPr/>
        </p:nvGrpSpPr>
        <p:grpSpPr>
          <a:xfrm>
            <a:off x="560439" y="1372509"/>
            <a:ext cx="2960001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57ECB9-CAC6-ECBE-6749-7AF297E2EE77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6567C1-D0C3-BDBB-BCBE-3A86F5C17039}"/>
                </a:ext>
              </a:extLst>
            </p:cNvPr>
            <p:cNvSpPr txBox="1"/>
            <p:nvPr/>
          </p:nvSpPr>
          <p:spPr>
            <a:xfrm>
              <a:off x="2654108" y="4431179"/>
              <a:ext cx="2085958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FF174A-D236-7BFA-327C-75C8134E7336}"/>
                </a:ext>
              </a:extLst>
            </p:cNvPr>
            <p:cNvSpPr txBox="1"/>
            <p:nvPr/>
          </p:nvSpPr>
          <p:spPr>
            <a:xfrm>
              <a:off x="5859931" y="920046"/>
              <a:ext cx="2473330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EA2D09-A8EB-1528-725D-F33DBA38FC79}"/>
              </a:ext>
            </a:extLst>
          </p:cNvPr>
          <p:cNvGrpSpPr/>
          <p:nvPr/>
        </p:nvGrpSpPr>
        <p:grpSpPr>
          <a:xfrm>
            <a:off x="3501759" y="3993789"/>
            <a:ext cx="2960001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951A6B-1F6F-6542-FDDD-90DF85ADC9F3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42563A-4949-C98B-D870-94C7BB23E219}"/>
                </a:ext>
              </a:extLst>
            </p:cNvPr>
            <p:cNvSpPr txBox="1"/>
            <p:nvPr/>
          </p:nvSpPr>
          <p:spPr>
            <a:xfrm>
              <a:off x="2654108" y="4431179"/>
              <a:ext cx="2085958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7B2962-93BF-5975-52A6-CE29B1E8CFE0}"/>
                </a:ext>
              </a:extLst>
            </p:cNvPr>
            <p:cNvSpPr txBox="1"/>
            <p:nvPr/>
          </p:nvSpPr>
          <p:spPr>
            <a:xfrm>
              <a:off x="5859931" y="920046"/>
              <a:ext cx="2473330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7C277A-0F1C-C3B9-7D78-77ADCCDB1B4A}"/>
              </a:ext>
            </a:extLst>
          </p:cNvPr>
          <p:cNvGrpSpPr/>
          <p:nvPr/>
        </p:nvGrpSpPr>
        <p:grpSpPr>
          <a:xfrm>
            <a:off x="3486519" y="1402989"/>
            <a:ext cx="2960001" cy="2591859"/>
            <a:chOff x="2605548" y="920046"/>
            <a:chExt cx="5727713" cy="4399203"/>
          </a:xfrm>
          <a:solidFill>
            <a:schemeClr val="accent6">
              <a:lumMod val="60000"/>
              <a:lumOff val="40000"/>
              <a:alpha val="45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73BC01-5925-C5E1-1647-D1E607096305}"/>
                </a:ext>
              </a:extLst>
            </p:cNvPr>
            <p:cNvSpPr/>
            <p:nvPr/>
          </p:nvSpPr>
          <p:spPr>
            <a:xfrm>
              <a:off x="2605548" y="963558"/>
              <a:ext cx="5604387" cy="43556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21E23F-971B-5F4C-8F39-7292D2162196}"/>
                </a:ext>
              </a:extLst>
            </p:cNvPr>
            <p:cNvSpPr txBox="1"/>
            <p:nvPr/>
          </p:nvSpPr>
          <p:spPr>
            <a:xfrm>
              <a:off x="2654108" y="4431179"/>
              <a:ext cx="2085958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0,0 (Location)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8FE243-116D-1BD9-9FB6-FA64B1937174}"/>
                </a:ext>
              </a:extLst>
            </p:cNvPr>
            <p:cNvSpPr txBox="1"/>
            <p:nvPr/>
          </p:nvSpPr>
          <p:spPr>
            <a:xfrm>
              <a:off x="5859931" y="920046"/>
              <a:ext cx="2473330" cy="8880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Width (X) = 20</a:t>
              </a:r>
            </a:p>
            <a:p>
              <a:r>
                <a:rPr lang="en-CA" sz="1400" dirty="0"/>
                <a:t>Height (Y) =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9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CA" dirty="0"/>
              <a:t>1. AABB vs OBB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A58-BF96-7B3A-686F-294265D8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9"/>
            <a:ext cx="10515600" cy="151076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AABBs: quicker to test </a:t>
            </a:r>
            <a:r>
              <a:rPr lang="en-CA" sz="2000" dirty="0"/>
              <a:t>(take up less memory – but we don’t really care about that)</a:t>
            </a:r>
            <a:endParaRPr lang="en-CA" dirty="0"/>
          </a:p>
          <a:p>
            <a:pPr lvl="1"/>
            <a:r>
              <a:rPr lang="en-CA" dirty="0"/>
              <a:t>For scene spatial partitioning, OOBs are almost certainly “overkill”</a:t>
            </a:r>
          </a:p>
          <a:p>
            <a:r>
              <a:rPr lang="en-CA" dirty="0"/>
              <a:t>May not match the shape as well.</a:t>
            </a:r>
          </a:p>
          <a:p>
            <a:r>
              <a:rPr lang="en-CA" dirty="0"/>
              <a:t>If object rotates, may have to be recalculated.</a:t>
            </a:r>
          </a:p>
        </p:txBody>
      </p:sp>
      <p:pic>
        <p:nvPicPr>
          <p:cNvPr id="1026" name="Picture 2" descr="13: Bounding volumes: sphere, axis-aligned bounding box (AABB),... |  Download Scientific Diagram">
            <a:hlinkClick r:id="rId2"/>
            <a:extLst>
              <a:ext uri="{FF2B5EF4-FFF2-40B4-BE49-F238E27FC236}">
                <a16:creationId xmlns:a16="http://schemas.microsoft.com/office/drawing/2014/main" id="{454F664B-A7C9-3D43-FD5A-7CA4211E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87" y="2791039"/>
            <a:ext cx="8044488" cy="30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11C330-F171-A915-6148-75927A4F35A4}"/>
              </a:ext>
            </a:extLst>
          </p:cNvPr>
          <p:cNvSpPr txBox="1"/>
          <p:nvPr/>
        </p:nvSpPr>
        <p:spPr>
          <a:xfrm>
            <a:off x="1241038" y="5961887"/>
            <a:ext cx="934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From: </a:t>
            </a:r>
            <a:r>
              <a:rPr lang="en-CA" sz="1050" dirty="0">
                <a:hlinkClick r:id="rId2"/>
              </a:rPr>
              <a:t>https://www.researchgate.net/figure/Bounding-volumes-sphere-axis-aligned-bounding-box-AABB-oriented-bounding-box_fig9_272093426QAAAAAdAAAAABAE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9351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365125"/>
            <a:ext cx="10607351" cy="577267"/>
          </a:xfrm>
        </p:spPr>
        <p:txBody>
          <a:bodyPr>
            <a:noAutofit/>
          </a:bodyPr>
          <a:lstStyle/>
          <a:p>
            <a:r>
              <a:rPr lang="en-CA" sz="3600" dirty="0"/>
              <a:t>1. AABB vs OBB: Hollow Knight But It’s Only Hitboxes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073D-E17F-AB17-72DD-4A68D608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1043553"/>
            <a:ext cx="8794102" cy="4946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0F080-94CA-DED1-FEA7-0FC9114C7F38}"/>
              </a:ext>
            </a:extLst>
          </p:cNvPr>
          <p:cNvSpPr txBox="1"/>
          <p:nvPr/>
        </p:nvSpPr>
        <p:spPr>
          <a:xfrm>
            <a:off x="3839800" y="6091396"/>
            <a:ext cx="26709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From: </a:t>
            </a:r>
            <a:r>
              <a:rPr lang="en-CA" sz="1050" dirty="0">
                <a:hlinkClick r:id="rId3"/>
              </a:rPr>
              <a:t>https://youtu.be/DDKoy6XTfTA?t=243</a:t>
            </a:r>
            <a:r>
              <a:rPr lang="en-CA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204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2270</Words>
  <Application>Microsoft Office PowerPoint</Application>
  <PresentationFormat>Widescreen</PresentationFormat>
  <Paragraphs>246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Office Theme</vt:lpstr>
      <vt:lpstr>Narrow vs Broad phase detection</vt:lpstr>
      <vt:lpstr>Spatial partitioning using AABB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AABB vs OBB</vt:lpstr>
      <vt:lpstr>1. AABB vs OBB: Hollow Knight But It’s Only Hitboxes</vt:lpstr>
      <vt:lpstr>2. How to represent these AABBs</vt:lpstr>
      <vt:lpstr>2. How to represent these AABBs</vt:lpstr>
      <vt:lpstr>3. Determine how to store them</vt:lpstr>
      <vt:lpstr>3. Binary partitioning</vt:lpstr>
      <vt:lpstr>3. Determine how to store them</vt:lpstr>
      <vt:lpstr>3. Determine how to store them</vt:lpstr>
      <vt:lpstr>5. Hashing or indexing</vt:lpstr>
      <vt:lpstr>5. Hashing or indexing</vt:lpstr>
      <vt:lpstr>5. Hashing or indexing</vt:lpstr>
      <vt:lpstr>5. How to find what box your player is in..</vt:lpstr>
      <vt:lpstr>4. Store geometry…</vt:lpstr>
      <vt:lpstr>PS3 : “Cell” processor + nVidia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Narrow vs Broad phase detection</dc:title>
  <dc:creator>Feeney, Michael</dc:creator>
  <cp:lastModifiedBy>Feeney, Michael</cp:lastModifiedBy>
  <cp:revision>6</cp:revision>
  <dcterms:created xsi:type="dcterms:W3CDTF">2023-11-07T19:08:19Z</dcterms:created>
  <dcterms:modified xsi:type="dcterms:W3CDTF">2023-11-09T17:32:18Z</dcterms:modified>
</cp:coreProperties>
</file>