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2" r:id="rId1"/>
  </p:sldMasterIdLst>
  <p:notesMasterIdLst>
    <p:notesMasterId r:id="rId9"/>
  </p:notesMasterIdLst>
  <p:sldIdLst>
    <p:sldId id="256" r:id="rId2"/>
    <p:sldId id="296" r:id="rId3"/>
    <p:sldId id="323" r:id="rId4"/>
    <p:sldId id="324" r:id="rId5"/>
    <p:sldId id="325" r:id="rId6"/>
    <p:sldId id="326" r:id="rId7"/>
    <p:sldId id="327" r:id="rId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173" autoAdjust="0"/>
    <p:restoredTop sz="94660"/>
  </p:normalViewPr>
  <p:slideViewPr>
    <p:cSldViewPr>
      <p:cViewPr varScale="1">
        <p:scale>
          <a:sx n="84" d="100"/>
          <a:sy n="84" d="100"/>
        </p:scale>
        <p:origin x="912" y="4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3F9196-5FBD-45F8-86BD-A3D90AC79AC7}" type="datetimeFigureOut">
              <a:rPr lang="en-CA" smtClean="0"/>
              <a:pPr/>
              <a:t>2024-10-28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618938-6C01-4D27-A213-659A2BE3FA4C}" type="slidenum">
              <a:rPr lang="en-CA" smtClean="0"/>
              <a:pPr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CBE8-30B0-4476-8762-9236B142003A}" type="datetimeFigureOut">
              <a:rPr lang="en-US" smtClean="0"/>
              <a:pPr/>
              <a:t>10/28/2024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365760" cy="5140842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>
          <a:xfrm>
            <a:off x="309558" y="510358"/>
            <a:ext cx="45720" cy="27432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69073" y="510358"/>
            <a:ext cx="27432" cy="27432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50020" y="510358"/>
            <a:ext cx="9144" cy="27432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2" name="Rectangle 41"/>
          <p:cNvSpPr/>
          <p:nvPr/>
        </p:nvSpPr>
        <p:spPr>
          <a:xfrm>
            <a:off x="221768" y="510358"/>
            <a:ext cx="9144" cy="27432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3257550"/>
            <a:ext cx="7772400" cy="1481328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914400" y="2125980"/>
            <a:ext cx="7772400" cy="113157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56" name="Rectangle 55"/>
          <p:cNvSpPr/>
          <p:nvPr/>
        </p:nvSpPr>
        <p:spPr>
          <a:xfrm>
            <a:off x="255291" y="3785546"/>
            <a:ext cx="73152" cy="126873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5" name="Rectangle 64"/>
          <p:cNvSpPr/>
          <p:nvPr/>
        </p:nvSpPr>
        <p:spPr>
          <a:xfrm>
            <a:off x="255291" y="3597614"/>
            <a:ext cx="73152" cy="17145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6" name="Rectangle 65"/>
          <p:cNvSpPr/>
          <p:nvPr/>
        </p:nvSpPr>
        <p:spPr>
          <a:xfrm>
            <a:off x="255291" y="3478264"/>
            <a:ext cx="73152" cy="10287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7" name="Rectangle 66"/>
          <p:cNvSpPr/>
          <p:nvPr/>
        </p:nvSpPr>
        <p:spPr>
          <a:xfrm>
            <a:off x="255291" y="3406919"/>
            <a:ext cx="73152" cy="5486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CBE8-30B0-4476-8762-9236B142003A}" type="datetimeFigureOut">
              <a:rPr lang="en-US" smtClean="0"/>
              <a:pPr/>
              <a:t>10/28/2024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1981200" cy="4388644"/>
          </a:xfrm>
        </p:spPr>
        <p:txBody>
          <a:bodyPr vert="eaVert"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05980"/>
            <a:ext cx="5867400" cy="438864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CBE8-30B0-4476-8762-9236B142003A}" type="datetimeFigureOut">
              <a:rPr lang="en-US" smtClean="0"/>
              <a:pPr/>
              <a:t>10/28/2024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CBE8-30B0-4476-8762-9236B142003A}" type="datetimeFigureOut">
              <a:rPr lang="en-US" smtClean="0"/>
              <a:pPr/>
              <a:t>10/28/2024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/>
          </p:cNvSpPr>
          <p:nvPr/>
        </p:nvSpPr>
        <p:spPr bwMode="auto">
          <a:xfrm>
            <a:off x="4828952" y="805416"/>
            <a:ext cx="4322136" cy="4343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373966" y="0"/>
            <a:ext cx="5514536" cy="4961499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rot="5236414">
            <a:off x="4976478" y="964110"/>
            <a:ext cx="30861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5943600" y="0"/>
            <a:ext cx="2743200" cy="3200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5943600" y="3200400"/>
            <a:ext cx="3200400" cy="8572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5943600" y="0"/>
            <a:ext cx="1371600" cy="3200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5948364" y="3184923"/>
            <a:ext cx="2090737" cy="1958578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5943600" y="3200400"/>
            <a:ext cx="1600200" cy="19431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5943600" y="1028700"/>
            <a:ext cx="3200400" cy="21717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5943600" y="1314450"/>
            <a:ext cx="3200400" cy="18859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990600" y="3200400"/>
            <a:ext cx="4953000" cy="19431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533400" y="3200400"/>
            <a:ext cx="5334000" cy="19431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366824" y="1828800"/>
            <a:ext cx="5638800" cy="1371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366824" y="1600200"/>
            <a:ext cx="5638800" cy="1600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4572000" y="3200400"/>
            <a:ext cx="1371600" cy="19431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02" y="1013754"/>
            <a:ext cx="5718048" cy="733115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CBE8-30B0-4476-8762-9236B142003A}" type="datetimeFigureOut">
              <a:rPr lang="en-US" smtClean="0"/>
              <a:pPr/>
              <a:t>10/28/2024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3160" y="301698"/>
            <a:ext cx="8503920" cy="664699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2" y="384048"/>
            <a:ext cx="8156448" cy="58293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Rectangle 7"/>
          <p:cNvSpPr/>
          <p:nvPr/>
        </p:nvSpPr>
        <p:spPr>
          <a:xfrm flipH="1">
            <a:off x="371538" y="510358"/>
            <a:ext cx="27432" cy="27432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411109" y="510358"/>
            <a:ext cx="27432" cy="27432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448450" y="510358"/>
            <a:ext cx="9144" cy="27432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H="1">
            <a:off x="476702" y="510358"/>
            <a:ext cx="9144" cy="27432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0478" y="510358"/>
            <a:ext cx="36576" cy="27432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4048"/>
            <a:ext cx="8229600" cy="6858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327876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327876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CBE8-30B0-4476-8762-9236B142003A}" type="datetimeFigureOut">
              <a:rPr lang="en-US" smtClean="0"/>
              <a:pPr/>
              <a:t>10/28/2024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301699"/>
            <a:ext cx="8867080" cy="664699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384048"/>
            <a:ext cx="7772400" cy="6858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57312"/>
            <a:ext cx="4040188" cy="47982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1357312"/>
            <a:ext cx="4041775" cy="47982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844278"/>
            <a:ext cx="4040188" cy="296951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844278"/>
            <a:ext cx="4041775" cy="296951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CBE8-30B0-4476-8762-9236B142003A}" type="datetimeFigureOut">
              <a:rPr lang="en-US" smtClean="0"/>
              <a:pPr/>
              <a:t>10/28/2024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7790" y="510358"/>
            <a:ext cx="45720" cy="27432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305" y="510358"/>
            <a:ext cx="27432" cy="27432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252" y="510358"/>
            <a:ext cx="9144" cy="27432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510358"/>
            <a:ext cx="9144" cy="27432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49770" y="510358"/>
            <a:ext cx="27432" cy="27432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189341" y="510358"/>
            <a:ext cx="27432" cy="27432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226682" y="510358"/>
            <a:ext cx="9144" cy="27432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 flipH="1">
            <a:off x="254934" y="510358"/>
            <a:ext cx="9144" cy="27432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78710" y="510358"/>
            <a:ext cx="36576" cy="27432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84048"/>
            <a:ext cx="7772400" cy="6858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CBE8-30B0-4476-8762-9236B142003A}" type="datetimeFigureOut">
              <a:rPr lang="en-US" smtClean="0"/>
              <a:pPr/>
              <a:t>10/28/2024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CBE8-30B0-4476-8762-9236B142003A}" type="datetimeFigureOut">
              <a:rPr lang="en-US" smtClean="0"/>
              <a:pPr/>
              <a:t>10/28/2024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4787"/>
            <a:ext cx="8229600" cy="871538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076325"/>
            <a:ext cx="2514600" cy="3429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076325"/>
            <a:ext cx="5486400" cy="3429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CBE8-30B0-4476-8762-9236B142003A}" type="datetimeFigureOut">
              <a:rPr lang="en-US" smtClean="0"/>
              <a:pPr/>
              <a:t>10/28/2024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408528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413771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 rot="5400000">
            <a:off x="8531177" y="898342"/>
            <a:ext cx="99572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914400" y="330939"/>
            <a:ext cx="6858000" cy="526312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8032" y="1420336"/>
            <a:ext cx="8778240" cy="3720108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862608"/>
            <a:ext cx="6858000" cy="51435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8683577" y="1012642"/>
            <a:ext cx="99572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36684" y="1090014"/>
            <a:ext cx="99572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41625"/>
            <a:ext cx="2133600" cy="273844"/>
          </a:xfrm>
        </p:spPr>
        <p:txBody>
          <a:bodyPr/>
          <a:lstStyle/>
          <a:p>
            <a:fld id="{8F6BCBE8-30B0-4476-8762-9236B142003A}" type="datetimeFigureOut">
              <a:rPr lang="en-US" smtClean="0"/>
              <a:pPr/>
              <a:t>10/28/2024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41625"/>
            <a:ext cx="5562600" cy="273844"/>
          </a:xfrm>
        </p:spPr>
        <p:txBody>
          <a:bodyPr/>
          <a:lstStyle/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41625"/>
            <a:ext cx="457200" cy="27384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365760" cy="5140842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255291" y="3785546"/>
            <a:ext cx="73152" cy="126873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255291" y="3597614"/>
            <a:ext cx="73152" cy="17145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255291" y="3478264"/>
            <a:ext cx="73152" cy="10287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55291" y="3406919"/>
            <a:ext cx="73152" cy="5486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9558" y="510358"/>
            <a:ext cx="45720" cy="27432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9073" y="510358"/>
            <a:ext cx="27432" cy="27432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50020" y="510358"/>
            <a:ext cx="9144" cy="27432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7" name="Rectangle 16"/>
          <p:cNvSpPr/>
          <p:nvPr/>
        </p:nvSpPr>
        <p:spPr>
          <a:xfrm>
            <a:off x="221768" y="510358"/>
            <a:ext cx="9144" cy="27432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384048"/>
            <a:ext cx="7772400" cy="685800"/>
          </a:xfrm>
          <a:prstGeom prst="rect">
            <a:avLst/>
          </a:prstGeom>
        </p:spPr>
        <p:txBody>
          <a:bodyPr vert="horz" anchor="t">
            <a:no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337670"/>
            <a:ext cx="7772400" cy="3429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4812507"/>
            <a:ext cx="2133600" cy="273844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8F6BCBE8-30B0-4476-8762-9236B142003A}" type="datetimeFigureOut">
              <a:rPr lang="en-US" smtClean="0"/>
              <a:pPr/>
              <a:t>10/28/2024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4812507"/>
            <a:ext cx="5562600" cy="273844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4812507"/>
            <a:ext cx="457200" cy="273844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8" name="TextBox 17"/>
          <p:cNvSpPr txBox="1"/>
          <p:nvPr userDrawn="1"/>
        </p:nvSpPr>
        <p:spPr>
          <a:xfrm>
            <a:off x="228600" y="4800602"/>
            <a:ext cx="72390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itchFamily="34" charset="0"/>
              <a:buChar char="•"/>
            </a:pPr>
            <a:r>
              <a:rPr lang="en-CA" sz="1050" baseline="0" dirty="0"/>
              <a:t>Michael Feeney – mfeeney@fanshawec.ca</a:t>
            </a:r>
            <a:endParaRPr lang="en-CA" sz="1050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93" r:id="rId1"/>
    <p:sldLayoutId id="2147483894" r:id="rId2"/>
    <p:sldLayoutId id="2147483895" r:id="rId3"/>
    <p:sldLayoutId id="2147483896" r:id="rId4"/>
    <p:sldLayoutId id="2147483897" r:id="rId5"/>
    <p:sldLayoutId id="2147483898" r:id="rId6"/>
    <p:sldLayoutId id="2147483899" r:id="rId7"/>
    <p:sldLayoutId id="2147483900" r:id="rId8"/>
    <p:sldLayoutId id="2147483901" r:id="rId9"/>
    <p:sldLayoutId id="2147483902" r:id="rId10"/>
    <p:sldLayoutId id="214748390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Patterns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CA" sz="2800" dirty="0"/>
              <a:t>Game Engine Frameworks &amp; Patterns</a:t>
            </a:r>
            <a:endParaRPr lang="en-C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70F607-7AE6-18C0-9C80-E5922D8B10C8}"/>
              </a:ext>
            </a:extLst>
          </p:cNvPr>
          <p:cNvSpPr txBox="1"/>
          <p:nvPr/>
        </p:nvSpPr>
        <p:spPr>
          <a:xfrm>
            <a:off x="609600" y="4476750"/>
            <a:ext cx="8305800" cy="646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i="1" dirty="0"/>
              <a:t>NOTE: This is a “live” document, that gets added to/changed during the course. Think of this as something that might be written on the white board during class.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Patterns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Abstract Factory</a:t>
            </a:r>
          </a:p>
          <a:p>
            <a:r>
              <a:rPr lang="en-CA" dirty="0"/>
              <a:t>Singleton</a:t>
            </a:r>
          </a:p>
          <a:p>
            <a:pPr lvl="1"/>
            <a:endParaRPr lang="en-CA" dirty="0"/>
          </a:p>
          <a:p>
            <a:pPr lvl="1"/>
            <a:endParaRPr lang="en-CA" dirty="0"/>
          </a:p>
          <a:p>
            <a:endParaRPr lang="en-CA" dirty="0"/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8534400" y="4800600"/>
            <a:ext cx="609600" cy="342900"/>
          </a:xfrm>
          <a:prstGeom prst="rightArrow">
            <a:avLst>
              <a:gd name="adj1" fmla="val 50000"/>
              <a:gd name="adj2" fmla="val 33333"/>
            </a:avLst>
          </a:prstGeom>
          <a:noFill/>
          <a:ln w="19050">
            <a:solidFill>
              <a:srgbClr val="96969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84048"/>
            <a:ext cx="7772400" cy="968502"/>
          </a:xfrm>
        </p:spPr>
        <p:txBody>
          <a:bodyPr/>
          <a:lstStyle/>
          <a:p>
            <a:r>
              <a:rPr lang="en-CA" dirty="0"/>
              <a:t>Abstract Factory (C++)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28750"/>
            <a:ext cx="8839200" cy="3337920"/>
          </a:xfrm>
        </p:spPr>
        <p:txBody>
          <a:bodyPr>
            <a:normAutofit fontScale="62500" lnSpcReduction="20000"/>
          </a:bodyPr>
          <a:lstStyle/>
          <a:p>
            <a:r>
              <a:rPr lang="en-CA" dirty="0"/>
              <a:t>Pure virtual “interface” class</a:t>
            </a:r>
          </a:p>
          <a:p>
            <a:pPr lvl="1"/>
            <a:r>
              <a:rPr lang="en-CA" dirty="0"/>
              <a:t>Make sure to use a virtual destructor</a:t>
            </a:r>
          </a:p>
          <a:p>
            <a:pPr lvl="1"/>
            <a:r>
              <a:rPr lang="en-CA" dirty="0"/>
              <a:t>No constructor of member data</a:t>
            </a:r>
          </a:p>
          <a:p>
            <a:pPr lvl="1"/>
            <a:r>
              <a:rPr lang="en-CA" dirty="0"/>
              <a:t>“pure” virtual class (all pure virtual functions)</a:t>
            </a:r>
          </a:p>
          <a:p>
            <a:pPr lvl="1"/>
            <a:r>
              <a:rPr lang="en-CA" dirty="0"/>
              <a:t>While you can mix these, just don’t do that</a:t>
            </a:r>
          </a:p>
          <a:p>
            <a:r>
              <a:rPr lang="en-CA" dirty="0"/>
              <a:t>Factory class header #include interface</a:t>
            </a:r>
          </a:p>
          <a:p>
            <a:r>
              <a:rPr lang="en-CA" dirty="0"/>
              <a:t>Factory method takes known type (int, string, etc.) NOT an </a:t>
            </a:r>
            <a:r>
              <a:rPr lang="en-CA" dirty="0" err="1"/>
              <a:t>enum</a:t>
            </a:r>
            <a:r>
              <a:rPr lang="en-CA" dirty="0"/>
              <a:t> or something that will update the header</a:t>
            </a:r>
          </a:p>
          <a:p>
            <a:r>
              <a:rPr lang="en-CA" dirty="0"/>
              <a:t>Implementation (.</a:t>
            </a:r>
            <a:r>
              <a:rPr lang="en-CA" dirty="0" err="1"/>
              <a:t>cpp</a:t>
            </a:r>
            <a:r>
              <a:rPr lang="en-CA" dirty="0"/>
              <a:t>) includes the specific types (derived from the interface).</a:t>
            </a:r>
          </a:p>
          <a:p>
            <a:r>
              <a:rPr lang="en-CA" dirty="0"/>
              <a:t>Include ONLY the factory header, NEVER the specific implementation headers.</a:t>
            </a:r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8534400" y="4800600"/>
            <a:ext cx="609600" cy="342900"/>
          </a:xfrm>
          <a:prstGeom prst="rightArrow">
            <a:avLst>
              <a:gd name="adj1" fmla="val 50000"/>
              <a:gd name="adj2" fmla="val 33333"/>
            </a:avLst>
          </a:prstGeom>
          <a:noFill/>
          <a:ln w="19050">
            <a:solidFill>
              <a:srgbClr val="96969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89321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84048"/>
            <a:ext cx="7772400" cy="968502"/>
          </a:xfrm>
        </p:spPr>
        <p:txBody>
          <a:bodyPr/>
          <a:lstStyle/>
          <a:p>
            <a:r>
              <a:rPr lang="en-CA" dirty="0"/>
              <a:t>Singleton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28750"/>
            <a:ext cx="8839200" cy="3337920"/>
          </a:xfrm>
        </p:spPr>
        <p:txBody>
          <a:bodyPr>
            <a:normAutofit/>
          </a:bodyPr>
          <a:lstStyle/>
          <a:p>
            <a:r>
              <a:rPr lang="en-CA" dirty="0"/>
              <a:t>This is where you only want one instance</a:t>
            </a:r>
          </a:p>
          <a:p>
            <a:r>
              <a:rPr lang="en-CA" dirty="0"/>
              <a:t>Main way:</a:t>
            </a:r>
          </a:p>
          <a:p>
            <a:pPr lvl="1"/>
            <a:r>
              <a:rPr lang="en-CA" dirty="0"/>
              <a:t>Add a constructor, make it private</a:t>
            </a:r>
          </a:p>
          <a:p>
            <a:pPr lvl="1"/>
            <a:r>
              <a:rPr lang="en-CA" dirty="0"/>
              <a:t>Add a static variable of the type</a:t>
            </a:r>
          </a:p>
          <a:p>
            <a:pPr lvl="2"/>
            <a:r>
              <a:rPr lang="en-CA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static</a:t>
            </a:r>
            <a:r>
              <a:rPr lang="en-CA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CA" sz="18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cTankFactory</a:t>
            </a:r>
            <a:r>
              <a:rPr lang="en-CA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* </a:t>
            </a:r>
            <a:r>
              <a:rPr lang="en-CA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m_pTheInstance</a:t>
            </a:r>
            <a:r>
              <a:rPr lang="en-CA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pPr lvl="1"/>
            <a:r>
              <a:rPr lang="en-CA" dirty="0"/>
              <a:t>“static” in C++ land means the object exists all the time, and there’s only one of them</a:t>
            </a:r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8534400" y="4800600"/>
            <a:ext cx="609600" cy="342900"/>
          </a:xfrm>
          <a:prstGeom prst="rightArrow">
            <a:avLst>
              <a:gd name="adj1" fmla="val 50000"/>
              <a:gd name="adj2" fmla="val 33333"/>
            </a:avLst>
          </a:prstGeom>
          <a:noFill/>
          <a:ln w="19050">
            <a:solidFill>
              <a:srgbClr val="96969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672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84048"/>
            <a:ext cx="7772400" cy="968502"/>
          </a:xfrm>
        </p:spPr>
        <p:txBody>
          <a:bodyPr/>
          <a:lstStyle/>
          <a:p>
            <a:r>
              <a:rPr lang="en-CA" dirty="0"/>
              <a:t>Singleton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28750"/>
            <a:ext cx="8839200" cy="3337920"/>
          </a:xfrm>
        </p:spPr>
        <p:txBody>
          <a:bodyPr>
            <a:normAutofit/>
          </a:bodyPr>
          <a:lstStyle/>
          <a:p>
            <a:r>
              <a:rPr lang="en-CA" dirty="0"/>
              <a:t>“static” in C++ land means the object exists all the time, and there’s only one of them</a:t>
            </a:r>
          </a:p>
          <a:p>
            <a:r>
              <a:rPr lang="en-CA" dirty="0"/>
              <a:t>Static variables in classes exists “before” the class is created. Or even if the class </a:t>
            </a:r>
            <a:r>
              <a:rPr lang="en-CA" i="1" dirty="0"/>
              <a:t>isn’t </a:t>
            </a:r>
            <a:r>
              <a:rPr lang="en-CA" dirty="0"/>
              <a:t>created. </a:t>
            </a:r>
            <a:br>
              <a:rPr lang="en-CA" dirty="0"/>
            </a:br>
            <a:r>
              <a:rPr lang="en-CA" dirty="0"/>
              <a:t>They just exist all the time.</a:t>
            </a:r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8534400" y="4800600"/>
            <a:ext cx="609600" cy="342900"/>
          </a:xfrm>
          <a:prstGeom prst="rightArrow">
            <a:avLst>
              <a:gd name="adj1" fmla="val 50000"/>
              <a:gd name="adj2" fmla="val 33333"/>
            </a:avLst>
          </a:prstGeom>
          <a:noFill/>
          <a:ln w="19050">
            <a:solidFill>
              <a:srgbClr val="96969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52014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84048"/>
            <a:ext cx="7772400" cy="968502"/>
          </a:xfrm>
        </p:spPr>
        <p:txBody>
          <a:bodyPr/>
          <a:lstStyle/>
          <a:p>
            <a:r>
              <a:rPr lang="en-CA" dirty="0"/>
              <a:t>Static and non-static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28750"/>
            <a:ext cx="8839200" cy="3337920"/>
          </a:xfrm>
        </p:spPr>
        <p:txBody>
          <a:bodyPr>
            <a:normAutofit fontScale="92500" lnSpcReduction="20000"/>
          </a:bodyPr>
          <a:lstStyle/>
          <a:p>
            <a:r>
              <a:rPr lang="en-CA" dirty="0"/>
              <a:t>Non-static (regular old variables) in classes are instantiated when the class is created.</a:t>
            </a:r>
          </a:p>
          <a:p>
            <a:r>
              <a:rPr lang="en-CA" dirty="0"/>
              <a:t>i.e. they don’t exist UNTIL an instance is.</a:t>
            </a:r>
          </a:p>
          <a:p>
            <a:r>
              <a:rPr lang="en-CA" dirty="0"/>
              <a:t>However, </a:t>
            </a:r>
            <a:r>
              <a:rPr lang="en-CA" i="1" dirty="0"/>
              <a:t>methods exist all the time</a:t>
            </a:r>
            <a:r>
              <a:rPr lang="en-CA" dirty="0"/>
              <a:t>, even if you don’t create the class. </a:t>
            </a:r>
          </a:p>
          <a:p>
            <a:r>
              <a:rPr lang="en-CA" dirty="0"/>
              <a:t>If you don’t access any non-static member variables, you can even call them! </a:t>
            </a:r>
          </a:p>
          <a:p>
            <a:r>
              <a:rPr lang="en-CA" dirty="0"/>
              <a:t>Static variables (and methods) are available always.</a:t>
            </a:r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8534400" y="4800600"/>
            <a:ext cx="609600" cy="342900"/>
          </a:xfrm>
          <a:prstGeom prst="rightArrow">
            <a:avLst>
              <a:gd name="adj1" fmla="val 50000"/>
              <a:gd name="adj2" fmla="val 33333"/>
            </a:avLst>
          </a:prstGeom>
          <a:noFill/>
          <a:ln w="19050">
            <a:solidFill>
              <a:srgbClr val="96969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58503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84048"/>
            <a:ext cx="7772400" cy="968502"/>
          </a:xfrm>
        </p:spPr>
        <p:txBody>
          <a:bodyPr/>
          <a:lstStyle/>
          <a:p>
            <a:r>
              <a:rPr lang="en-CA" dirty="0"/>
              <a:t>Singleton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28750"/>
            <a:ext cx="8839200" cy="3337920"/>
          </a:xfrm>
        </p:spPr>
        <p:txBody>
          <a:bodyPr>
            <a:normAutofit/>
          </a:bodyPr>
          <a:lstStyle/>
          <a:p>
            <a:r>
              <a:rPr lang="en-CA" dirty="0"/>
              <a:t>“static” in C++ land means the object exists all the time, and there’s only one of them</a:t>
            </a:r>
          </a:p>
          <a:p>
            <a:r>
              <a:rPr lang="en-CA" dirty="0"/>
              <a:t>Static variables in classes exists “before” the class is created. Or even if the class </a:t>
            </a:r>
            <a:r>
              <a:rPr lang="en-CA" i="1" dirty="0"/>
              <a:t>isn’t </a:t>
            </a:r>
            <a:r>
              <a:rPr lang="en-CA" dirty="0"/>
              <a:t>created. </a:t>
            </a:r>
            <a:br>
              <a:rPr lang="en-CA" dirty="0"/>
            </a:br>
            <a:r>
              <a:rPr lang="en-CA" dirty="0"/>
              <a:t>They just exist all the time.</a:t>
            </a:r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8534400" y="4800600"/>
            <a:ext cx="609600" cy="342900"/>
          </a:xfrm>
          <a:prstGeom prst="rightArrow">
            <a:avLst>
              <a:gd name="adj1" fmla="val 50000"/>
              <a:gd name="adj2" fmla="val 33333"/>
            </a:avLst>
          </a:prstGeom>
          <a:noFill/>
          <a:ln w="19050">
            <a:solidFill>
              <a:srgbClr val="96969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17353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5036</TotalTime>
  <Words>372</Words>
  <Application>Microsoft Office PowerPoint</Application>
  <PresentationFormat>On-screen Show (16:9)</PresentationFormat>
  <Paragraphs>36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Arial</vt:lpstr>
      <vt:lpstr>Calibri</vt:lpstr>
      <vt:lpstr>Cascadia Mono</vt:lpstr>
      <vt:lpstr>Consolas</vt:lpstr>
      <vt:lpstr>Corbel</vt:lpstr>
      <vt:lpstr>Wingdings</vt:lpstr>
      <vt:lpstr>Wingdings 2</vt:lpstr>
      <vt:lpstr>Wingdings 3</vt:lpstr>
      <vt:lpstr>Metro</vt:lpstr>
      <vt:lpstr>Patterns</vt:lpstr>
      <vt:lpstr>Patterns</vt:lpstr>
      <vt:lpstr>Abstract Factory (C++)</vt:lpstr>
      <vt:lpstr>Singleton</vt:lpstr>
      <vt:lpstr>Singleton</vt:lpstr>
      <vt:lpstr>Static and non-static</vt:lpstr>
      <vt:lpstr>Singleton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INFO6019</dc:title>
  <dc:creator>mfeeney</dc:creator>
  <cp:lastModifiedBy>Feeney, Michael</cp:lastModifiedBy>
  <cp:revision>65</cp:revision>
  <dcterms:created xsi:type="dcterms:W3CDTF">2006-08-16T00:00:00Z</dcterms:created>
  <dcterms:modified xsi:type="dcterms:W3CDTF">2024-10-28T15:09:12Z</dcterms:modified>
</cp:coreProperties>
</file>