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7"/>
  </p:notesMasterIdLst>
  <p:sldIdLst>
    <p:sldId id="460" r:id="rId2"/>
    <p:sldId id="461" r:id="rId3"/>
    <p:sldId id="462" r:id="rId4"/>
    <p:sldId id="463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5" r:id="rId1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8" autoAdjust="0"/>
    <p:restoredTop sz="94624" autoAdjust="0"/>
  </p:normalViewPr>
  <p:slideViewPr>
    <p:cSldViewPr>
      <p:cViewPr varScale="1">
        <p:scale>
          <a:sx n="109" d="100"/>
          <a:sy n="109" d="100"/>
        </p:scale>
        <p:origin x="979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96373C-ADE7-4794-A5C6-CF8090C1CBE1}" type="datetimeFigureOut">
              <a:rPr lang="en-CA" smtClean="0"/>
              <a:pPr/>
              <a:t>2025-03-17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C896DD9-1391-4A98-8876-74D32BBBBF1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9143999" cy="385157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6886"/>
            <a:ext cx="8077200" cy="1255014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8077200" cy="1124712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mfeeney@fanshawec.ca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384625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8" y="0"/>
            <a:ext cx="2514601" cy="51435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05980"/>
            <a:ext cx="19050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4783095"/>
            <a:ext cx="3836404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939546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CD64F-A5A1-4F21-A75E-AF65C33CA0D3}" type="datetimeFigureOut">
              <a:rPr lang="en-CA" smtClean="0"/>
              <a:pPr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195189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1951890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89154"/>
            <a:ext cx="8013192" cy="1227582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371600"/>
            <a:ext cx="8022336" cy="51435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452"/>
            <a:ext cx="4038600" cy="346786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452"/>
            <a:ext cx="4038600" cy="3467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4241"/>
            <a:ext cx="4040188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134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4241"/>
            <a:ext cx="4041775" cy="536516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37134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14300"/>
            <a:ext cx="2523744" cy="73380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8" y="1307350"/>
            <a:ext cx="5920641" cy="34191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297514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090422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16586"/>
            <a:ext cx="2525150" cy="733806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6" y="1113606"/>
            <a:ext cx="6247397" cy="4029894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296162"/>
            <a:ext cx="2468880" cy="342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877824"/>
            <a:ext cx="2523744" cy="150876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51435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877824"/>
            <a:ext cx="5193792" cy="150876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877824"/>
            <a:ext cx="733864" cy="1508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76921"/>
            <a:ext cx="9144000" cy="3429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1" y="0"/>
            <a:ext cx="9143999" cy="10753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93829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394"/>
            <a:ext cx="8229600" cy="3469207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857749"/>
            <a:ext cx="2133600" cy="20574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7" y="4857749"/>
            <a:ext cx="5507719" cy="20574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4857749"/>
            <a:ext cx="733864" cy="20574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oogle.com/url?sa=i&amp;url=https%3A%2F%2Fstackoverflow.com%2Fquestions%2F11832168%2Fget-opengl-lookat-position&amp;psig=AOvVaw2oxCyvYDB4SsFENXLok4N8&amp;ust=1742305914501000&amp;source=images&amp;cd=vfe&amp;opi=89978449&amp;ved=0CBQQjRxqFwoTCLCQh8ChkYwDFQAAAAAdAAAAABA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CA" dirty="0"/>
              <a:t>Deferred rendering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B4616-25C7-9D4A-1E32-98B17F718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81"/>
            <a:ext cx="9144000" cy="501773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3CB3DA6D-013C-A654-EDA0-3AFF31D944DD}"/>
              </a:ext>
            </a:extLst>
          </p:cNvPr>
          <p:cNvSpPr/>
          <p:nvPr/>
        </p:nvSpPr>
        <p:spPr>
          <a:xfrm>
            <a:off x="2971800" y="1885950"/>
            <a:ext cx="2438400" cy="2438400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6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Forward+ (AMD alternative)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Autofit/>
          </a:bodyPr>
          <a:lstStyle/>
          <a:p>
            <a:r>
              <a:rPr lang="en-CA" sz="2400" dirty="0"/>
              <a:t>3 passes </a:t>
            </a:r>
          </a:p>
          <a:p>
            <a:r>
              <a:rPr lang="en-CA" sz="2400" dirty="0"/>
              <a:t>1</a:t>
            </a:r>
            <a:r>
              <a:rPr lang="en-CA" sz="2400" baseline="30000" dirty="0"/>
              <a:t>st</a:t>
            </a:r>
            <a:r>
              <a:rPr lang="en-CA" sz="2400" dirty="0"/>
              <a:t> writes to the “geometry buffer” (G buffer)</a:t>
            </a:r>
          </a:p>
          <a:p>
            <a:r>
              <a:rPr lang="en-CA" sz="2400" dirty="0"/>
              <a:t>2nd pass: compute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CA" sz="2000" dirty="0"/>
              <a:t>Calculate which lights are where – close to the geometry</a:t>
            </a:r>
          </a:p>
          <a:p>
            <a:r>
              <a:rPr lang="en-CA" sz="2400" dirty="0"/>
              <a:t>3</a:t>
            </a:r>
            <a:r>
              <a:rPr lang="en-CA" sz="2400" baseline="30000" dirty="0"/>
              <a:t>rd</a:t>
            </a:r>
            <a:r>
              <a:rPr lang="en-CA" sz="2400" dirty="0"/>
              <a:t> pass: </a:t>
            </a:r>
          </a:p>
          <a:p>
            <a:pPr lvl="1"/>
            <a:r>
              <a:rPr lang="en-CA" sz="2000" dirty="0"/>
              <a:t>Regular lighting pass</a:t>
            </a:r>
          </a:p>
        </p:txBody>
      </p:sp>
    </p:spTree>
    <p:extLst>
      <p:ext uri="{BB962C8B-B14F-4D97-AF65-F5344CB8AC3E}">
        <p14:creationId xmlns:p14="http://schemas.microsoft.com/office/powerpoint/2010/main" val="109466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So, 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Autofit/>
          </a:bodyPr>
          <a:lstStyle/>
          <a:p>
            <a:r>
              <a:rPr lang="en-CA" sz="2400" dirty="0"/>
              <a:t>2 pass deferred, rendering to a full screen quad</a:t>
            </a:r>
          </a:p>
          <a:p>
            <a:r>
              <a:rPr lang="en-CA" sz="2400" dirty="0"/>
              <a:t>Pass #1:</a:t>
            </a:r>
          </a:p>
          <a:p>
            <a:pPr lvl="1"/>
            <a:r>
              <a:rPr lang="en-CA" sz="1600" dirty="0"/>
              <a:t>Output: vertex position, normal, colours (material), maybe other things…</a:t>
            </a:r>
          </a:p>
          <a:p>
            <a:r>
              <a:rPr lang="en-CA" sz="2400" dirty="0"/>
              <a:t>Pass #2: </a:t>
            </a:r>
          </a:p>
          <a:p>
            <a:pPr lvl="1"/>
            <a:r>
              <a:rPr lang="en-CA" sz="2000" dirty="0"/>
              <a:t>Read the FBO and run the light calculation.</a:t>
            </a:r>
          </a:p>
          <a:p>
            <a:r>
              <a:rPr lang="en-CA" sz="2400" dirty="0"/>
              <a:t>Question: </a:t>
            </a:r>
          </a:p>
          <a:p>
            <a:pPr lvl="1"/>
            <a:r>
              <a:rPr lang="en-CA" sz="2000" dirty="0"/>
              <a:t>Do we do 2 separate shaders, or 1 “uber” shader with two “states” or passes? We’ll do it with ONE shader to simplify the uniforms</a:t>
            </a:r>
          </a:p>
          <a:p>
            <a:pPr lvl="1"/>
            <a:r>
              <a:rPr lang="en-CA" sz="2000" dirty="0"/>
              <a:t>…but that will make the shader a little stranger</a:t>
            </a:r>
          </a:p>
          <a:p>
            <a:pPr lvl="1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7265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85640-0156-3D7B-4671-C4FBD5767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781F-1333-FC0E-3BB7-C7AB7EE5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G buffer: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8EAC111-A4E7-A72B-5B07-9B11F46EE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255029"/>
              </p:ext>
            </p:extLst>
          </p:nvPr>
        </p:nvGraphicFramePr>
        <p:xfrm>
          <a:off x="762000" y="1809750"/>
          <a:ext cx="7974013" cy="202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358498" imgH="1105057" progId="Excel.Sheet.12">
                  <p:embed/>
                </p:oleObj>
              </mc:Choice>
              <mc:Fallback>
                <p:oleObj name="Worksheet" r:id="rId2" imgW="4358498" imgH="110505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809750"/>
                        <a:ext cx="7974013" cy="202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591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“</a:t>
            </a:r>
            <a:r>
              <a:rPr lang="en-CA" dirty="0" err="1"/>
              <a:t>renderPassNumber</a:t>
            </a:r>
            <a:r>
              <a:rPr lang="en-CA" dirty="0"/>
              <a:t>”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200150"/>
            <a:ext cx="8610600" cy="3657600"/>
          </a:xfrm>
        </p:spPr>
        <p:txBody>
          <a:bodyPr>
            <a:noAutofit/>
          </a:bodyPr>
          <a:lstStyle/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We only output the things to the G buffer</a:t>
            </a:r>
          </a:p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We don’t output any lighting information here</a:t>
            </a:r>
          </a:p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This means you’re 1</a:t>
            </a:r>
            <a:r>
              <a:rPr lang="en-CA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pass is likely a simpler sort of shader</a:t>
            </a:r>
          </a:p>
          <a:p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We are using the uniform int </a:t>
            </a:r>
            <a:r>
              <a:rPr lang="en-CA" sz="2000" dirty="0" err="1">
                <a:latin typeface="Arial" panose="020B0604020202020204" pitchFamily="34" charset="0"/>
                <a:cs typeface="Arial" panose="020B0604020202020204" pitchFamily="34" charset="0"/>
              </a:rPr>
              <a:t>renderPassNumber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to indicate which “pass” we are doing: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0 : Regular forward rendering (note we had to change our colour output variable from “</a:t>
            </a:r>
            <a:r>
              <a:rPr lang="en-CA" sz="1600" dirty="0" err="1">
                <a:latin typeface="Arial" panose="020B0604020202020204" pitchFamily="34" charset="0"/>
                <a:cs typeface="Arial" panose="020B0604020202020204" pitchFamily="34" charset="0"/>
              </a:rPr>
              <a:t>finalPixelColour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” to “</a:t>
            </a:r>
            <a:r>
              <a:rPr lang="en-CA" sz="1600" dirty="0" err="1">
                <a:latin typeface="Arial" panose="020B0604020202020204" pitchFamily="34" charset="0"/>
                <a:cs typeface="Arial" panose="020B0604020202020204" pitchFamily="34" charset="0"/>
              </a:rPr>
              <a:t>vertexWorldLocationXYZ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” which might be a little confusing. </a:t>
            </a:r>
          </a:p>
          <a:p>
            <a:pPr marL="923544" lvl="3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I used “0” (zero) so that if we forgot to set the </a:t>
            </a:r>
            <a:r>
              <a:rPr lang="en-CA" sz="1400" dirty="0" err="1">
                <a:latin typeface="Arial" panose="020B0604020202020204" pitchFamily="34" charset="0"/>
                <a:cs typeface="Arial" panose="020B0604020202020204" pitchFamily="34" charset="0"/>
              </a:rPr>
              <a:t>renderPassNumber</a:t>
            </a: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 it would still work.</a:t>
            </a:r>
          </a:p>
          <a:p>
            <a:pPr lvl="1"/>
            <a:r>
              <a:rPr lang="en-CA" sz="2000" b="1" dirty="0"/>
              <a:t>1: 1</a:t>
            </a:r>
            <a:r>
              <a:rPr lang="en-CA" sz="2000" b="1" baseline="30000" dirty="0"/>
              <a:t>st</a:t>
            </a:r>
            <a:r>
              <a:rPr lang="en-CA" sz="2000" b="1" dirty="0"/>
              <a:t> pass of the deferred, rending to the G buffer</a:t>
            </a:r>
          </a:p>
          <a:p>
            <a:pPr lvl="1"/>
            <a:r>
              <a:rPr lang="en-CA" sz="2000" dirty="0"/>
              <a:t>2: Optional 2</a:t>
            </a:r>
            <a:r>
              <a:rPr lang="en-CA" sz="2000" baseline="30000" dirty="0"/>
              <a:t>nd</a:t>
            </a:r>
            <a:r>
              <a:rPr lang="en-CA" sz="2000" dirty="0"/>
              <a:t> pass which we </a:t>
            </a:r>
            <a:r>
              <a:rPr lang="en-CA" sz="2000" i="1" dirty="0"/>
              <a:t>aren’t </a:t>
            </a:r>
            <a:r>
              <a:rPr lang="en-CA" sz="2000" dirty="0"/>
              <a:t>using at the moment</a:t>
            </a:r>
          </a:p>
          <a:p>
            <a:pPr lvl="1"/>
            <a:r>
              <a:rPr lang="en-CA" sz="2000" b="1" dirty="0"/>
              <a:t>3: Lighting pass (this can also be the “2</a:t>
            </a:r>
            <a:r>
              <a:rPr lang="en-CA" sz="2000" b="1" baseline="30000" dirty="0"/>
              <a:t>nd</a:t>
            </a:r>
            <a:r>
              <a:rPr lang="en-CA" sz="2000" b="1" dirty="0"/>
              <a:t> pass”/”effects” pass, too)</a:t>
            </a:r>
          </a:p>
          <a:p>
            <a:pPr lvl="2"/>
            <a:r>
              <a:rPr lang="en-CA" sz="1600" dirty="0"/>
              <a:t>This will output to the colour buffer (i.e. the screen)</a:t>
            </a:r>
          </a:p>
        </p:txBody>
      </p:sp>
    </p:spTree>
    <p:extLst>
      <p:ext uri="{BB962C8B-B14F-4D97-AF65-F5344CB8AC3E}">
        <p14:creationId xmlns:p14="http://schemas.microsoft.com/office/powerpoint/2010/main" val="24442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C0802-5C7D-6CFA-35C5-F737F9E8CB42}"/>
              </a:ext>
            </a:extLst>
          </p:cNvPr>
          <p:cNvSpPr/>
          <p:nvPr/>
        </p:nvSpPr>
        <p:spPr>
          <a:xfrm>
            <a:off x="3124200" y="285750"/>
            <a:ext cx="304800" cy="4191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FSQ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69D8390-0D59-FE5A-7872-3B8876BE4BD4}"/>
              </a:ext>
            </a:extLst>
          </p:cNvPr>
          <p:cNvSpPr/>
          <p:nvPr/>
        </p:nvSpPr>
        <p:spPr>
          <a:xfrm>
            <a:off x="533400" y="1733550"/>
            <a:ext cx="1600200" cy="1219200"/>
          </a:xfrm>
          <a:prstGeom prst="rightArrow">
            <a:avLst>
              <a:gd name="adj1" fmla="val 5923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Camera</a:t>
            </a:r>
          </a:p>
          <a:p>
            <a:pPr algn="ctr"/>
            <a:r>
              <a:rPr lang="en-CA" dirty="0"/>
              <a:t>0, 0, +10</a:t>
            </a:r>
          </a:p>
        </p:txBody>
      </p:sp>
      <p:pic>
        <p:nvPicPr>
          <p:cNvPr id="1026" name="Picture 2" descr="android - Get OpenGL LookAt Position - Stack Overflow">
            <a:hlinkClick r:id="rId2"/>
            <a:extLst>
              <a:ext uri="{FF2B5EF4-FFF2-40B4-BE49-F238E27FC236}">
                <a16:creationId xmlns:a16="http://schemas.microsoft.com/office/drawing/2014/main" id="{DFA9C5A4-C5B7-58FB-3371-8FFFDC1C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42900"/>
            <a:ext cx="32385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79F717-2B6B-A8DF-089D-C77032885A5E}"/>
              </a:ext>
            </a:extLst>
          </p:cNvPr>
          <p:cNvSpPr txBox="1"/>
          <p:nvPr/>
        </p:nvSpPr>
        <p:spPr>
          <a:xfrm>
            <a:off x="3543300" y="2038350"/>
            <a:ext cx="2019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Place at the origin (0,0,0)</a:t>
            </a:r>
          </a:p>
          <a:p>
            <a:r>
              <a:rPr lang="en-CA" dirty="0"/>
              <a:t>Lined up on the XY plane, with the centre at 0,0,0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BD3D55C-4222-12D7-576B-9B9AA4095B93}"/>
              </a:ext>
            </a:extLst>
          </p:cNvPr>
          <p:cNvSpPr/>
          <p:nvPr/>
        </p:nvSpPr>
        <p:spPr>
          <a:xfrm>
            <a:off x="6622659" y="1016684"/>
            <a:ext cx="1575582" cy="1364566"/>
          </a:xfrm>
          <a:custGeom>
            <a:avLst/>
            <a:gdLst>
              <a:gd name="connsiteX0" fmla="*/ 0 w 1575582"/>
              <a:gd name="connsiteY0" fmla="*/ 0 h 1364566"/>
              <a:gd name="connsiteX1" fmla="*/ 14068 w 1575582"/>
              <a:gd name="connsiteY1" fmla="*/ 1048043 h 1364566"/>
              <a:gd name="connsiteX2" fmla="*/ 1568548 w 1575582"/>
              <a:gd name="connsiteY2" fmla="*/ 1364566 h 1364566"/>
              <a:gd name="connsiteX3" fmla="*/ 1575582 w 1575582"/>
              <a:gd name="connsiteY3" fmla="*/ 14068 h 1364566"/>
              <a:gd name="connsiteX4" fmla="*/ 0 w 1575582"/>
              <a:gd name="connsiteY4" fmla="*/ 0 h 1364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582" h="1364566">
                <a:moveTo>
                  <a:pt x="0" y="0"/>
                </a:moveTo>
                <a:lnTo>
                  <a:pt x="14068" y="1048043"/>
                </a:lnTo>
                <a:lnTo>
                  <a:pt x="1568548" y="1364566"/>
                </a:lnTo>
                <a:cubicBezTo>
                  <a:pt x="1570893" y="914400"/>
                  <a:pt x="1573237" y="464234"/>
                  <a:pt x="1575582" y="1406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19C90E-A661-197D-E9BB-B13B52139101}"/>
              </a:ext>
            </a:extLst>
          </p:cNvPr>
          <p:cNvSpPr/>
          <p:nvPr/>
        </p:nvSpPr>
        <p:spPr>
          <a:xfrm rot="19469608">
            <a:off x="6059921" y="2164518"/>
            <a:ext cx="838200" cy="381000"/>
          </a:xfrm>
          <a:prstGeom prst="rightArrow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22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3469207"/>
          </a:xfrm>
        </p:spPr>
        <p:txBody>
          <a:bodyPr>
            <a:noAutofit/>
          </a:bodyPr>
          <a:lstStyle/>
          <a:p>
            <a:r>
              <a:rPr lang="en-CA" sz="2800" dirty="0"/>
              <a:t>Each pixel going to the fragment shader must be “processed”</a:t>
            </a:r>
          </a:p>
          <a:p>
            <a:pPr lvl="1"/>
            <a:r>
              <a:rPr lang="en-CA" sz="2400" dirty="0"/>
              <a:t>It might be blocked through the depth buffer</a:t>
            </a:r>
          </a:p>
          <a:p>
            <a:pPr lvl="2"/>
            <a:r>
              <a:rPr lang="en-CA" sz="2000" dirty="0"/>
              <a:t>But it still has to be sent through the pipeline</a:t>
            </a:r>
          </a:p>
          <a:p>
            <a:pPr lvl="1"/>
            <a:r>
              <a:rPr lang="en-CA" sz="2400" dirty="0"/>
              <a:t>But it likely won’t be (or we can’t control it), so worst case, a LOT of pixels are calculated (i.e. the lighting is calculated) and then discarded (blocked by other geometry)</a:t>
            </a:r>
          </a:p>
        </p:txBody>
      </p:sp>
    </p:spTree>
    <p:extLst>
      <p:ext uri="{BB962C8B-B14F-4D97-AF65-F5344CB8AC3E}">
        <p14:creationId xmlns:p14="http://schemas.microsoft.com/office/powerpoint/2010/main" val="41387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simple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3469207"/>
          </a:xfrm>
        </p:spPr>
        <p:txBody>
          <a:bodyPr>
            <a:noAutofit/>
          </a:bodyPr>
          <a:lstStyle/>
          <a:p>
            <a:r>
              <a:rPr lang="en-CA" sz="2800" dirty="0"/>
              <a:t>Divide the scene into parts and control what lights are being used in what parts (and control the order the geometry is drawn)</a:t>
            </a:r>
          </a:p>
          <a:p>
            <a:pPr lvl="1"/>
            <a:r>
              <a:rPr lang="en-CA" sz="2000" dirty="0"/>
              <a:t>Complicated to set this up</a:t>
            </a:r>
          </a:p>
          <a:p>
            <a:pPr lvl="1"/>
            <a:r>
              <a:rPr lang="en-CA" sz="2000" dirty="0"/>
              <a:t>There’s a limit to how much better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416697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FA8F68-C2BA-917E-7839-155D3151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69945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78E1B40-27D5-9808-9196-73175E2F813A}"/>
              </a:ext>
            </a:extLst>
          </p:cNvPr>
          <p:cNvSpPr/>
          <p:nvPr/>
        </p:nvSpPr>
        <p:spPr>
          <a:xfrm>
            <a:off x="2056228" y="234315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7D8D9A-C6FB-895D-CB54-49D3F13189FC}"/>
              </a:ext>
            </a:extLst>
          </p:cNvPr>
          <p:cNvCxnSpPr>
            <a:cxnSpLocks/>
          </p:cNvCxnSpPr>
          <p:nvPr/>
        </p:nvCxnSpPr>
        <p:spPr>
          <a:xfrm>
            <a:off x="2513428" y="2647950"/>
            <a:ext cx="5106572" cy="533400"/>
          </a:xfrm>
          <a:prstGeom prst="straightConnector1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467D7F4-DFAB-1D6C-F35E-86BC1AB17C22}"/>
              </a:ext>
            </a:extLst>
          </p:cNvPr>
          <p:cNvSpPr/>
          <p:nvPr/>
        </p:nvSpPr>
        <p:spPr>
          <a:xfrm>
            <a:off x="4572000" y="209550"/>
            <a:ext cx="3886200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In this case, we could limit the distance the light goes, but that won’t really work for a light like this – what distance do we set?</a:t>
            </a:r>
          </a:p>
        </p:txBody>
      </p:sp>
    </p:spTree>
    <p:extLst>
      <p:ext uri="{BB962C8B-B14F-4D97-AF65-F5344CB8AC3E}">
        <p14:creationId xmlns:p14="http://schemas.microsoft.com/office/powerpoint/2010/main" val="329591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Lights &amp;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3469207"/>
          </a:xfrm>
        </p:spPr>
        <p:txBody>
          <a:bodyPr>
            <a:noAutofit/>
          </a:bodyPr>
          <a:lstStyle/>
          <a:p>
            <a:r>
              <a:rPr lang="en-CA" sz="2800" dirty="0"/>
              <a:t>The more triangles we have, the longer it will take to process the scene. </a:t>
            </a:r>
          </a:p>
          <a:p>
            <a:r>
              <a:rPr lang="en-CA" sz="2800" dirty="0"/>
              <a:t>The more lights we have, the longer it will take to process the scene. </a:t>
            </a:r>
          </a:p>
          <a:p>
            <a:r>
              <a:rPr lang="en-CA" sz="2800" dirty="0"/>
              <a:t>Total time = #lights * #vertices</a:t>
            </a:r>
          </a:p>
          <a:p>
            <a:r>
              <a:rPr lang="en-CA" sz="2800" dirty="0"/>
              <a:t>Vertices: 1,000,000</a:t>
            </a:r>
          </a:p>
          <a:p>
            <a:r>
              <a:rPr lang="en-CA" sz="2800" dirty="0"/>
              <a:t>Lights from 10 to 20: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310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Couple general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3469207"/>
          </a:xfrm>
        </p:spPr>
        <p:txBody>
          <a:bodyPr>
            <a:noAutofit/>
          </a:bodyPr>
          <a:lstStyle/>
          <a:p>
            <a:r>
              <a:rPr lang="en-CA" sz="2800" dirty="0"/>
              <a:t>Deferred rendering (really: deferred lighting)</a:t>
            </a:r>
          </a:p>
          <a:p>
            <a:r>
              <a:rPr lang="en-CA" sz="2800" dirty="0"/>
              <a:t>Forward+ </a:t>
            </a:r>
          </a:p>
          <a:p>
            <a:r>
              <a:rPr lang="en-CA" sz="2800" dirty="0"/>
              <a:t>Both of these essentially this interplay between lights and geometry</a:t>
            </a:r>
          </a:p>
          <a:p>
            <a:r>
              <a:rPr lang="en-CA" sz="2800" dirty="0"/>
              <a:t>Deferred: </a:t>
            </a:r>
          </a:p>
          <a:p>
            <a:pPr lvl="1"/>
            <a:r>
              <a:rPr lang="en-CA" sz="2000" dirty="0"/>
              <a:t>Instead of cost = lights * vertices</a:t>
            </a:r>
          </a:p>
          <a:p>
            <a:pPr lvl="1"/>
            <a:r>
              <a:rPr lang="en-CA" sz="2000" dirty="0"/>
              <a:t>We have cost: lights + vertices</a:t>
            </a:r>
          </a:p>
        </p:txBody>
      </p:sp>
    </p:spTree>
    <p:extLst>
      <p:ext uri="{BB962C8B-B14F-4D97-AF65-F5344CB8AC3E}">
        <p14:creationId xmlns:p14="http://schemas.microsoft.com/office/powerpoint/2010/main" val="146640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Doom 3 had something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52550"/>
            <a:ext cx="8229600" cy="3469207"/>
          </a:xfrm>
        </p:spPr>
        <p:txBody>
          <a:bodyPr>
            <a:noAutofit/>
          </a:bodyPr>
          <a:lstStyle/>
          <a:p>
            <a:r>
              <a:rPr lang="en-CA" sz="2800" dirty="0"/>
              <a:t>Only calculate lighting on the “closest 3 lights”</a:t>
            </a:r>
          </a:p>
          <a:p>
            <a:r>
              <a:rPr lang="en-CA" sz="2800" dirty="0"/>
              <a:t>This explains both how it looks so good (remember this was 2003) and how it could perform so well</a:t>
            </a:r>
          </a:p>
          <a:p>
            <a:r>
              <a:rPr lang="en-CA" sz="2800" dirty="0"/>
              <a:t>BUT, how do you “calculate the closest 3 lights??”</a:t>
            </a:r>
          </a:p>
          <a:p>
            <a:r>
              <a:rPr lang="en-CA" sz="2800" dirty="0"/>
              <a:t>They key is to limit the number of lights, specifically lights that don’t contribute anything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87391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0759-A2D4-72C0-837F-9665A1882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Deferred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4EE83-5030-97B3-86A9-A9A2DD418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Autofit/>
          </a:bodyPr>
          <a:lstStyle/>
          <a:p>
            <a:r>
              <a:rPr lang="en-CA" sz="2400" dirty="0"/>
              <a:t>2 passes </a:t>
            </a:r>
          </a:p>
          <a:p>
            <a:r>
              <a:rPr lang="en-CA" sz="2400" dirty="0"/>
              <a:t>One writes to the “geometry buffer” (G buffer)</a:t>
            </a:r>
          </a:p>
          <a:p>
            <a:pPr lvl="1"/>
            <a:r>
              <a:rPr lang="en-CA" sz="1400" b="1" dirty="0"/>
              <a:t>Vertex location</a:t>
            </a:r>
          </a:p>
          <a:p>
            <a:pPr lvl="1"/>
            <a:r>
              <a:rPr lang="en-CA" sz="1400" b="1" dirty="0"/>
              <a:t>Vertex normal</a:t>
            </a:r>
          </a:p>
          <a:p>
            <a:pPr lvl="1"/>
            <a:r>
              <a:rPr lang="en-CA" sz="1400" b="1" dirty="0"/>
              <a:t>Colours Lambertian (diffuse colours, essentially)</a:t>
            </a:r>
          </a:p>
          <a:p>
            <a:pPr lvl="1"/>
            <a:r>
              <a:rPr lang="en-CA" sz="1400" dirty="0"/>
              <a:t>Other things (specular, whatever</a:t>
            </a:r>
          </a:p>
          <a:p>
            <a:r>
              <a:rPr lang="en-CA" sz="2400" dirty="0"/>
              <a:t>2nd pass: </a:t>
            </a:r>
          </a:p>
          <a:p>
            <a:pPr lvl="1"/>
            <a:r>
              <a:rPr lang="en-CA" sz="2000" dirty="0"/>
              <a:t>Run the regular lighting calculation, but using these values in the G buffer, NOT the original vertex information</a:t>
            </a:r>
          </a:p>
          <a:p>
            <a:pPr lvl="1"/>
            <a:r>
              <a:rPr lang="en-CA" sz="2000" dirty="0"/>
              <a:t>The amount of geometry is tied to the size of the G buffer</a:t>
            </a:r>
          </a:p>
          <a:p>
            <a:pPr lvl="1"/>
            <a:r>
              <a:rPr lang="en-CA" sz="2000" dirty="0"/>
              <a:t>So, if it’s 1920x1080 </a:t>
            </a:r>
            <a:r>
              <a:rPr lang="en-CA" sz="2000" dirty="0">
                <a:sym typeface="Wingdings" panose="05000000000000000000" pitchFamily="2" charset="2"/>
              </a:rPr>
              <a:t> then that’s the number of vertices (2 million)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07913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FA8F68-C2BA-917E-7839-155D31512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699452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7508997-ED2D-5D64-2093-DE04B20B672A}"/>
              </a:ext>
            </a:extLst>
          </p:cNvPr>
          <p:cNvSpPr/>
          <p:nvPr/>
        </p:nvSpPr>
        <p:spPr>
          <a:xfrm>
            <a:off x="1143000" y="1504950"/>
            <a:ext cx="2209800" cy="2209800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2471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10924</TotalTime>
  <Words>714</Words>
  <Application>Microsoft Office PowerPoint</Application>
  <PresentationFormat>On-screen Show (16:9)</PresentationFormat>
  <Paragraphs>73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Microsoft Excel Worksheet</vt:lpstr>
      <vt:lpstr>Deferred rendering</vt:lpstr>
      <vt:lpstr>What’s the issue?</vt:lpstr>
      <vt:lpstr>Some simple things</vt:lpstr>
      <vt:lpstr>PowerPoint Presentation</vt:lpstr>
      <vt:lpstr>Lights &amp; Geometry</vt:lpstr>
      <vt:lpstr>Couple general solutions</vt:lpstr>
      <vt:lpstr>Doom 3 had something like this</vt:lpstr>
      <vt:lpstr>Deferred Rendering</vt:lpstr>
      <vt:lpstr>PowerPoint Presentation</vt:lpstr>
      <vt:lpstr>PowerPoint Presentation</vt:lpstr>
      <vt:lpstr>Forward+ (AMD alternative)</vt:lpstr>
      <vt:lpstr>So, what are WE doing?</vt:lpstr>
      <vt:lpstr>Our G buffer:</vt:lpstr>
      <vt:lpstr>The “renderPassNumber”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INFO6014 – Graphics 1 Week 1, Day 2</dc:title>
  <dc:creator>mfeeney</dc:creator>
  <cp:lastModifiedBy>Feeney, Michael</cp:lastModifiedBy>
  <cp:revision>298</cp:revision>
  <cp:lastPrinted>2020-01-08T16:39:02Z</cp:lastPrinted>
  <dcterms:created xsi:type="dcterms:W3CDTF">2006-08-16T00:00:00Z</dcterms:created>
  <dcterms:modified xsi:type="dcterms:W3CDTF">2025-03-17T13:55:45Z</dcterms:modified>
</cp:coreProperties>
</file>