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25"/>
  </p:notesMasterIdLst>
  <p:sldIdLst>
    <p:sldId id="256" r:id="rId2"/>
    <p:sldId id="401" r:id="rId3"/>
    <p:sldId id="402" r:id="rId4"/>
    <p:sldId id="404" r:id="rId5"/>
    <p:sldId id="410" r:id="rId6"/>
    <p:sldId id="375" r:id="rId7"/>
    <p:sldId id="398" r:id="rId8"/>
    <p:sldId id="428" r:id="rId9"/>
    <p:sldId id="424" r:id="rId10"/>
    <p:sldId id="412" r:id="rId11"/>
    <p:sldId id="413" r:id="rId12"/>
    <p:sldId id="414" r:id="rId13"/>
    <p:sldId id="415" r:id="rId14"/>
    <p:sldId id="416" r:id="rId15"/>
    <p:sldId id="417" r:id="rId16"/>
    <p:sldId id="418" r:id="rId17"/>
    <p:sldId id="419" r:id="rId18"/>
    <p:sldId id="420" r:id="rId19"/>
    <p:sldId id="421" r:id="rId20"/>
    <p:sldId id="425" r:id="rId21"/>
    <p:sldId id="422" r:id="rId22"/>
    <p:sldId id="423" r:id="rId23"/>
    <p:sldId id="39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75B4E1-6CDB-4908-B14B-EFD23B15C3F1}" type="datetimeFigureOut">
              <a:rPr lang="en-CA" smtClean="0"/>
              <a:t>2025-01-07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F5C42-239C-4139-834A-A790CE28CAE9}" type="slidenum">
              <a:rPr lang="en-CA" smtClean="0"/>
              <a:t>‹#›</a:t>
            </a:fld>
            <a:endParaRPr lang="en-CA"/>
          </a:p>
        </p:txBody>
      </p:sp>
    </p:spTree>
    <p:extLst>
      <p:ext uri="{BB962C8B-B14F-4D97-AF65-F5344CB8AC3E}">
        <p14:creationId xmlns:p14="http://schemas.microsoft.com/office/powerpoint/2010/main" val="4227629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D4E782-45B6-4C73-AC21-5FF928AD7CED}" type="datetimeFigureOut">
              <a:rPr lang="en-CA" smtClean="0"/>
              <a:t>2025-01-07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195040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D4E782-45B6-4C73-AC21-5FF928AD7CED}" type="datetimeFigureOut">
              <a:rPr lang="en-CA" smtClean="0"/>
              <a:t>2025-01-07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2917142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D4E782-45B6-4C73-AC21-5FF928AD7CED}" type="datetimeFigureOut">
              <a:rPr lang="en-CA" smtClean="0"/>
              <a:t>2025-01-07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2940089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D4E782-45B6-4C73-AC21-5FF928AD7CED}" type="datetimeFigureOut">
              <a:rPr lang="en-CA" smtClean="0"/>
              <a:t>2025-01-07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1AE39F-DC94-47BC-B70E-02C75FA3BA8D}" type="slidenum">
              <a:rPr lang="en-CA" smtClean="0"/>
              <a:t>‹#›</a:t>
            </a:fld>
            <a:endParaRPr lang="en-CA"/>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802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D4E782-45B6-4C73-AC21-5FF928AD7CED}" type="datetimeFigureOut">
              <a:rPr lang="en-CA" smtClean="0"/>
              <a:t>2025-01-07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2142868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D4E782-45B6-4C73-AC21-5FF928AD7CED}" type="datetimeFigureOut">
              <a:rPr lang="en-CA" smtClean="0"/>
              <a:t>2025-01-07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3859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D4E782-45B6-4C73-AC21-5FF928AD7CED}" type="datetimeFigureOut">
              <a:rPr lang="en-CA" smtClean="0"/>
              <a:t>2025-01-07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1480377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D4E782-45B6-4C73-AC21-5FF928AD7CED}" type="datetimeFigureOut">
              <a:rPr lang="en-CA" smtClean="0"/>
              <a:t>2025-01-07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3239720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D4E782-45B6-4C73-AC21-5FF928AD7CED}" type="datetimeFigureOut">
              <a:rPr lang="en-CA" smtClean="0"/>
              <a:t>2025-01-07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124643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D4E782-45B6-4C73-AC21-5FF928AD7CED}" type="datetimeFigureOut">
              <a:rPr lang="en-CA" smtClean="0"/>
              <a:t>2025-01-07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198751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D4E782-45B6-4C73-AC21-5FF928AD7CED}" type="datetimeFigureOut">
              <a:rPr lang="en-CA" smtClean="0"/>
              <a:t>2025-01-07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114519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D4E782-45B6-4C73-AC21-5FF928AD7CED}" type="datetimeFigureOut">
              <a:rPr lang="en-CA" smtClean="0"/>
              <a:t>2025-01-07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1038865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D4E782-45B6-4C73-AC21-5FF928AD7CED}" type="datetimeFigureOut">
              <a:rPr lang="en-CA" smtClean="0"/>
              <a:t>2025-01-07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95449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D4E782-45B6-4C73-AC21-5FF928AD7CED}" type="datetimeFigureOut">
              <a:rPr lang="en-CA" smtClean="0"/>
              <a:t>2025-01-07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202318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4E782-45B6-4C73-AC21-5FF928AD7CED}" type="datetimeFigureOut">
              <a:rPr lang="en-CA" smtClean="0"/>
              <a:t>2025-01-07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98889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D4E782-45B6-4C73-AC21-5FF928AD7CED}" type="datetimeFigureOut">
              <a:rPr lang="en-CA" smtClean="0"/>
              <a:t>2025-01-07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410081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D4E782-45B6-4C73-AC21-5FF928AD7CED}" type="datetimeFigureOut">
              <a:rPr lang="en-CA" smtClean="0"/>
              <a:t>2025-01-07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2626110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1D4E782-45B6-4C73-AC21-5FF928AD7CED}" type="datetimeFigureOut">
              <a:rPr lang="en-CA" smtClean="0"/>
              <a:t>2025-01-07</a:t>
            </a:fld>
            <a:endParaRPr lang="en-CA"/>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C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21AE39F-DC94-47BC-B70E-02C75FA3BA8D}" type="slidenum">
              <a:rPr lang="en-CA" smtClean="0"/>
              <a:t>‹#›</a:t>
            </a:fld>
            <a:endParaRPr lang="en-CA"/>
          </a:p>
        </p:txBody>
      </p:sp>
    </p:spTree>
    <p:extLst>
      <p:ext uri="{BB962C8B-B14F-4D97-AF65-F5344CB8AC3E}">
        <p14:creationId xmlns:p14="http://schemas.microsoft.com/office/powerpoint/2010/main" val="3903760088"/>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2819400" y="1981200"/>
            <a:ext cx="6477000" cy="3124200"/>
          </a:xfrm>
        </p:spPr>
        <p:txBody>
          <a:bodyPr>
            <a:normAutofit fontScale="90000"/>
          </a:bodyPr>
          <a:lstStyle/>
          <a:p>
            <a:pPr eaLnBrk="1" hangingPunct="1"/>
            <a:r>
              <a:rPr lang="en-US" cap="none" dirty="0"/>
              <a:t>INFO6022</a:t>
            </a:r>
            <a:br>
              <a:rPr lang="en-US" cap="none" dirty="0"/>
            </a:br>
            <a:r>
              <a:rPr lang="en-US" cap="none" dirty="0"/>
              <a:t>PHYSICS &amp; SIMULATION </a:t>
            </a:r>
            <a:br>
              <a:rPr lang="en-US" cap="none" dirty="0"/>
            </a:br>
            <a:br>
              <a:rPr lang="en-US" cap="none" dirty="0"/>
            </a:br>
            <a:endParaRPr lang="en-CA" cap="none" dirty="0"/>
          </a:p>
        </p:txBody>
      </p:sp>
      <p:sp>
        <p:nvSpPr>
          <p:cNvPr id="12291" name="Subtitle 2"/>
          <p:cNvSpPr>
            <a:spLocks noGrp="1"/>
          </p:cNvSpPr>
          <p:nvPr>
            <p:ph type="subTitle" idx="1"/>
          </p:nvPr>
        </p:nvSpPr>
        <p:spPr>
          <a:xfrm>
            <a:off x="3886200" y="6049963"/>
            <a:ext cx="6705600" cy="6858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2800" dirty="0"/>
              <a:t>Week 1, Day 1</a:t>
            </a:r>
            <a:endParaRPr lang="en-CA" dirty="0"/>
          </a:p>
        </p:txBody>
      </p:sp>
      <p:sp>
        <p:nvSpPr>
          <p:cNvPr id="12292" name="Title 1"/>
          <p:cNvSpPr>
            <a:spLocks/>
          </p:cNvSpPr>
          <p:nvPr/>
        </p:nvSpPr>
        <p:spPr bwMode="auto">
          <a:xfrm>
            <a:off x="3962400" y="4352330"/>
            <a:ext cx="6324600" cy="1447800"/>
          </a:xfrm>
          <a:prstGeom prst="rect">
            <a:avLst/>
          </a:prstGeom>
          <a:noFill/>
          <a:ln w="9525">
            <a:noFill/>
            <a:miter lim="800000"/>
            <a:headEnd/>
            <a:tailEnd/>
          </a:ln>
        </p:spPr>
        <p:txBody>
          <a:bodyPr anchor="b"/>
          <a:lstStyle/>
          <a:p>
            <a:pPr>
              <a:buFontTx/>
              <a:buChar char="•"/>
            </a:pPr>
            <a:r>
              <a:rPr lang="en-US" sz="3200" dirty="0">
                <a:solidFill>
                  <a:schemeClr val="tx2"/>
                </a:solidFill>
                <a:latin typeface="Tw Cen MT" pitchFamily="34" charset="0"/>
              </a:rPr>
              <a:t> INFO6019 post mortem</a:t>
            </a:r>
          </a:p>
          <a:p>
            <a:pPr>
              <a:buFontTx/>
              <a:buChar char="•"/>
            </a:pPr>
            <a:r>
              <a:rPr lang="en-US" sz="3200" dirty="0">
                <a:solidFill>
                  <a:schemeClr val="tx2"/>
                </a:solidFill>
                <a:latin typeface="Tw Cen MT" pitchFamily="34" charset="0"/>
              </a:rPr>
              <a:t> Course overview</a:t>
            </a:r>
          </a:p>
          <a:p>
            <a:pPr>
              <a:buFontTx/>
              <a:buChar char="•"/>
            </a:pPr>
            <a:r>
              <a:rPr lang="en-US" sz="3200" dirty="0">
                <a:solidFill>
                  <a:schemeClr val="tx2"/>
                </a:solidFill>
                <a:latin typeface="Tw Cen MT" pitchFamily="34" charset="0"/>
              </a:rPr>
              <a:t> Dynamic Intersection </a:t>
            </a:r>
          </a:p>
          <a:p>
            <a:pPr lvl="1">
              <a:buFontTx/>
              <a:buChar char="•"/>
            </a:pPr>
            <a:r>
              <a:rPr lang="en-US" sz="2800" dirty="0">
                <a:solidFill>
                  <a:schemeClr val="tx2"/>
                </a:solidFill>
                <a:latin typeface="Tw Cen MT" pitchFamily="34" charset="0"/>
              </a:rPr>
              <a:t>(aka “continuous collision detection”)</a:t>
            </a:r>
            <a:endParaRPr lang="en-CA" sz="2800" dirty="0">
              <a:solidFill>
                <a:schemeClr val="tx2"/>
              </a:solidFill>
              <a:latin typeface="Tw Cen MT" pitchFamily="34" charset="0"/>
            </a:endParaRPr>
          </a:p>
        </p:txBody>
      </p:sp>
      <p:sp>
        <p:nvSpPr>
          <p:cNvPr id="5" name="Rectangle 4"/>
          <p:cNvSpPr/>
          <p:nvPr/>
        </p:nvSpPr>
        <p:spPr>
          <a:xfrm>
            <a:off x="8010144" y="2658934"/>
            <a:ext cx="838200" cy="101566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a:t>
            </a:r>
            <a:endParaRPr lang="en-CA"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problem: Tunnelling</a:t>
            </a:r>
          </a:p>
        </p:txBody>
      </p:sp>
      <p:sp>
        <p:nvSpPr>
          <p:cNvPr id="3" name="Content Placeholder 2"/>
          <p:cNvSpPr>
            <a:spLocks noGrp="1"/>
          </p:cNvSpPr>
          <p:nvPr>
            <p:ph idx="1"/>
          </p:nvPr>
        </p:nvSpPr>
        <p:spPr/>
        <p:txBody>
          <a:bodyPr/>
          <a:lstStyle/>
          <a:p>
            <a:r>
              <a:rPr lang="en-CA" dirty="0"/>
              <a:t>Depending on the sampling rate, a “fast” moving object (relative to the sampling rate) can pass through another object</a:t>
            </a:r>
          </a:p>
          <a:p>
            <a:r>
              <a:rPr lang="en-CA" dirty="0"/>
              <a:t>This is called “tunnelling” </a:t>
            </a:r>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9" name="Rectangle 8"/>
          <p:cNvSpPr/>
          <p:nvPr/>
        </p:nvSpPr>
        <p:spPr>
          <a:xfrm>
            <a:off x="7467600" y="38862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21366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1" name="Oval 10"/>
          <p:cNvSpPr/>
          <p:nvPr/>
        </p:nvSpPr>
        <p:spPr>
          <a:xfrm>
            <a:off x="42672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3" name="Straight Arrow Connector 12"/>
          <p:cNvCxnSpPr/>
          <p:nvPr/>
        </p:nvCxnSpPr>
        <p:spPr>
          <a:xfrm>
            <a:off x="2590800" y="4724400"/>
            <a:ext cx="21336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14" name="Oval 13"/>
          <p:cNvSpPr/>
          <p:nvPr/>
        </p:nvSpPr>
        <p:spPr>
          <a:xfrm>
            <a:off x="6360541" y="4262887"/>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5" name="Straight Arrow Connector 14"/>
          <p:cNvCxnSpPr/>
          <p:nvPr/>
        </p:nvCxnSpPr>
        <p:spPr>
          <a:xfrm>
            <a:off x="4724400" y="4725988"/>
            <a:ext cx="21336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16" name="Oval 15"/>
          <p:cNvSpPr/>
          <p:nvPr/>
        </p:nvSpPr>
        <p:spPr>
          <a:xfrm>
            <a:off x="8534400" y="4270376"/>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7" name="Straight Arrow Connector 16"/>
          <p:cNvCxnSpPr/>
          <p:nvPr/>
        </p:nvCxnSpPr>
        <p:spPr>
          <a:xfrm>
            <a:off x="6858000" y="4727576"/>
            <a:ext cx="21336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18" name="Left Arrow 17"/>
          <p:cNvSpPr/>
          <p:nvPr/>
        </p:nvSpPr>
        <p:spPr>
          <a:xfrm rot="18900000">
            <a:off x="7516532" y="3303870"/>
            <a:ext cx="2362200" cy="68580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CA" dirty="0"/>
              <a:t>Collision missed…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par>
                                <p:cTn id="28" presetID="5" presetClass="entr" presetSubtype="1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checkerboard(across)">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heckerboard(across)">
                                      <p:cBhvr>
                                        <p:cTn id="35" dur="500"/>
                                        <p:tgtEl>
                                          <p:spTgt spid="15"/>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checkerboard(across)">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checkerboard(across)">
                                      <p:cBhvr>
                                        <p:cTn id="43" dur="500"/>
                                        <p:tgtEl>
                                          <p:spTgt spid="17"/>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checkerboard(across)">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checkerboard(across)">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9" grpId="0" animBg="1"/>
      <p:bldP spid="10" grpId="0" animBg="1"/>
      <p:bldP spid="11" grpId="0" animBg="1"/>
      <p:bldP spid="14" grpId="0" animBg="1"/>
      <p:bldP spid="16"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 Higher sampling rate</a:t>
            </a:r>
          </a:p>
        </p:txBody>
      </p:sp>
      <p:sp>
        <p:nvSpPr>
          <p:cNvPr id="3" name="Content Placeholder 2"/>
          <p:cNvSpPr>
            <a:spLocks noGrp="1"/>
          </p:cNvSpPr>
          <p:nvPr>
            <p:ph idx="1"/>
          </p:nvPr>
        </p:nvSpPr>
        <p:spPr/>
        <p:txBody>
          <a:bodyPr/>
          <a:lstStyle/>
          <a:p>
            <a:r>
              <a:rPr lang="en-CA" dirty="0"/>
              <a:t>You might thing that increasing the sampling rate will prevent tunnelling.</a:t>
            </a:r>
          </a:p>
          <a:p>
            <a:r>
              <a:rPr lang="en-CA" dirty="0"/>
              <a:t>You would be wrong. </a:t>
            </a:r>
          </a:p>
          <a:p>
            <a:pPr lvl="1"/>
            <a:r>
              <a:rPr lang="en-CA" dirty="0"/>
              <a:t>The faster an object moves, the smaller the samples have to be. At some point, this prevents real-time.</a:t>
            </a:r>
          </a:p>
          <a:p>
            <a:pPr lvl="1"/>
            <a:r>
              <a:rPr lang="en-CA" dirty="0"/>
              <a:t>Also, you still don’t really know “when” the object collided, so you don’t know exactly “where” the object collided, only penetration</a:t>
            </a:r>
          </a:p>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9" name="&quot;No&quot; Symbol 8"/>
          <p:cNvSpPr/>
          <p:nvPr/>
        </p:nvSpPr>
        <p:spPr>
          <a:xfrm>
            <a:off x="2807208" y="360849"/>
            <a:ext cx="1524000" cy="13716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ppt_w"/>
                                          </p:val>
                                        </p:tav>
                                        <p:tav tm="100000">
                                          <p:val>
                                            <p:strVal val="#ppt_w"/>
                                          </p:val>
                                        </p:tav>
                                      </p:tavLst>
                                    </p:anim>
                                    <p:anim calcmode="lin" valueType="num">
                                      <p:cBhvr>
                                        <p:cTn id="8" dur="500" fill="hold"/>
                                        <p:tgtEl>
                                          <p:spTgt spid="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heckerboard(across)">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heckerboard(across)">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checkerboard(across)">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 Higher sampling rate</a:t>
            </a:r>
          </a:p>
        </p:txBody>
      </p:sp>
      <p:sp>
        <p:nvSpPr>
          <p:cNvPr id="3" name="Content Placeholder 2"/>
          <p:cNvSpPr>
            <a:spLocks noGrp="1"/>
          </p:cNvSpPr>
          <p:nvPr>
            <p:ph idx="1"/>
          </p:nvPr>
        </p:nvSpPr>
        <p:spPr/>
        <p:txBody>
          <a:bodyPr/>
          <a:lstStyle/>
          <a:p>
            <a:r>
              <a:rPr lang="en-CA" dirty="0"/>
              <a:t>However, if your sample size it at most ½ the size of the object, this is a practical solution</a:t>
            </a:r>
          </a:p>
          <a:p>
            <a:r>
              <a:rPr lang="en-CA" dirty="0"/>
              <a:t>The ½ size is related the thy “</a:t>
            </a:r>
            <a:r>
              <a:rPr lang="en-CA" dirty="0" err="1"/>
              <a:t>Nyquist</a:t>
            </a:r>
            <a:r>
              <a:rPr lang="en-CA" dirty="0"/>
              <a:t>” frequency of sampling a signal (sampling frequency must be 2x maximum sampled frequency) </a:t>
            </a:r>
          </a:p>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10" name="Rectangle 9"/>
          <p:cNvSpPr/>
          <p:nvPr/>
        </p:nvSpPr>
        <p:spPr>
          <a:xfrm>
            <a:off x="7467600" y="38862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21366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2" name="Oval 11"/>
          <p:cNvSpPr/>
          <p:nvPr/>
        </p:nvSpPr>
        <p:spPr>
          <a:xfrm>
            <a:off x="25938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9" name="Oval 18"/>
          <p:cNvSpPr/>
          <p:nvPr/>
        </p:nvSpPr>
        <p:spPr>
          <a:xfrm>
            <a:off x="30510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0" name="Oval 19"/>
          <p:cNvSpPr/>
          <p:nvPr/>
        </p:nvSpPr>
        <p:spPr>
          <a:xfrm>
            <a:off x="35082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1" name="Oval 20"/>
          <p:cNvSpPr/>
          <p:nvPr/>
        </p:nvSpPr>
        <p:spPr>
          <a:xfrm>
            <a:off x="38100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2" name="Oval 21"/>
          <p:cNvSpPr/>
          <p:nvPr/>
        </p:nvSpPr>
        <p:spPr>
          <a:xfrm>
            <a:off x="42672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3" name="Oval 22"/>
          <p:cNvSpPr/>
          <p:nvPr/>
        </p:nvSpPr>
        <p:spPr>
          <a:xfrm>
            <a:off x="47244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4" name="Oval 23"/>
          <p:cNvSpPr/>
          <p:nvPr/>
        </p:nvSpPr>
        <p:spPr>
          <a:xfrm>
            <a:off x="51816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5" name="Oval 24"/>
          <p:cNvSpPr/>
          <p:nvPr/>
        </p:nvSpPr>
        <p:spPr>
          <a:xfrm>
            <a:off x="56388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6" name="Oval 25"/>
          <p:cNvSpPr/>
          <p:nvPr/>
        </p:nvSpPr>
        <p:spPr>
          <a:xfrm>
            <a:off x="60960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7" name="Oval 26"/>
          <p:cNvSpPr/>
          <p:nvPr/>
        </p:nvSpPr>
        <p:spPr>
          <a:xfrm>
            <a:off x="65532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8" name="Oval 27"/>
          <p:cNvSpPr/>
          <p:nvPr/>
        </p:nvSpPr>
        <p:spPr>
          <a:xfrm>
            <a:off x="7010399"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par>
                          <p:cTn id="23" fill="hold">
                            <p:stCondLst>
                              <p:cond delay="500"/>
                            </p:stCondLst>
                            <p:childTnLst>
                              <p:par>
                                <p:cTn id="24" presetID="5" presetClass="entr" presetSubtype="1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checkerboard(across)">
                                      <p:cBhvr>
                                        <p:cTn id="26" dur="500"/>
                                        <p:tgtEl>
                                          <p:spTgt spid="12"/>
                                        </p:tgtEl>
                                      </p:cBhvr>
                                    </p:animEffect>
                                  </p:childTnLst>
                                </p:cTn>
                              </p:par>
                            </p:childTnLst>
                          </p:cTn>
                        </p:par>
                        <p:par>
                          <p:cTn id="27" fill="hold">
                            <p:stCondLst>
                              <p:cond delay="1000"/>
                            </p:stCondLst>
                            <p:childTnLst>
                              <p:par>
                                <p:cTn id="28" presetID="5" presetClass="entr" presetSubtype="1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checkerboard(across)">
                                      <p:cBhvr>
                                        <p:cTn id="30" dur="500"/>
                                        <p:tgtEl>
                                          <p:spTgt spid="19"/>
                                        </p:tgtEl>
                                      </p:cBhvr>
                                    </p:animEffect>
                                  </p:childTnLst>
                                </p:cTn>
                              </p:par>
                            </p:childTnLst>
                          </p:cTn>
                        </p:par>
                        <p:par>
                          <p:cTn id="31" fill="hold">
                            <p:stCondLst>
                              <p:cond delay="1500"/>
                            </p:stCondLst>
                            <p:childTnLst>
                              <p:par>
                                <p:cTn id="32" presetID="5" presetClass="entr" presetSubtype="1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checkerboard(across)">
                                      <p:cBhvr>
                                        <p:cTn id="34" dur="500"/>
                                        <p:tgtEl>
                                          <p:spTgt spid="20"/>
                                        </p:tgtEl>
                                      </p:cBhvr>
                                    </p:animEffect>
                                  </p:childTnLst>
                                </p:cTn>
                              </p:par>
                            </p:childTnLst>
                          </p:cTn>
                        </p:par>
                        <p:par>
                          <p:cTn id="35" fill="hold">
                            <p:stCondLst>
                              <p:cond delay="2000"/>
                            </p:stCondLst>
                            <p:childTnLst>
                              <p:par>
                                <p:cTn id="36" presetID="5" presetClass="entr" presetSubtype="1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checkerboard(across)">
                                      <p:cBhvr>
                                        <p:cTn id="38" dur="500"/>
                                        <p:tgtEl>
                                          <p:spTgt spid="21"/>
                                        </p:tgtEl>
                                      </p:cBhvr>
                                    </p:animEffect>
                                  </p:childTnLst>
                                </p:cTn>
                              </p:par>
                            </p:childTnLst>
                          </p:cTn>
                        </p:par>
                        <p:par>
                          <p:cTn id="39" fill="hold">
                            <p:stCondLst>
                              <p:cond delay="2500"/>
                            </p:stCondLst>
                            <p:childTnLst>
                              <p:par>
                                <p:cTn id="40" presetID="5" presetClass="entr" presetSubtype="10"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checkerboard(across)">
                                      <p:cBhvr>
                                        <p:cTn id="42" dur="500"/>
                                        <p:tgtEl>
                                          <p:spTgt spid="22"/>
                                        </p:tgtEl>
                                      </p:cBhvr>
                                    </p:animEffect>
                                  </p:childTnLst>
                                </p:cTn>
                              </p:par>
                            </p:childTnLst>
                          </p:cTn>
                        </p:par>
                        <p:par>
                          <p:cTn id="43" fill="hold">
                            <p:stCondLst>
                              <p:cond delay="3000"/>
                            </p:stCondLst>
                            <p:childTnLst>
                              <p:par>
                                <p:cTn id="44" presetID="5" presetClass="entr" presetSubtype="10"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checkerboard(across)">
                                      <p:cBhvr>
                                        <p:cTn id="46" dur="500"/>
                                        <p:tgtEl>
                                          <p:spTgt spid="23"/>
                                        </p:tgtEl>
                                      </p:cBhvr>
                                    </p:animEffect>
                                  </p:childTnLst>
                                </p:cTn>
                              </p:par>
                            </p:childTnLst>
                          </p:cTn>
                        </p:par>
                        <p:par>
                          <p:cTn id="47" fill="hold">
                            <p:stCondLst>
                              <p:cond delay="3500"/>
                            </p:stCondLst>
                            <p:childTnLst>
                              <p:par>
                                <p:cTn id="48" presetID="5" presetClass="entr" presetSubtype="10"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checkerboard(across)">
                                      <p:cBhvr>
                                        <p:cTn id="50" dur="500"/>
                                        <p:tgtEl>
                                          <p:spTgt spid="24"/>
                                        </p:tgtEl>
                                      </p:cBhvr>
                                    </p:animEffect>
                                  </p:childTnLst>
                                </p:cTn>
                              </p:par>
                            </p:childTnLst>
                          </p:cTn>
                        </p:par>
                        <p:par>
                          <p:cTn id="51" fill="hold">
                            <p:stCondLst>
                              <p:cond delay="4000"/>
                            </p:stCondLst>
                            <p:childTnLst>
                              <p:par>
                                <p:cTn id="52" presetID="5" presetClass="entr" presetSubtype="10"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checkerboard(across)">
                                      <p:cBhvr>
                                        <p:cTn id="54" dur="500"/>
                                        <p:tgtEl>
                                          <p:spTgt spid="25"/>
                                        </p:tgtEl>
                                      </p:cBhvr>
                                    </p:animEffect>
                                  </p:childTnLst>
                                </p:cTn>
                              </p:par>
                            </p:childTnLst>
                          </p:cTn>
                        </p:par>
                        <p:par>
                          <p:cTn id="55" fill="hold">
                            <p:stCondLst>
                              <p:cond delay="4500"/>
                            </p:stCondLst>
                            <p:childTnLst>
                              <p:par>
                                <p:cTn id="56" presetID="5" presetClass="entr" presetSubtype="10"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checkerboard(across)">
                                      <p:cBhvr>
                                        <p:cTn id="58" dur="500"/>
                                        <p:tgtEl>
                                          <p:spTgt spid="26"/>
                                        </p:tgtEl>
                                      </p:cBhvr>
                                    </p:animEffect>
                                  </p:childTnLst>
                                </p:cTn>
                              </p:par>
                            </p:childTnLst>
                          </p:cTn>
                        </p:par>
                        <p:par>
                          <p:cTn id="59" fill="hold">
                            <p:stCondLst>
                              <p:cond delay="5000"/>
                            </p:stCondLst>
                            <p:childTnLst>
                              <p:par>
                                <p:cTn id="60" presetID="5" presetClass="entr" presetSubtype="10" fill="hold" grpId="0" nodeType="after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checkerboard(across)">
                                      <p:cBhvr>
                                        <p:cTn id="62" dur="500"/>
                                        <p:tgtEl>
                                          <p:spTgt spid="27"/>
                                        </p:tgtEl>
                                      </p:cBhvr>
                                    </p:animEffect>
                                  </p:childTnLst>
                                </p:cTn>
                              </p:par>
                            </p:childTnLst>
                          </p:cTn>
                        </p:par>
                        <p:par>
                          <p:cTn id="63" fill="hold">
                            <p:stCondLst>
                              <p:cond delay="5500"/>
                            </p:stCondLst>
                            <p:childTnLst>
                              <p:par>
                                <p:cTn id="64" presetID="5" presetClass="entr" presetSubtype="10"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checkerboard(across)">
                                      <p:cBhvr>
                                        <p:cTn id="66" dur="5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fade">
                                      <p:cBhvr>
                                        <p:cTn id="7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0" grpId="0" animBg="1"/>
      <p:bldP spid="11" grpId="0" animBg="1"/>
      <p:bldP spid="12"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8534400" y="4270376"/>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a:t>A solution: Volumes</a:t>
            </a:r>
          </a:p>
        </p:txBody>
      </p:sp>
      <p:sp>
        <p:nvSpPr>
          <p:cNvPr id="3" name="Content Placeholder 2"/>
          <p:cNvSpPr>
            <a:spLocks noGrp="1"/>
          </p:cNvSpPr>
          <p:nvPr>
            <p:ph idx="1"/>
          </p:nvPr>
        </p:nvSpPr>
        <p:spPr/>
        <p:txBody>
          <a:bodyPr/>
          <a:lstStyle/>
          <a:p>
            <a:r>
              <a:rPr lang="en-CA" dirty="0"/>
              <a:t>The idea solution would be to create a “swept volume” of the area that the object moved in the last time period, then test for intersections between the colliding object and the swept volume</a:t>
            </a:r>
          </a:p>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10" name="Rectangle 9"/>
          <p:cNvSpPr/>
          <p:nvPr/>
        </p:nvSpPr>
        <p:spPr>
          <a:xfrm>
            <a:off x="7467600" y="38862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21366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3" name="Straight Arrow Connector 12"/>
          <p:cNvCxnSpPr/>
          <p:nvPr/>
        </p:nvCxnSpPr>
        <p:spPr>
          <a:xfrm>
            <a:off x="2590800" y="4724400"/>
            <a:ext cx="64008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20" name="Rounded Rectangle 19"/>
          <p:cNvSpPr/>
          <p:nvPr/>
        </p:nvSpPr>
        <p:spPr>
          <a:xfrm>
            <a:off x="2136648" y="4227512"/>
            <a:ext cx="7312152" cy="954088"/>
          </a:xfrm>
          <a:prstGeom prst="roundRect">
            <a:avLst>
              <a:gd name="adj" fmla="val 50000"/>
            </a:avLst>
          </a:prstGeom>
          <a:solidFill>
            <a:schemeClr val="accent5">
              <a:alpha val="6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par>
                                <p:cTn id="18" presetID="5" presetClass="entr" presetSubtype="1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checkerboard(across)">
                                      <p:cBhvr>
                                        <p:cTn id="20" dur="500"/>
                                        <p:tgtEl>
                                          <p:spTgt spid="1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checkerboard(across)">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1"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heckerboard(across)">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1"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heckerboard(across)">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checkerboard(across)">
                                      <p:cBhvr>
                                        <p:cTn id="38" dur="500"/>
                                        <p:tgtEl>
                                          <p:spTgt spid="13"/>
                                        </p:tgtEl>
                                      </p:cBhvr>
                                    </p:animEffect>
                                  </p:childTnLst>
                                </p:cTn>
                              </p:par>
                              <p:par>
                                <p:cTn id="39" presetID="5" presetClass="entr" presetSubtype="10" fill="hold" grpId="1"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checkerboard(across)">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checkerboard(across)">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3" grpId="0" build="p"/>
      <p:bldP spid="4" grpId="0" animBg="1"/>
      <p:bldP spid="10" grpId="0" animBg="1"/>
      <p:bldP spid="10" grpId="1" animBg="1"/>
      <p:bldP spid="11" grpId="0" animBg="1"/>
      <p:bldP spid="11" grpId="1"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8534400" y="4270376"/>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a:t>A solution: Volumes</a:t>
            </a:r>
          </a:p>
        </p:txBody>
      </p:sp>
      <p:sp>
        <p:nvSpPr>
          <p:cNvPr id="3" name="Content Placeholder 2"/>
          <p:cNvSpPr>
            <a:spLocks noGrp="1"/>
          </p:cNvSpPr>
          <p:nvPr>
            <p:ph idx="1"/>
          </p:nvPr>
        </p:nvSpPr>
        <p:spPr/>
        <p:txBody>
          <a:bodyPr/>
          <a:lstStyle/>
          <a:p>
            <a:r>
              <a:rPr lang="en-CA" dirty="0"/>
              <a:t>This has some problems:</a:t>
            </a:r>
          </a:p>
          <a:p>
            <a:pPr lvl="1"/>
            <a:r>
              <a:rPr lang="en-CA" dirty="0"/>
              <a:t>Very difficult to generate “general” swept volume</a:t>
            </a:r>
          </a:p>
          <a:p>
            <a:pPr lvl="1"/>
            <a:r>
              <a:rPr lang="en-CA" dirty="0"/>
              <a:t>More difficult (impossible) to do in real-time</a:t>
            </a:r>
          </a:p>
          <a:p>
            <a:pPr lvl="1"/>
            <a:r>
              <a:rPr lang="en-CA" dirty="0"/>
              <a:t>Difficult to determine actual point of intersection</a:t>
            </a:r>
          </a:p>
          <a:p>
            <a:r>
              <a:rPr lang="en-CA" dirty="0"/>
              <a:t>However, it’s the “ideal”</a:t>
            </a:r>
          </a:p>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10" name="Rectangle 9"/>
          <p:cNvSpPr/>
          <p:nvPr/>
        </p:nvSpPr>
        <p:spPr>
          <a:xfrm>
            <a:off x="7467600" y="38862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21366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3" name="Straight Arrow Connector 12"/>
          <p:cNvCxnSpPr/>
          <p:nvPr/>
        </p:nvCxnSpPr>
        <p:spPr>
          <a:xfrm>
            <a:off x="2590800" y="4724400"/>
            <a:ext cx="64008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20" name="Rounded Rectangle 19"/>
          <p:cNvSpPr/>
          <p:nvPr/>
        </p:nvSpPr>
        <p:spPr>
          <a:xfrm>
            <a:off x="2136648" y="4227512"/>
            <a:ext cx="7312152" cy="954088"/>
          </a:xfrm>
          <a:prstGeom prst="roundRect">
            <a:avLst>
              <a:gd name="adj" fmla="val 50000"/>
            </a:avLst>
          </a:prstGeom>
          <a:solidFill>
            <a:schemeClr val="accent5">
              <a:alpha val="6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Multiple moving bodies</a:t>
            </a:r>
          </a:p>
        </p:txBody>
      </p:sp>
      <p:sp>
        <p:nvSpPr>
          <p:cNvPr id="3" name="Content Placeholder 2"/>
          <p:cNvSpPr>
            <a:spLocks noGrp="1"/>
          </p:cNvSpPr>
          <p:nvPr>
            <p:ph idx="1"/>
          </p:nvPr>
        </p:nvSpPr>
        <p:spPr>
          <a:xfrm>
            <a:off x="2136648" y="1600200"/>
            <a:ext cx="8302752" cy="4495800"/>
          </a:xfrm>
        </p:spPr>
        <p:txBody>
          <a:bodyPr/>
          <a:lstStyle/>
          <a:p>
            <a:r>
              <a:rPr lang="en-CA" dirty="0"/>
              <a:t>Another complication is that of multiple moving bodies</a:t>
            </a:r>
          </a:p>
          <a:p>
            <a:r>
              <a:rPr lang="en-CA" dirty="0"/>
              <a:t>There are other ways that they can “miss” each other</a:t>
            </a:r>
          </a:p>
          <a:p>
            <a:r>
              <a:rPr lang="en-CA" dirty="0"/>
              <a:t>A simplification is to assume that one object is stationary and one is moving</a:t>
            </a:r>
          </a:p>
          <a:p>
            <a:r>
              <a:rPr lang="en-CA" dirty="0"/>
              <a:t>This is done by calculating the “difference” vector of the bodies velocities, adding this to one body, and setting the other body’s velocity to zero (stationary) for the collision detection calculation</a:t>
            </a:r>
          </a:p>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Multiple moving bodies</a:t>
            </a:r>
          </a:p>
        </p:txBody>
      </p:sp>
      <p:sp>
        <p:nvSpPr>
          <p:cNvPr id="3" name="Content Placeholder 2"/>
          <p:cNvSpPr>
            <a:spLocks noGrp="1"/>
          </p:cNvSpPr>
          <p:nvPr>
            <p:ph idx="1"/>
          </p:nvPr>
        </p:nvSpPr>
        <p:spPr>
          <a:xfrm>
            <a:off x="2136648" y="1600200"/>
            <a:ext cx="8302752" cy="4495800"/>
          </a:xfrm>
        </p:spPr>
        <p:txBody>
          <a:bodyPr/>
          <a:lstStyle/>
          <a:p>
            <a:r>
              <a:rPr lang="en-CA" dirty="0"/>
              <a:t>Instead of creating an exact swept volume, a simplification is to generate simplified volumes, like a sphere or AABB, then test for collision/penetration in ½ steps until the actual point of penetration is found</a:t>
            </a:r>
          </a:p>
          <a:p>
            <a:r>
              <a:rPr lang="en-CA" dirty="0"/>
              <a:t>The sphere or AABB is generated based on the time step and velocity, giving a distance the object has travelled in one step. </a:t>
            </a:r>
          </a:p>
          <a:p>
            <a:r>
              <a:rPr lang="en-CA" dirty="0"/>
              <a:t>This leads to the size of the sphere/AABB</a:t>
            </a:r>
          </a:p>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Multiple moving bodies</a:t>
            </a:r>
          </a:p>
        </p:txBody>
      </p:sp>
      <p:sp>
        <p:nvSpPr>
          <p:cNvPr id="3" name="Content Placeholder 2"/>
          <p:cNvSpPr>
            <a:spLocks noGrp="1"/>
          </p:cNvSpPr>
          <p:nvPr>
            <p:ph idx="1"/>
          </p:nvPr>
        </p:nvSpPr>
        <p:spPr>
          <a:xfrm>
            <a:off x="2136648" y="1600200"/>
            <a:ext cx="8302752" cy="4495800"/>
          </a:xfrm>
        </p:spPr>
        <p:txBody>
          <a:bodyPr/>
          <a:lstStyle/>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22" name="Oval 21"/>
          <p:cNvSpPr/>
          <p:nvPr/>
        </p:nvSpPr>
        <p:spPr>
          <a:xfrm>
            <a:off x="7924799" y="3279776"/>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3" name="Rectangle 22"/>
          <p:cNvSpPr/>
          <p:nvPr/>
        </p:nvSpPr>
        <p:spPr>
          <a:xfrm>
            <a:off x="6857999" y="28956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p:cNvSpPr/>
          <p:nvPr/>
        </p:nvSpPr>
        <p:spPr>
          <a:xfrm>
            <a:off x="3810000" y="32766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25" name="Straight Arrow Connector 24"/>
          <p:cNvCxnSpPr/>
          <p:nvPr/>
        </p:nvCxnSpPr>
        <p:spPr>
          <a:xfrm>
            <a:off x="4267201" y="3735388"/>
            <a:ext cx="4114799"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28" name="Oval 27"/>
          <p:cNvSpPr/>
          <p:nvPr/>
        </p:nvSpPr>
        <p:spPr>
          <a:xfrm>
            <a:off x="3810001" y="1219200"/>
            <a:ext cx="5029199" cy="5029199"/>
          </a:xfrm>
          <a:prstGeom prst="ellipse">
            <a:avLst/>
          </a:prstGeom>
          <a:solidFill>
            <a:schemeClr val="accent1">
              <a:tint val="50000"/>
              <a:alpha val="46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dirty="0">
              <a:highlight>
                <a:srgbClr val="FFFF00"/>
              </a:highlight>
            </a:endParaRPr>
          </a:p>
        </p:txBody>
      </p:sp>
      <p:sp>
        <p:nvSpPr>
          <p:cNvPr id="31" name="Oval 30"/>
          <p:cNvSpPr>
            <a:spLocks/>
          </p:cNvSpPr>
          <p:nvPr/>
        </p:nvSpPr>
        <p:spPr>
          <a:xfrm>
            <a:off x="3809999" y="2479676"/>
            <a:ext cx="2513012" cy="2513012"/>
          </a:xfrm>
          <a:prstGeom prst="ellipse">
            <a:avLst/>
          </a:prstGeom>
          <a:solidFill>
            <a:schemeClr val="accent2">
              <a:alpha val="4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2" name="Oval 31"/>
          <p:cNvSpPr>
            <a:spLocks/>
          </p:cNvSpPr>
          <p:nvPr/>
        </p:nvSpPr>
        <p:spPr>
          <a:xfrm>
            <a:off x="6324599" y="2478088"/>
            <a:ext cx="2514600" cy="2514600"/>
          </a:xfrm>
          <a:prstGeom prst="ellipse">
            <a:avLst/>
          </a:prstGeom>
          <a:solidFill>
            <a:schemeClr val="accent2">
              <a:alpha val="4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4" name="Oval 33"/>
          <p:cNvSpPr>
            <a:spLocks noChangeAspect="1"/>
          </p:cNvSpPr>
          <p:nvPr/>
        </p:nvSpPr>
        <p:spPr>
          <a:xfrm>
            <a:off x="6324599" y="3106738"/>
            <a:ext cx="1257300" cy="1257300"/>
          </a:xfrm>
          <a:prstGeom prst="ellipse">
            <a:avLst/>
          </a:prstGeom>
          <a:solidFill>
            <a:schemeClr val="accent3">
              <a:alpha val="48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35" name="Oval 34"/>
          <p:cNvSpPr>
            <a:spLocks noChangeAspect="1"/>
          </p:cNvSpPr>
          <p:nvPr/>
        </p:nvSpPr>
        <p:spPr>
          <a:xfrm>
            <a:off x="7581899" y="3108326"/>
            <a:ext cx="1257300" cy="1257300"/>
          </a:xfrm>
          <a:prstGeom prst="ellipse">
            <a:avLst/>
          </a:prstGeom>
          <a:solidFill>
            <a:schemeClr val="accent3">
              <a:alpha val="48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E1E3E47D-4005-FC90-85BA-3ED19C94C5B6}"/>
              </a:ext>
            </a:extLst>
          </p:cNvPr>
          <p:cNvSpPr>
            <a:spLocks/>
          </p:cNvSpPr>
          <p:nvPr/>
        </p:nvSpPr>
        <p:spPr>
          <a:xfrm>
            <a:off x="3826188" y="3036493"/>
            <a:ext cx="1405730" cy="1405730"/>
          </a:xfrm>
          <a:prstGeom prst="ellipse">
            <a:avLst/>
          </a:prstGeom>
          <a:solidFill>
            <a:schemeClr val="accent2">
              <a:alpha val="4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checkerboard(across)">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checkerboard(across)">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heckerboard(across)">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checkerboard(across)">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checkerboard(across)">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checkerboard(across)">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8" grpId="0" animBg="1"/>
      <p:bldP spid="31" grpId="0" animBg="1"/>
      <p:bldP spid="32" grpId="0" animBg="1"/>
      <p:bldP spid="34" grpId="0" animBg="1"/>
      <p:bldP spid="35"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AABBs</a:t>
            </a:r>
          </a:p>
        </p:txBody>
      </p:sp>
      <p:sp>
        <p:nvSpPr>
          <p:cNvPr id="3" name="Content Placeholder 2"/>
          <p:cNvSpPr>
            <a:spLocks noGrp="1"/>
          </p:cNvSpPr>
          <p:nvPr>
            <p:ph idx="1"/>
          </p:nvPr>
        </p:nvSpPr>
        <p:spPr>
          <a:xfrm>
            <a:off x="2136648" y="1600200"/>
            <a:ext cx="8302752" cy="4495800"/>
          </a:xfrm>
        </p:spPr>
        <p:txBody>
          <a:bodyPr/>
          <a:lstStyle/>
          <a:p>
            <a:r>
              <a:rPr lang="en-CA" dirty="0"/>
              <a:t>An AABB can be used in place of a sphere for this</a:t>
            </a:r>
          </a:p>
          <a:p>
            <a:r>
              <a:rPr lang="en-CA" dirty="0"/>
              <a:t>The size of the AABB is the projection of the path the object will take. </a:t>
            </a:r>
          </a:p>
          <a:p>
            <a:r>
              <a:rPr lang="en-CA" dirty="0"/>
              <a:t>Again, we adjust the velocity calculation by making one object stationary. </a:t>
            </a:r>
          </a:p>
          <a:p>
            <a:r>
              <a:rPr lang="en-CA" dirty="0"/>
              <a:t>As you reduce the search space by ½, you eventually find the time (and so the position) that the objects have collided</a:t>
            </a:r>
          </a:p>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1176528" y="1490472"/>
            <a:ext cx="8153400" cy="4495800"/>
          </a:xfrm>
        </p:spPr>
        <p:txBody>
          <a:bodyPr/>
          <a:lstStyle/>
          <a:p>
            <a:pPr eaLnBrk="1" hangingPunct="1"/>
            <a:r>
              <a:rPr lang="en-CA" dirty="0"/>
              <a:t>Based on the code in the text book (“Real Time Collision Detection”), implement the example of either the spherical or AABB collision detection code</a:t>
            </a:r>
          </a:p>
          <a:p>
            <a:pPr lvl="1" eaLnBrk="1" hangingPunct="1"/>
            <a:r>
              <a:rPr lang="en-CA" sz="2500" dirty="0"/>
              <a:t>You can either use the 2D “ball and triangle” project #1 from Physics &amp; Simulation 1 </a:t>
            </a:r>
          </a:p>
          <a:p>
            <a:pPr eaLnBrk="1" hangingPunct="1"/>
            <a:r>
              <a:rPr lang="en-CA" dirty="0"/>
              <a:t>Or</a:t>
            </a:r>
          </a:p>
          <a:p>
            <a:pPr lvl="1" eaLnBrk="1" hangingPunct="1"/>
            <a:r>
              <a:rPr lang="en-CA" sz="2500" dirty="0"/>
              <a:t>Do a sort of “asteroids” thing where you shoot a 3D point into space (see video from last year…).</a:t>
            </a:r>
          </a:p>
          <a:p>
            <a:pPr lvl="1" eaLnBrk="1" hangingPunct="1"/>
            <a:endParaRPr lang="en-US" sz="1600" dirty="0"/>
          </a:p>
          <a:p>
            <a:pPr eaLnBrk="1" hangingPunct="1"/>
            <a:endParaRPr lang="en-US" sz="1600" dirty="0"/>
          </a:p>
          <a:p>
            <a:pPr eaLnBrk="1" hangingPunct="1"/>
            <a:endParaRPr lang="en-US" sz="1200" dirty="0"/>
          </a:p>
        </p:txBody>
      </p:sp>
      <p:sp>
        <p:nvSpPr>
          <p:cNvPr id="20485" name="Rectangle 2"/>
          <p:cNvSpPr>
            <a:spLocks noGrp="1" noChangeArrowheads="1"/>
          </p:cNvSpPr>
          <p:nvPr>
            <p:ph type="title" idx="4294967295"/>
          </p:nvPr>
        </p:nvSpPr>
        <p:spPr>
          <a:xfrm>
            <a:off x="883920" y="228600"/>
            <a:ext cx="8153400" cy="990600"/>
          </a:xfrm>
        </p:spPr>
        <p:txBody>
          <a:bodyPr/>
          <a:lstStyle/>
          <a:p>
            <a:pPr eaLnBrk="1" hangingPunct="1"/>
            <a:r>
              <a:rPr lang="en-US" dirty="0"/>
              <a:t>For you</a:t>
            </a:r>
            <a:endParaRPr lang="en-CA" dirty="0"/>
          </a:p>
        </p:txBody>
      </p:sp>
      <p:sp>
        <p:nvSpPr>
          <p:cNvPr id="115718"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499"/>
                                          </p:stCondLst>
                                        </p:cTn>
                                        <p:tgtEl>
                                          <p:spTgt spid="115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100"/>
                                  </p:iterate>
                                  <p:childTnLst>
                                    <p:set>
                                      <p:cBhvr>
                                        <p:cTn id="8"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100"/>
                                  </p:iterate>
                                  <p:childTnLst>
                                    <p:set>
                                      <p:cBhvr>
                                        <p:cTn id="12" dur="1" fill="hold">
                                          <p:stCondLst>
                                            <p:cond delay="499"/>
                                          </p:stCondLst>
                                        </p:cTn>
                                        <p:tgtEl>
                                          <p:spTgt spid="1157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100"/>
                                  </p:iterate>
                                  <p:childTnLst>
                                    <p:set>
                                      <p:cBhvr>
                                        <p:cTn id="14" dur="1" fill="hold">
                                          <p:stCondLst>
                                            <p:cond delay="499"/>
                                          </p:stCondLst>
                                        </p:cTn>
                                        <p:tgtEl>
                                          <p:spTgt spid="1157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P spid="11571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Text book (same as INFO6019)</a:t>
            </a:r>
          </a:p>
        </p:txBody>
      </p:sp>
      <p:sp>
        <p:nvSpPr>
          <p:cNvPr id="3" name="Content Placeholder 2"/>
          <p:cNvSpPr>
            <a:spLocks noGrp="1"/>
          </p:cNvSpPr>
          <p:nvPr>
            <p:ph idx="1"/>
          </p:nvPr>
        </p:nvSpPr>
        <p:spPr/>
        <p:txBody>
          <a:bodyPr/>
          <a:lstStyle/>
          <a:p>
            <a:r>
              <a:rPr lang="en-CA" dirty="0" err="1"/>
              <a:t>Christer</a:t>
            </a:r>
            <a:r>
              <a:rPr lang="en-CA" dirty="0"/>
              <a:t> Ericson, Real-Time Collision Detection, Morgan Kaufmann, 2005, ISBN-10: 1558607323, ISBN-13: 978-1558607323</a:t>
            </a:r>
          </a:p>
          <a:p>
            <a:r>
              <a:rPr lang="en-CA" dirty="0"/>
              <a:t>Note: that’s “</a:t>
            </a:r>
            <a:r>
              <a:rPr lang="en-CA" i="1" dirty="0" err="1"/>
              <a:t>Christer</a:t>
            </a:r>
            <a:r>
              <a:rPr lang="en-CA" dirty="0"/>
              <a:t>” not “Christopher”</a:t>
            </a:r>
          </a:p>
          <a:p>
            <a:r>
              <a:rPr lang="en-CA" dirty="0"/>
              <a:t>Works for SONY, Santa-Monica</a:t>
            </a:r>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1194816" y="1562100"/>
            <a:ext cx="8153400" cy="4495800"/>
          </a:xfrm>
        </p:spPr>
        <p:txBody>
          <a:bodyPr/>
          <a:lstStyle/>
          <a:p>
            <a:pPr eaLnBrk="1" hangingPunct="1"/>
            <a:r>
              <a:rPr lang="en-CA" dirty="0"/>
              <a:t>Based on the code in the text book (“Real Time Collision Detection”), implement the example of either the spherical or AABB collision detection code</a:t>
            </a:r>
          </a:p>
          <a:p>
            <a:pPr eaLnBrk="1" hangingPunct="1"/>
            <a:r>
              <a:rPr lang="en-CA" dirty="0"/>
              <a:t>Note that you do not have to deal with response at this point</a:t>
            </a:r>
          </a:p>
          <a:p>
            <a:pPr eaLnBrk="1" hangingPunct="1"/>
            <a:r>
              <a:rPr lang="en-CA" dirty="0"/>
              <a:t>Combining this with your hierarchical AABB code, you now have very robust (and fast) dynamic collision detection for arbitrary shapes</a:t>
            </a:r>
          </a:p>
          <a:p>
            <a:pPr lvl="1" eaLnBrk="1" hangingPunct="1"/>
            <a:endParaRPr lang="en-US" sz="1600" dirty="0"/>
          </a:p>
          <a:p>
            <a:pPr eaLnBrk="1" hangingPunct="1"/>
            <a:endParaRPr lang="en-US" sz="1600" dirty="0"/>
          </a:p>
          <a:p>
            <a:pPr eaLnBrk="1" hangingPunct="1"/>
            <a:endParaRPr lang="en-US" sz="1200" dirty="0"/>
          </a:p>
        </p:txBody>
      </p:sp>
      <p:sp>
        <p:nvSpPr>
          <p:cNvPr id="20485" name="Rectangle 2"/>
          <p:cNvSpPr>
            <a:spLocks noGrp="1" noChangeArrowheads="1"/>
          </p:cNvSpPr>
          <p:nvPr>
            <p:ph type="title" idx="4294967295"/>
          </p:nvPr>
        </p:nvSpPr>
        <p:spPr>
          <a:xfrm>
            <a:off x="1313688" y="304800"/>
            <a:ext cx="8153400" cy="990600"/>
          </a:xfrm>
        </p:spPr>
        <p:txBody>
          <a:bodyPr/>
          <a:lstStyle/>
          <a:p>
            <a:pPr eaLnBrk="1" hangingPunct="1"/>
            <a:r>
              <a:rPr lang="en-US" dirty="0"/>
              <a:t>For you</a:t>
            </a:r>
            <a:endParaRPr lang="en-CA" dirty="0"/>
          </a:p>
        </p:txBody>
      </p:sp>
      <p:sp>
        <p:nvSpPr>
          <p:cNvPr id="115718"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499"/>
                                          </p:stCondLst>
                                        </p:cTn>
                                        <p:tgtEl>
                                          <p:spTgt spid="1157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P spid="11571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6648" y="1600200"/>
            <a:ext cx="8302752" cy="4495800"/>
          </a:xfrm>
        </p:spPr>
        <p:txBody>
          <a:bodyPr/>
          <a:lstStyle/>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pic>
        <p:nvPicPr>
          <p:cNvPr id="1026" name="Picture 2"/>
          <p:cNvPicPr>
            <a:picLocks noChangeAspect="1" noChangeArrowheads="1"/>
          </p:cNvPicPr>
          <p:nvPr/>
        </p:nvPicPr>
        <p:blipFill>
          <a:blip r:embed="rId2" cstate="print"/>
          <a:srcRect/>
          <a:stretch>
            <a:fillRect/>
          </a:stretch>
        </p:blipFill>
        <p:spPr bwMode="auto">
          <a:xfrm>
            <a:off x="2743200" y="1600200"/>
            <a:ext cx="6400800" cy="434898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6648" y="1600200"/>
            <a:ext cx="8302752" cy="4495800"/>
          </a:xfrm>
        </p:spPr>
        <p:txBody>
          <a:bodyPr/>
          <a:lstStyle/>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pic>
        <p:nvPicPr>
          <p:cNvPr id="2050" name="Picture 2"/>
          <p:cNvPicPr>
            <a:picLocks noChangeAspect="1" noChangeArrowheads="1"/>
          </p:cNvPicPr>
          <p:nvPr/>
        </p:nvPicPr>
        <p:blipFill>
          <a:blip r:embed="rId2" cstate="print"/>
          <a:srcRect/>
          <a:stretch>
            <a:fillRect/>
          </a:stretch>
        </p:blipFill>
        <p:spPr bwMode="auto">
          <a:xfrm>
            <a:off x="3520588" y="422275"/>
            <a:ext cx="5013325" cy="23558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429000" y="2525957"/>
            <a:ext cx="5245100" cy="34782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8"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pic>
        <p:nvPicPr>
          <p:cNvPr id="67586" name="Picture 2" descr="http://www.iliketheinternet.com/thats_all_folks.jpg"/>
          <p:cNvPicPr>
            <a:picLocks noChangeAspect="1" noChangeArrowheads="1"/>
          </p:cNvPicPr>
          <p:nvPr/>
        </p:nvPicPr>
        <p:blipFill>
          <a:blip r:embed="rId2" cstate="print"/>
          <a:srcRect/>
          <a:stretch>
            <a:fillRect/>
          </a:stretch>
        </p:blipFill>
        <p:spPr bwMode="auto">
          <a:xfrm>
            <a:off x="2819400" y="685800"/>
            <a:ext cx="6096000" cy="4572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we do it…</a:t>
            </a:r>
          </a:p>
        </p:txBody>
      </p:sp>
      <p:sp>
        <p:nvSpPr>
          <p:cNvPr id="3" name="Content Placeholder 2"/>
          <p:cNvSpPr>
            <a:spLocks noGrp="1"/>
          </p:cNvSpPr>
          <p:nvPr>
            <p:ph idx="1"/>
          </p:nvPr>
        </p:nvSpPr>
        <p:spPr/>
        <p:txBody>
          <a:bodyPr/>
          <a:lstStyle/>
          <a:p>
            <a:r>
              <a:rPr lang="en-CA" dirty="0"/>
              <a:t>Mainly in C/C++ (more “classic” than “modern”)</a:t>
            </a:r>
          </a:p>
          <a:p>
            <a:r>
              <a:rPr lang="en-CA" dirty="0"/>
              <a:t>Using Visual Studio 2022</a:t>
            </a:r>
            <a:endParaRPr lang="en-CA" sz="2400" dirty="0"/>
          </a:p>
          <a:p>
            <a:r>
              <a:rPr lang="en-CA" dirty="0"/>
              <a:t>Using OpenGL 4.5 for graphics and animation</a:t>
            </a:r>
          </a:p>
          <a:p>
            <a:r>
              <a:rPr lang="en-CA" dirty="0"/>
              <a:t>Later integrating some 3</a:t>
            </a:r>
            <a:r>
              <a:rPr lang="en-CA" baseline="30000" dirty="0"/>
              <a:t>rd</a:t>
            </a:r>
            <a:r>
              <a:rPr lang="en-CA" dirty="0"/>
              <a:t> party physics engines (Bullet/PhysX/Havok). </a:t>
            </a:r>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course</a:t>
            </a:r>
          </a:p>
        </p:txBody>
      </p:sp>
      <p:sp>
        <p:nvSpPr>
          <p:cNvPr id="3" name="Content Placeholder 2"/>
          <p:cNvSpPr>
            <a:spLocks noGrp="1"/>
          </p:cNvSpPr>
          <p:nvPr>
            <p:ph idx="1"/>
          </p:nvPr>
        </p:nvSpPr>
        <p:spPr>
          <a:xfrm>
            <a:off x="566928" y="1732449"/>
            <a:ext cx="11137391" cy="4058751"/>
          </a:xfrm>
        </p:spPr>
        <p:txBody>
          <a:bodyPr>
            <a:normAutofit/>
          </a:bodyPr>
          <a:lstStyle/>
          <a:p>
            <a:r>
              <a:rPr lang="en-CA" sz="2800" dirty="0"/>
              <a:t>This course is a continuation of “Physics and Simulation Level 1” exploring the implementation of more advanced physical simulation topics such as: dynamic intersection, soft body,  physical based motion (both biologic and vehicular), physics based animation, explosions, particle systems and effects, preventing tunnelling, </a:t>
            </a:r>
            <a:br>
              <a:rPr lang="en-CA" sz="2800" dirty="0"/>
            </a:br>
            <a:r>
              <a:rPr lang="en-CA" sz="2800" dirty="0"/>
              <a:t>hardware-accelerated physics systems, and integration with existing third party tools and middleware.</a:t>
            </a:r>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9" name="Rectangle 8"/>
          <p:cNvSpPr/>
          <p:nvPr/>
        </p:nvSpPr>
        <p:spPr>
          <a:xfrm>
            <a:off x="3186743" y="2646850"/>
            <a:ext cx="3250633"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6541008" y="2655994"/>
            <a:ext cx="1389185"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10430257" y="2628562"/>
            <a:ext cx="1116623"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5200649" y="3533224"/>
            <a:ext cx="3250633"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913795" y="3930690"/>
            <a:ext cx="3319877"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p:cNvSpPr/>
          <p:nvPr/>
        </p:nvSpPr>
        <p:spPr>
          <a:xfrm>
            <a:off x="4139769" y="4403745"/>
            <a:ext cx="1995854"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4*#ppt_w"/>
                                          </p:val>
                                        </p:tav>
                                        <p:tav tm="100000">
                                          <p:val>
                                            <p:strVal val="#ppt_w"/>
                                          </p:val>
                                        </p:tav>
                                      </p:tavLst>
                                    </p:anim>
                                    <p:anim calcmode="lin" valueType="num">
                                      <p:cBhvr>
                                        <p:cTn id="8" dur="1000" fill="hold"/>
                                        <p:tgtEl>
                                          <p:spTgt spid="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ppt_w</p:attrName>
                                        </p:attrNameLst>
                                      </p:cBhvr>
                                      <p:tavLst>
                                        <p:tav tm="0">
                                          <p:val>
                                            <p:strVal val="4*#ppt_w"/>
                                          </p:val>
                                        </p:tav>
                                        <p:tav tm="100000">
                                          <p:val>
                                            <p:strVal val="#ppt_w"/>
                                          </p:val>
                                        </p:tav>
                                      </p:tavLst>
                                    </p:anim>
                                    <p:anim calcmode="lin" valueType="num">
                                      <p:cBhvr>
                                        <p:cTn id="14" dur="1000" fill="hold"/>
                                        <p:tgtEl>
                                          <p:spTgt spid="1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strVal val="4*#ppt_w"/>
                                          </p:val>
                                        </p:tav>
                                        <p:tav tm="100000">
                                          <p:val>
                                            <p:strVal val="#ppt_w"/>
                                          </p:val>
                                        </p:tav>
                                      </p:tavLst>
                                    </p:anim>
                                    <p:anim calcmode="lin" valueType="num">
                                      <p:cBhvr>
                                        <p:cTn id="20" dur="1000" fill="hold"/>
                                        <p:tgtEl>
                                          <p:spTgt spid="11"/>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strVal val="4*#ppt_w"/>
                                          </p:val>
                                        </p:tav>
                                        <p:tav tm="100000">
                                          <p:val>
                                            <p:strVal val="#ppt_w"/>
                                          </p:val>
                                        </p:tav>
                                      </p:tavLst>
                                    </p:anim>
                                    <p:anim calcmode="lin" valueType="num">
                                      <p:cBhvr>
                                        <p:cTn id="26" dur="1000" fill="hold"/>
                                        <p:tgtEl>
                                          <p:spTgt spid="14"/>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1000" fill="hold"/>
                                        <p:tgtEl>
                                          <p:spTgt spid="15"/>
                                        </p:tgtEl>
                                        <p:attrNameLst>
                                          <p:attrName>ppt_w</p:attrName>
                                        </p:attrNameLst>
                                      </p:cBhvr>
                                      <p:tavLst>
                                        <p:tav tm="0">
                                          <p:val>
                                            <p:strVal val="4*#ppt_w"/>
                                          </p:val>
                                        </p:tav>
                                        <p:tav tm="100000">
                                          <p:val>
                                            <p:strVal val="#ppt_w"/>
                                          </p:val>
                                        </p:tav>
                                      </p:tavLst>
                                    </p:anim>
                                    <p:anim calcmode="lin" valueType="num">
                                      <p:cBhvr>
                                        <p:cTn id="32" dur="1000" fill="hold"/>
                                        <p:tgtEl>
                                          <p:spTgt spid="15"/>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strVal val="4*#ppt_w"/>
                                          </p:val>
                                        </p:tav>
                                        <p:tav tm="100000">
                                          <p:val>
                                            <p:strVal val="#ppt_w"/>
                                          </p:val>
                                        </p:tav>
                                      </p:tavLst>
                                    </p:anim>
                                    <p:anim calcmode="lin" valueType="num">
                                      <p:cBhvr>
                                        <p:cTn id="38" dur="1000" fill="hold"/>
                                        <p:tgtEl>
                                          <p:spTgt spid="16"/>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Evaluation</a:t>
            </a:r>
          </a:p>
        </p:txBody>
      </p:sp>
      <p:sp>
        <p:nvSpPr>
          <p:cNvPr id="3" name="Content Placeholder 2"/>
          <p:cNvSpPr>
            <a:spLocks noGrp="1"/>
          </p:cNvSpPr>
          <p:nvPr>
            <p:ph idx="1"/>
          </p:nvPr>
        </p:nvSpPr>
        <p:spPr/>
        <p:txBody>
          <a:bodyPr>
            <a:normAutofit/>
          </a:bodyPr>
          <a:lstStyle/>
          <a:p>
            <a:r>
              <a:rPr lang="en-CA" dirty="0"/>
              <a:t>There will be three (3) projects (worth 60%):</a:t>
            </a:r>
          </a:p>
          <a:p>
            <a:pPr lvl="1"/>
            <a:r>
              <a:rPr lang="en-CA" dirty="0"/>
              <a:t>(Continuous collision detection </a:t>
            </a:r>
            <a:r>
              <a:rPr lang="en-CA" dirty="0">
                <a:sym typeface="Wingdings" panose="05000000000000000000" pitchFamily="2" charset="2"/>
              </a:rPr>
              <a:t> possible Game Jam)</a:t>
            </a:r>
            <a:endParaRPr lang="en-CA" dirty="0"/>
          </a:p>
          <a:p>
            <a:pPr lvl="1"/>
            <a:r>
              <a:rPr lang="en-CA" dirty="0"/>
              <a:t>1</a:t>
            </a:r>
            <a:r>
              <a:rPr lang="en-CA" baseline="30000" dirty="0"/>
              <a:t>st</a:t>
            </a:r>
            <a:r>
              <a:rPr lang="en-CA" dirty="0"/>
              <a:t> : Soft body (cloth, rope, Jell-O, Wheels…) </a:t>
            </a:r>
          </a:p>
          <a:p>
            <a:pPr lvl="1"/>
            <a:r>
              <a:rPr lang="en-CA" dirty="0"/>
              <a:t>2</a:t>
            </a:r>
            <a:r>
              <a:rPr lang="en-CA" baseline="30000" dirty="0"/>
              <a:t>nd</a:t>
            </a:r>
            <a:r>
              <a:rPr lang="en-CA" dirty="0"/>
              <a:t> : Constraints using own + 3</a:t>
            </a:r>
            <a:r>
              <a:rPr lang="en-CA" baseline="30000" dirty="0"/>
              <a:t>rd</a:t>
            </a:r>
            <a:r>
              <a:rPr lang="en-CA" dirty="0"/>
              <a:t> party middle-ware</a:t>
            </a:r>
          </a:p>
          <a:p>
            <a:pPr lvl="1"/>
            <a:r>
              <a:rPr lang="en-CA" dirty="0"/>
              <a:t>3</a:t>
            </a:r>
            <a:r>
              <a:rPr lang="en-CA" baseline="30000" dirty="0"/>
              <a:t>rd</a:t>
            </a:r>
            <a:r>
              <a:rPr lang="en-CA" dirty="0"/>
              <a:t> : “more” project is also your Game Jam submission</a:t>
            </a:r>
          </a:p>
          <a:p>
            <a:r>
              <a:rPr lang="en-CA" dirty="0"/>
              <a:t>There will be a mid-term and a final exam (40%).</a:t>
            </a:r>
          </a:p>
          <a:p>
            <a:r>
              <a:rPr lang="en-CA" dirty="0"/>
              <a:t>(The “Final” can be combined with your final project)</a:t>
            </a:r>
          </a:p>
          <a:p>
            <a:r>
              <a:rPr lang="en-CA" dirty="0"/>
              <a:t>As with most other courses, you must pass the “exam” portion to pass the course. </a:t>
            </a:r>
            <a:endParaRPr lang="en-CA" sz="2400"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checkerboard(across)">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774192" y="1563624"/>
            <a:ext cx="8153400" cy="4495800"/>
          </a:xfrm>
        </p:spPr>
        <p:txBody>
          <a:bodyPr/>
          <a:lstStyle/>
          <a:p>
            <a:pPr eaLnBrk="1" hangingPunct="1"/>
            <a:r>
              <a:rPr lang="en-CA" sz="2100" dirty="0"/>
              <a:t>Questions? </a:t>
            </a:r>
          </a:p>
          <a:p>
            <a:pPr eaLnBrk="1" hangingPunct="1"/>
            <a:r>
              <a:rPr lang="en-CA" sz="2100" dirty="0"/>
              <a:t>Overview?</a:t>
            </a:r>
          </a:p>
          <a:p>
            <a:pPr eaLnBrk="1" hangingPunct="1"/>
            <a:r>
              <a:rPr lang="en-CA" sz="2100" dirty="0"/>
              <a:t>Post mortem?</a:t>
            </a:r>
          </a:p>
          <a:p>
            <a:pPr eaLnBrk="1" hangingPunct="1"/>
            <a:r>
              <a:rPr lang="en-CA" sz="2100" dirty="0"/>
              <a:t>Tears shed?</a:t>
            </a:r>
          </a:p>
          <a:p>
            <a:pPr eaLnBrk="1" hangingPunct="1"/>
            <a:r>
              <a:rPr lang="en-CA" sz="2100" dirty="0"/>
              <a:t>Stop? Start? Continue? </a:t>
            </a:r>
          </a:p>
          <a:p>
            <a:pPr lvl="1"/>
            <a:endParaRPr lang="en-US" sz="2000" dirty="0"/>
          </a:p>
        </p:txBody>
      </p:sp>
      <p:sp>
        <p:nvSpPr>
          <p:cNvPr id="13317" name="Rectangle 2"/>
          <p:cNvSpPr>
            <a:spLocks noGrp="1" noChangeArrowheads="1"/>
          </p:cNvSpPr>
          <p:nvPr>
            <p:ph type="title" idx="4294967295"/>
          </p:nvPr>
        </p:nvSpPr>
        <p:spPr>
          <a:xfrm>
            <a:off x="655320" y="266700"/>
            <a:ext cx="8153400" cy="990600"/>
          </a:xfrm>
        </p:spPr>
        <p:txBody>
          <a:bodyPr/>
          <a:lstStyle/>
          <a:p>
            <a:pPr eaLnBrk="1" hangingPunct="1"/>
            <a:r>
              <a:rPr lang="en-US" dirty="0"/>
              <a:t>INFO-6019 post-mortem	</a:t>
            </a:r>
            <a:endParaRPr lang="en-CA" dirty="0"/>
          </a:p>
        </p:txBody>
      </p:sp>
      <p:sp>
        <p:nvSpPr>
          <p:cNvPr id="115718"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diamond(in)">
                                      <p:cBhvr>
                                        <p:cTn id="7" dur="500"/>
                                        <p:tgtEl>
                                          <p:spTgt spid="115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Effect transition="in" filter="diamond(in)">
                                      <p:cBhvr>
                                        <p:cTn id="12" dur="500"/>
                                        <p:tgtEl>
                                          <p:spTgt spid="115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15715">
                                            <p:txEl>
                                              <p:pRg st="2" end="2"/>
                                            </p:txEl>
                                          </p:spTgt>
                                        </p:tgtEl>
                                        <p:attrNameLst>
                                          <p:attrName>style.visibility</p:attrName>
                                        </p:attrNameLst>
                                      </p:cBhvr>
                                      <p:to>
                                        <p:strVal val="visible"/>
                                      </p:to>
                                    </p:set>
                                    <p:animEffect transition="in" filter="diamond(in)">
                                      <p:cBhvr>
                                        <p:cTn id="17" dur="500"/>
                                        <p:tgtEl>
                                          <p:spTgt spid="115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15715">
                                            <p:txEl>
                                              <p:pRg st="3" end="3"/>
                                            </p:txEl>
                                          </p:spTgt>
                                        </p:tgtEl>
                                        <p:attrNameLst>
                                          <p:attrName>style.visibility</p:attrName>
                                        </p:attrNameLst>
                                      </p:cBhvr>
                                      <p:to>
                                        <p:strVal val="visible"/>
                                      </p:to>
                                    </p:set>
                                    <p:animEffect transition="in" filter="diamond(in)">
                                      <p:cBhvr>
                                        <p:cTn id="22" dur="500"/>
                                        <p:tgtEl>
                                          <p:spTgt spid="1157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15715">
                                            <p:txEl>
                                              <p:pRg st="4" end="4"/>
                                            </p:txEl>
                                          </p:spTgt>
                                        </p:tgtEl>
                                        <p:attrNameLst>
                                          <p:attrName>style.visibility</p:attrName>
                                        </p:attrNameLst>
                                      </p:cBhvr>
                                      <p:to>
                                        <p:strVal val="visible"/>
                                      </p:to>
                                    </p:set>
                                    <p:animEffect transition="in" filter="diamond(in)">
                                      <p:cBhvr>
                                        <p:cTn id="27" dur="500"/>
                                        <p:tgtEl>
                                          <p:spTgt spid="1157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5718"/>
                                        </p:tgtEl>
                                        <p:attrNameLst>
                                          <p:attrName>style.visibility</p:attrName>
                                        </p:attrNameLst>
                                      </p:cBhvr>
                                      <p:to>
                                        <p:strVal val="visible"/>
                                      </p:to>
                                    </p:set>
                                    <p:animEffect transition="in" filter="fade">
                                      <p:cBhvr>
                                        <p:cTn id="32" dur="500"/>
                                        <p:tgtEl>
                                          <p:spTgt spid="115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P spid="11571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844169" y="1609344"/>
            <a:ext cx="7699375" cy="4495800"/>
          </a:xfrm>
        </p:spPr>
        <p:txBody>
          <a:bodyPr>
            <a:normAutofit fontScale="92500" lnSpcReduction="10000"/>
          </a:bodyPr>
          <a:lstStyle/>
          <a:p>
            <a:pPr eaLnBrk="1" hangingPunct="1">
              <a:buNone/>
            </a:pPr>
            <a:r>
              <a:rPr lang="en-CA" sz="2400" dirty="0"/>
              <a:t>(Weeks) Topic</a:t>
            </a:r>
          </a:p>
          <a:p>
            <a:pPr eaLnBrk="1" hangingPunct="1"/>
            <a:r>
              <a:rPr lang="en-CA" sz="2400" dirty="0"/>
              <a:t>(1) Dynamic collision (“continuous collision detection”)</a:t>
            </a:r>
          </a:p>
          <a:p>
            <a:pPr eaLnBrk="1" hangingPunct="1"/>
            <a:r>
              <a:rPr lang="en-CA" sz="2400" dirty="0"/>
              <a:t>(2-3) Soft bodies (springs, cloth, etc.)</a:t>
            </a:r>
          </a:p>
          <a:p>
            <a:pPr eaLnBrk="1" hangingPunct="1"/>
            <a:r>
              <a:rPr lang="en-CA" sz="2400" dirty="0"/>
              <a:t>(1) Rotations (momentum, rotational velocity, torque, etc.)</a:t>
            </a:r>
          </a:p>
          <a:p>
            <a:pPr eaLnBrk="1" hangingPunct="1"/>
            <a:r>
              <a:rPr lang="en-CA" sz="2400" dirty="0"/>
              <a:t>(2) Constraints (Rigid)</a:t>
            </a:r>
          </a:p>
          <a:p>
            <a:pPr eaLnBrk="1" hangingPunct="1"/>
            <a:r>
              <a:rPr lang="en-CA" sz="2400" dirty="0"/>
              <a:t>Middleware introduction and integration</a:t>
            </a:r>
          </a:p>
          <a:p>
            <a:pPr eaLnBrk="1" hangingPunct="1"/>
            <a:r>
              <a:rPr lang="en-CA" sz="2400" dirty="0"/>
              <a:t>(1) Islands/stacked objects/stability</a:t>
            </a:r>
          </a:p>
          <a:p>
            <a:pPr eaLnBrk="1" hangingPunct="1"/>
            <a:r>
              <a:rPr lang="en-CA" sz="2400" dirty="0"/>
              <a:t>(1) Forward Kinematics (this will carry over, though)</a:t>
            </a:r>
          </a:p>
          <a:p>
            <a:pPr eaLnBrk="1" hangingPunct="1"/>
            <a:r>
              <a:rPr lang="en-CA" sz="2400" dirty="0"/>
              <a:t>(optional) Fluid simulation</a:t>
            </a:r>
          </a:p>
          <a:p>
            <a:pPr eaLnBrk="1" hangingPunct="1"/>
            <a:r>
              <a:rPr lang="en-CA" sz="2400" dirty="0"/>
              <a:t>(optional) Vehicular motion</a:t>
            </a:r>
          </a:p>
          <a:p>
            <a:pPr marL="0" indent="0">
              <a:buNone/>
            </a:pPr>
            <a:endParaRPr lang="en-US" sz="1600" dirty="0"/>
          </a:p>
        </p:txBody>
      </p:sp>
      <p:sp>
        <p:nvSpPr>
          <p:cNvPr id="20485" name="Rectangle 2"/>
          <p:cNvSpPr>
            <a:spLocks noGrp="1" noChangeArrowheads="1"/>
          </p:cNvSpPr>
          <p:nvPr>
            <p:ph type="title" idx="4294967295"/>
          </p:nvPr>
        </p:nvSpPr>
        <p:spPr>
          <a:xfrm>
            <a:off x="188912" y="304800"/>
            <a:ext cx="8153400" cy="990600"/>
          </a:xfrm>
        </p:spPr>
        <p:txBody>
          <a:bodyPr>
            <a:normAutofit/>
          </a:bodyPr>
          <a:lstStyle/>
          <a:p>
            <a:pPr eaLnBrk="1" hangingPunct="1"/>
            <a:r>
              <a:rPr lang="en-US" dirty="0"/>
              <a:t>Very rough course breakdown:</a:t>
            </a:r>
            <a:endParaRPr lang="en-CA" dirty="0"/>
          </a:p>
        </p:txBody>
      </p:sp>
      <p:sp>
        <p:nvSpPr>
          <p:cNvPr id="115718"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57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57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57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57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571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571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uiExpand="1" build="p" autoUpdateAnimBg="0"/>
      <p:bldP spid="11571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886201" y="3244334"/>
            <a:ext cx="4599849" cy="369332"/>
          </a:xfrm>
          <a:prstGeom prst="rect">
            <a:avLst/>
          </a:prstGeom>
          <a:noFill/>
        </p:spPr>
        <p:txBody>
          <a:bodyPr wrap="none" rtlCol="0">
            <a:spAutoFit/>
          </a:bodyPr>
          <a:lstStyle/>
          <a:p>
            <a:r>
              <a:rPr lang="en-US" dirty="0"/>
              <a:t>Amazing, interactive tunneling issue graphic!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1011936" y="1562100"/>
            <a:ext cx="8153400" cy="4495800"/>
          </a:xfrm>
        </p:spPr>
        <p:txBody>
          <a:bodyPr/>
          <a:lstStyle/>
          <a:p>
            <a:pPr eaLnBrk="1" hangingPunct="1"/>
            <a:r>
              <a:rPr lang="en-CA" sz="4000" dirty="0"/>
              <a:t>Dynamic Intersection tests </a:t>
            </a:r>
          </a:p>
          <a:p>
            <a:pPr eaLnBrk="1" hangingPunct="1"/>
            <a:r>
              <a:rPr lang="en-CA" sz="4000" dirty="0"/>
              <a:t>Aka “continuous collision detection”</a:t>
            </a:r>
            <a:endParaRPr lang="en-CA" sz="3600" dirty="0"/>
          </a:p>
          <a:p>
            <a:pPr eaLnBrk="1" hangingPunct="1"/>
            <a:endParaRPr lang="en-US" sz="1800" dirty="0"/>
          </a:p>
          <a:p>
            <a:pPr eaLnBrk="1" hangingPunct="1"/>
            <a:endParaRPr lang="en-US" sz="1400" dirty="0"/>
          </a:p>
        </p:txBody>
      </p:sp>
      <p:sp>
        <p:nvSpPr>
          <p:cNvPr id="20485" name="Rectangle 2"/>
          <p:cNvSpPr>
            <a:spLocks noGrp="1" noChangeArrowheads="1"/>
          </p:cNvSpPr>
          <p:nvPr>
            <p:ph type="title" idx="4294967295"/>
          </p:nvPr>
        </p:nvSpPr>
        <p:spPr>
          <a:xfrm>
            <a:off x="1313688" y="228600"/>
            <a:ext cx="8153400" cy="990600"/>
          </a:xfrm>
        </p:spPr>
        <p:txBody>
          <a:bodyPr/>
          <a:lstStyle/>
          <a:p>
            <a:pPr eaLnBrk="1" hangingPunct="1"/>
            <a:r>
              <a:rPr lang="en-US" dirty="0"/>
              <a:t>And now…</a:t>
            </a:r>
            <a:endParaRPr lang="en-CA" dirty="0"/>
          </a:p>
        </p:txBody>
      </p:sp>
      <p:sp>
        <p:nvSpPr>
          <p:cNvPr id="115718"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P spid="115718"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TM04033929[[fn=Slate]]</Template>
  <TotalTime>5</TotalTime>
  <Words>1012</Words>
  <Application>Microsoft Office PowerPoint</Application>
  <PresentationFormat>Widescreen</PresentationFormat>
  <Paragraphs>94</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Calisto MT</vt:lpstr>
      <vt:lpstr>Tw Cen MT</vt:lpstr>
      <vt:lpstr>Wingdings</vt:lpstr>
      <vt:lpstr>Wingdings 2</vt:lpstr>
      <vt:lpstr>Slate</vt:lpstr>
      <vt:lpstr>INFO6022 PHYSICS &amp; SIMULATION   </vt:lpstr>
      <vt:lpstr>Text book (same as INFO6019)</vt:lpstr>
      <vt:lpstr>How we do it…</vt:lpstr>
      <vt:lpstr>The course</vt:lpstr>
      <vt:lpstr>Evaluation</vt:lpstr>
      <vt:lpstr>INFO-6019 post-mortem </vt:lpstr>
      <vt:lpstr>Very rough course breakdown:</vt:lpstr>
      <vt:lpstr>PowerPoint Presentation</vt:lpstr>
      <vt:lpstr>And now…</vt:lpstr>
      <vt:lpstr>The problem: Tunnelling</vt:lpstr>
      <vt:lpstr>A solution: Higher sampling rate</vt:lpstr>
      <vt:lpstr>A solution: Higher sampling rate</vt:lpstr>
      <vt:lpstr>A solution: Volumes</vt:lpstr>
      <vt:lpstr>A solution: Volumes</vt:lpstr>
      <vt:lpstr>Multiple moving bodies</vt:lpstr>
      <vt:lpstr>Multiple moving bodies</vt:lpstr>
      <vt:lpstr>Multiple moving bodies</vt:lpstr>
      <vt:lpstr>AABBs</vt:lpstr>
      <vt:lpstr>For you</vt:lpstr>
      <vt:lpstr>For you</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Feeney, Michael</dc:creator>
  <cp:lastModifiedBy>Feeney, Michael</cp:lastModifiedBy>
  <cp:revision>1</cp:revision>
  <dcterms:created xsi:type="dcterms:W3CDTF">2025-01-07T15:27:21Z</dcterms:created>
  <dcterms:modified xsi:type="dcterms:W3CDTF">2025-01-07T15:32:50Z</dcterms:modified>
</cp:coreProperties>
</file>