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7" r:id="rId6"/>
    <p:sldId id="266" r:id="rId7"/>
    <p:sldId id="271" r:id="rId8"/>
    <p:sldId id="256" r:id="rId9"/>
    <p:sldId id="258" r:id="rId10"/>
    <p:sldId id="259" r:id="rId11"/>
    <p:sldId id="260" r:id="rId12"/>
    <p:sldId id="26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1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2024-10-03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3D world (even if it’s “2D”, just ignore the 3</a:t>
            </a:r>
            <a:r>
              <a:rPr lang="en-CA" baseline="30000" dirty="0"/>
              <a:t>rd</a:t>
            </a:r>
            <a:r>
              <a:rPr lang="en-CA" dirty="0"/>
              <a:t> dimension)</a:t>
            </a:r>
          </a:p>
          <a:p>
            <a:r>
              <a:rPr lang="en-CA" dirty="0"/>
              <a:t>We are representing  our graphics objects as meshes of vertices and triangles. </a:t>
            </a:r>
          </a:p>
          <a:p>
            <a:r>
              <a:rPr lang="en-CA" dirty="0"/>
              <a:t>Do we want to do that with the physics objects? </a:t>
            </a:r>
          </a:p>
          <a:p>
            <a:pPr lvl="1"/>
            <a:r>
              <a:rPr lang="en-CA" dirty="0"/>
              <a:t>They are all triangles, so why not triangle-triangle collision?</a:t>
            </a:r>
          </a:p>
        </p:txBody>
      </p:sp>
    </p:spTree>
    <p:extLst>
      <p:ext uri="{BB962C8B-B14F-4D97-AF65-F5344CB8AC3E}">
        <p14:creationId xmlns:p14="http://schemas.microsoft.com/office/powerpoint/2010/main" val="225327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896235" y="5982314"/>
            <a:ext cx="1016099" cy="1016099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61D54-A63D-3461-0916-434ECCFC1DE5}"/>
              </a:ext>
            </a:extLst>
          </p:cNvPr>
          <p:cNvGrpSpPr/>
          <p:nvPr/>
        </p:nvGrpSpPr>
        <p:grpSpPr>
          <a:xfrm>
            <a:off x="2547193" y="1847175"/>
            <a:ext cx="5544386" cy="2285999"/>
            <a:chOff x="849086" y="2435290"/>
            <a:chExt cx="10664890" cy="228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9CDCFC-CD9A-334D-90BD-CBCA001B7BB5}"/>
                </a:ext>
              </a:extLst>
            </p:cNvPr>
            <p:cNvSpPr/>
            <p:nvPr/>
          </p:nvSpPr>
          <p:spPr>
            <a:xfrm>
              <a:off x="849086" y="4469363"/>
              <a:ext cx="10664890" cy="2519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C3D3EC-9092-0D5B-3183-63E88C5D84D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435290"/>
              <a:ext cx="0" cy="203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4B6F4-BB7E-7084-796E-995EC838E3B1}"/>
              </a:ext>
            </a:extLst>
          </p:cNvPr>
          <p:cNvGrpSpPr/>
          <p:nvPr/>
        </p:nvGrpSpPr>
        <p:grpSpPr>
          <a:xfrm>
            <a:off x="2114789" y="3471925"/>
            <a:ext cx="1016099" cy="1016099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144060-10E6-696A-7CFF-8108F5E773A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1F04D-F3FF-FE64-C9C2-B90789180FB8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2900-9E47-0843-3DDA-C12DBD794676}"/>
              </a:ext>
            </a:extLst>
          </p:cNvPr>
          <p:cNvGrpSpPr/>
          <p:nvPr/>
        </p:nvGrpSpPr>
        <p:grpSpPr>
          <a:xfrm>
            <a:off x="7659175" y="3518578"/>
            <a:ext cx="1016099" cy="1016099"/>
            <a:chOff x="5411755" y="270588"/>
            <a:chExt cx="1866122" cy="1866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41F46-472A-9F7E-423F-E09A0853DB3A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8E6DCC-AFFB-8F49-B6D2-66D3E2F8380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22D938-15A2-E914-FBC8-A13458EEF069}"/>
              </a:ext>
            </a:extLst>
          </p:cNvPr>
          <p:cNvSpPr txBox="1"/>
          <p:nvPr/>
        </p:nvSpPr>
        <p:spPr>
          <a:xfrm>
            <a:off x="4973216" y="1595249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D10C6-E1FF-96B3-848A-1F65E54981C0}"/>
              </a:ext>
            </a:extLst>
          </p:cNvPr>
          <p:cNvGrpSpPr/>
          <p:nvPr/>
        </p:nvGrpSpPr>
        <p:grpSpPr>
          <a:xfrm>
            <a:off x="9637748" y="3429000"/>
            <a:ext cx="1016099" cy="1016099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F573-E2CB-7BD1-23D9-292F0FF0D07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F4AD55-6CB0-90D5-17FE-6AC69CA02F8F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89DFB-01A9-67F1-0C99-7EE4582B5B6D}"/>
              </a:ext>
            </a:extLst>
          </p:cNvPr>
          <p:cNvSpPr txBox="1"/>
          <p:nvPr/>
        </p:nvSpPr>
        <p:spPr>
          <a:xfrm>
            <a:off x="4896235" y="5078085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C5B5A-EAC7-FE6F-5748-8FFE50CBE7C4}"/>
              </a:ext>
            </a:extLst>
          </p:cNvPr>
          <p:cNvSpPr txBox="1"/>
          <p:nvPr/>
        </p:nvSpPr>
        <p:spPr>
          <a:xfrm flipH="1">
            <a:off x="8948057" y="379530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7F1486-A507-01DB-F0ED-7BA20614C7C9}"/>
              </a:ext>
            </a:extLst>
          </p:cNvPr>
          <p:cNvGrpSpPr/>
          <p:nvPr/>
        </p:nvGrpSpPr>
        <p:grpSpPr>
          <a:xfrm>
            <a:off x="695645" y="3449991"/>
            <a:ext cx="1016099" cy="1016099"/>
            <a:chOff x="5411755" y="270588"/>
            <a:chExt cx="1866122" cy="1866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C9EE93-56EB-184C-E084-9D053C4D2189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C116FD-35AB-15D9-1E11-A4AC0E0EE17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D88CE3-51E2-C472-0A2D-82DF8DA0B240}"/>
              </a:ext>
            </a:extLst>
          </p:cNvPr>
          <p:cNvSpPr txBox="1"/>
          <p:nvPr/>
        </p:nvSpPr>
        <p:spPr>
          <a:xfrm flipH="1">
            <a:off x="1862597" y="391054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A09C-E307-E3FF-1B20-84B143023C22}"/>
              </a:ext>
            </a:extLst>
          </p:cNvPr>
          <p:cNvGrpSpPr/>
          <p:nvPr/>
        </p:nvGrpSpPr>
        <p:grpSpPr>
          <a:xfrm>
            <a:off x="4879922" y="3465398"/>
            <a:ext cx="1016099" cy="1016099"/>
            <a:chOff x="5411755" y="270588"/>
            <a:chExt cx="1866122" cy="18661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69841E-784E-F8C7-8E30-6A05D6DBDF7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100A1A-1326-98F2-5024-4049269DD720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79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121552" y="1876821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2E04C-3DF3-5020-BEC8-C72743603AF3}"/>
              </a:ext>
            </a:extLst>
          </p:cNvPr>
          <p:cNvGrpSpPr/>
          <p:nvPr/>
        </p:nvGrpSpPr>
        <p:grpSpPr>
          <a:xfrm>
            <a:off x="4290260" y="2467157"/>
            <a:ext cx="4114289" cy="3424181"/>
            <a:chOff x="5282041" y="-1287471"/>
            <a:chExt cx="4114289" cy="34241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32D2B3-BBD4-104C-6B94-9C93DC90C38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5853FC-B2D8-41F0-0F30-53B94311DB0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36E9A6-41BB-6B02-198A-4EFC46AE4F95}"/>
                </a:ext>
              </a:extLst>
            </p:cNvPr>
            <p:cNvSpPr/>
            <p:nvPr/>
          </p:nvSpPr>
          <p:spPr>
            <a:xfrm>
              <a:off x="7530208" y="-817416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5A5539-D27D-C442-D0C4-7B8AF856A279}"/>
                </a:ext>
              </a:extLst>
            </p:cNvPr>
            <p:cNvSpPr/>
            <p:nvPr/>
          </p:nvSpPr>
          <p:spPr>
            <a:xfrm>
              <a:off x="5282041" y="-1287471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488119">
            <a:off x="777270" y="1888739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A5E2E5-F09B-9123-CEE4-FA76DE0C2C52}"/>
              </a:ext>
            </a:extLst>
          </p:cNvPr>
          <p:cNvSpPr/>
          <p:nvPr/>
        </p:nvSpPr>
        <p:spPr>
          <a:xfrm rot="5023796">
            <a:off x="4257329" y="3793481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3CDF23-0091-2227-4B28-FDD377CFE0B6}"/>
              </a:ext>
            </a:extLst>
          </p:cNvPr>
          <p:cNvSpPr/>
          <p:nvPr/>
        </p:nvSpPr>
        <p:spPr>
          <a:xfrm rot="19875684">
            <a:off x="5335684" y="4262076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3E43FE-C975-B156-B3EC-4B9D83C5BCB8}"/>
              </a:ext>
            </a:extLst>
          </p:cNvPr>
          <p:cNvSpPr/>
          <p:nvPr/>
        </p:nvSpPr>
        <p:spPr>
          <a:xfrm rot="4005870">
            <a:off x="6479169" y="4790325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19875684">
            <a:off x="4985040" y="2256982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3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3803787" y="2327988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CDCFC-CD9A-334D-90BD-CBCA001B7BB5}"/>
              </a:ext>
            </a:extLst>
          </p:cNvPr>
          <p:cNvSpPr/>
          <p:nvPr/>
        </p:nvSpPr>
        <p:spPr>
          <a:xfrm rot="3519487">
            <a:off x="1387" y="2091918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B7CC4-6579-9F0B-2A5A-9F94DB4ACC39}"/>
              </a:ext>
            </a:extLst>
          </p:cNvPr>
          <p:cNvSpPr/>
          <p:nvPr/>
        </p:nvSpPr>
        <p:spPr>
          <a:xfrm rot="20668720">
            <a:off x="4037480" y="3743440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150-7779-A467-EB25-BC6EFB25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“lists” of items: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7928-0BD2-DBFE-B51A-9431677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CA" dirty="0"/>
              <a:t>Did this with rendering/graphics:</a:t>
            </a:r>
          </a:p>
          <a:p>
            <a:pPr lvl="1"/>
            <a:r>
              <a:rPr lang="en-CA" dirty="0"/>
              <a:t>3D Models loaded and stored in the VAO (mesh manager)</a:t>
            </a:r>
          </a:p>
          <a:p>
            <a:pPr lvl="1"/>
            <a:r>
              <a:rPr lang="en-CA" dirty="0" err="1"/>
              <a:t>cMeshObject</a:t>
            </a:r>
            <a:r>
              <a:rPr lang="en-CA" dirty="0"/>
              <a:t> -&gt; Really point locations with rotation, etc.</a:t>
            </a:r>
            <a:br>
              <a:rPr lang="en-CA" dirty="0"/>
            </a:br>
            <a:r>
              <a:rPr lang="en-CA" dirty="0"/>
              <a:t>But they have what model to draw at that location:</a:t>
            </a:r>
          </a:p>
          <a:p>
            <a:pPr lvl="2"/>
            <a:r>
              <a:rPr lang="en-CA" dirty="0"/>
              <a:t>XYZ </a:t>
            </a:r>
            <a:r>
              <a:rPr lang="en-CA" dirty="0">
                <a:sym typeface="Wingdings" panose="05000000000000000000" pitchFamily="2" charset="2"/>
              </a:rPr>
              <a:t> Draw a bunny here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XYZ  Draw a terrain here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56225-1CC7-0869-CDFF-37DA275EAAE4}"/>
              </a:ext>
            </a:extLst>
          </p:cNvPr>
          <p:cNvSpPr/>
          <p:nvPr/>
        </p:nvSpPr>
        <p:spPr>
          <a:xfrm>
            <a:off x="5999584" y="3844212"/>
            <a:ext cx="119431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Meshes we could 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4929-13B7-891D-710F-86BEC183F02C}"/>
              </a:ext>
            </a:extLst>
          </p:cNvPr>
          <p:cNvSpPr/>
          <p:nvPr/>
        </p:nvSpPr>
        <p:spPr>
          <a:xfrm>
            <a:off x="8676691" y="3844212"/>
            <a:ext cx="1362269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points, orientation + mesh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A18A918-96A4-7996-27F3-772E6FC68008}"/>
              </a:ext>
            </a:extLst>
          </p:cNvPr>
          <p:cNvSpPr/>
          <p:nvPr/>
        </p:nvSpPr>
        <p:spPr>
          <a:xfrm>
            <a:off x="7338137" y="4422710"/>
            <a:ext cx="1194318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39409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150-7779-A467-EB25-BC6EFB25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Autofit/>
          </a:bodyPr>
          <a:lstStyle/>
          <a:p>
            <a:r>
              <a:rPr lang="en-CA" sz="3600" dirty="0"/>
              <a:t>3</a:t>
            </a:r>
            <a:r>
              <a:rPr lang="en-CA" sz="3600" baseline="30000" dirty="0"/>
              <a:t>rd</a:t>
            </a:r>
            <a:r>
              <a:rPr lang="en-CA" sz="3600" dirty="0"/>
              <a:t> list of things: the simplified physics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7928-0BD2-DBFE-B51A-9431677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CA" dirty="0"/>
              <a:t>List of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56225-1CC7-0869-CDFF-37DA275EAAE4}"/>
              </a:ext>
            </a:extLst>
          </p:cNvPr>
          <p:cNvSpPr/>
          <p:nvPr/>
        </p:nvSpPr>
        <p:spPr>
          <a:xfrm>
            <a:off x="2737758" y="3844212"/>
            <a:ext cx="119431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Meshes we could 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4929-13B7-891D-710F-86BEC183F02C}"/>
              </a:ext>
            </a:extLst>
          </p:cNvPr>
          <p:cNvSpPr/>
          <p:nvPr/>
        </p:nvSpPr>
        <p:spPr>
          <a:xfrm>
            <a:off x="5414865" y="3004457"/>
            <a:ext cx="1362269" cy="358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Rendering: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List of points, orientation + mesh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A18A918-96A4-7996-27F3-772E6FC68008}"/>
              </a:ext>
            </a:extLst>
          </p:cNvPr>
          <p:cNvSpPr/>
          <p:nvPr/>
        </p:nvSpPr>
        <p:spPr>
          <a:xfrm>
            <a:off x="4069703" y="4730620"/>
            <a:ext cx="1194318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ED853-FE0D-B9B9-292F-04C896E5BF3C}"/>
              </a:ext>
            </a:extLst>
          </p:cNvPr>
          <p:cNvSpPr/>
          <p:nvPr/>
        </p:nvSpPr>
        <p:spPr>
          <a:xfrm>
            <a:off x="8521959" y="3844212"/>
            <a:ext cx="194698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Physics “shapes”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Spheres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AABBs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Mesh of Triangles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AAFA84E-8D7F-4B79-983B-EB089EE9F00D}"/>
              </a:ext>
            </a:extLst>
          </p:cNvPr>
          <p:cNvSpPr/>
          <p:nvPr/>
        </p:nvSpPr>
        <p:spPr>
          <a:xfrm>
            <a:off x="6947029" y="4730619"/>
            <a:ext cx="1380154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448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2578851" y="817908"/>
            <a:ext cx="789500" cy="789500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5400000">
            <a:off x="2478434" y="1915218"/>
            <a:ext cx="990333" cy="47207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7D2C71A-B742-3337-470C-0F632F163C42}"/>
              </a:ext>
            </a:extLst>
          </p:cNvPr>
          <p:cNvSpPr/>
          <p:nvPr/>
        </p:nvSpPr>
        <p:spPr>
          <a:xfrm>
            <a:off x="233266" y="817908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0, Y = 10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5A3F-864A-ECEC-B8A9-670A1E187480}"/>
              </a:ext>
            </a:extLst>
          </p:cNvPr>
          <p:cNvGrpSpPr/>
          <p:nvPr/>
        </p:nvGrpSpPr>
        <p:grpSpPr>
          <a:xfrm>
            <a:off x="2578851" y="2695106"/>
            <a:ext cx="789500" cy="789500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5AFFFC-FF5E-FF33-7085-C26EB63842AF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C253AA-3039-5D64-1249-B335672BAF6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3BBE66-9656-16BB-7D74-6F7B0ACB816F}"/>
              </a:ext>
            </a:extLst>
          </p:cNvPr>
          <p:cNvSpPr/>
          <p:nvPr/>
        </p:nvSpPr>
        <p:spPr>
          <a:xfrm>
            <a:off x="233266" y="2695106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1, Y =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B5733-8A52-A2CE-6047-0FBDF6BA4ECD}"/>
              </a:ext>
            </a:extLst>
          </p:cNvPr>
          <p:cNvSpPr txBox="1"/>
          <p:nvPr/>
        </p:nvSpPr>
        <p:spPr>
          <a:xfrm>
            <a:off x="3629608" y="24152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Vel = -1 m/s</a:t>
            </a:r>
          </a:p>
          <a:p>
            <a:r>
              <a:rPr lang="en-CA" dirty="0"/>
              <a:t>Accel = -1 m/s/s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C90B8-0704-668B-C8D3-74A54B89F742}"/>
              </a:ext>
            </a:extLst>
          </p:cNvPr>
          <p:cNvSpPr txBox="1"/>
          <p:nvPr/>
        </p:nvSpPr>
        <p:spPr>
          <a:xfrm>
            <a:off x="3597688" y="2967335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1 second</a:t>
            </a:r>
          </a:p>
          <a:p>
            <a:r>
              <a:rPr lang="en-CA" dirty="0" err="1"/>
              <a:t>dV</a:t>
            </a:r>
            <a:r>
              <a:rPr lang="en-CA" dirty="0"/>
              <a:t> = dT * Vel         </a:t>
            </a:r>
          </a:p>
          <a:p>
            <a:r>
              <a:rPr lang="en-CA" dirty="0" err="1"/>
              <a:t>dP</a:t>
            </a:r>
            <a:r>
              <a:rPr lang="en-CA" dirty="0"/>
              <a:t> = 1 * -2 = -2 m</a:t>
            </a:r>
          </a:p>
          <a:p>
            <a:r>
              <a:rPr lang="en-CA" dirty="0"/>
              <a:t>P = P + </a:t>
            </a:r>
            <a:r>
              <a:rPr lang="en-CA" dirty="0" err="1"/>
              <a:t>dP</a:t>
            </a:r>
            <a:endParaRPr lang="en-CA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DCFD37-34BE-43BD-C542-FF17D666820C}"/>
              </a:ext>
            </a:extLst>
          </p:cNvPr>
          <p:cNvGrpSpPr/>
          <p:nvPr/>
        </p:nvGrpSpPr>
        <p:grpSpPr>
          <a:xfrm>
            <a:off x="8093242" y="955348"/>
            <a:ext cx="789500" cy="789500"/>
            <a:chOff x="5411755" y="270588"/>
            <a:chExt cx="1866122" cy="18661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C15F96-6D8D-82B5-F66A-B510C934940E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424F1A-DF80-6A11-AD99-DC8E0FE5953C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E384EA-8268-4A53-A148-17D2A50A84D7}"/>
              </a:ext>
            </a:extLst>
          </p:cNvPr>
          <p:cNvSpPr/>
          <p:nvPr/>
        </p:nvSpPr>
        <p:spPr>
          <a:xfrm>
            <a:off x="5747657" y="955348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0, Y = 10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9B9E5-E36B-F81F-FC08-FB8FA409F1C8}"/>
              </a:ext>
            </a:extLst>
          </p:cNvPr>
          <p:cNvGrpSpPr/>
          <p:nvPr/>
        </p:nvGrpSpPr>
        <p:grpSpPr>
          <a:xfrm>
            <a:off x="8093242" y="1905606"/>
            <a:ext cx="789500" cy="789500"/>
            <a:chOff x="5411755" y="270588"/>
            <a:chExt cx="1866122" cy="18661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4E5C8F-2200-2964-EC5A-073C6FEE7E2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215C86-222D-C5EF-C2E1-4F8312FD0C26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7AD19BC-D61C-E956-7D79-56AB8B69A2F8}"/>
              </a:ext>
            </a:extLst>
          </p:cNvPr>
          <p:cNvSpPr/>
          <p:nvPr/>
        </p:nvSpPr>
        <p:spPr>
          <a:xfrm>
            <a:off x="5832455" y="1911335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0.1, Y = 9.9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5BB0F2-8CCD-F27F-BF11-7E2CC6F66DE0}"/>
              </a:ext>
            </a:extLst>
          </p:cNvPr>
          <p:cNvSpPr txBox="1"/>
          <p:nvPr/>
        </p:nvSpPr>
        <p:spPr>
          <a:xfrm>
            <a:off x="9224200" y="3244334"/>
            <a:ext cx="265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0.1 second</a:t>
            </a:r>
          </a:p>
          <a:p>
            <a:r>
              <a:rPr lang="en-CA" dirty="0" err="1"/>
              <a:t>dV</a:t>
            </a:r>
            <a:r>
              <a:rPr lang="en-CA" dirty="0"/>
              <a:t> = dT * Vel            </a:t>
            </a:r>
          </a:p>
          <a:p>
            <a:r>
              <a:rPr lang="en-CA" dirty="0" err="1"/>
              <a:t>dP</a:t>
            </a:r>
            <a:r>
              <a:rPr lang="en-CA" dirty="0"/>
              <a:t> = 0.1 * -1.1 = -0.1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668F4-4F54-2FF0-6265-000EA76B7C3A}"/>
              </a:ext>
            </a:extLst>
          </p:cNvPr>
          <p:cNvSpPr txBox="1"/>
          <p:nvPr/>
        </p:nvSpPr>
        <p:spPr>
          <a:xfrm>
            <a:off x="1485946" y="4740245"/>
            <a:ext cx="28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v = dT * A</a:t>
            </a:r>
          </a:p>
          <a:p>
            <a:r>
              <a:rPr lang="en-CA" dirty="0"/>
              <a:t> x = dT *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29CD7C-6AAF-B9DC-8B0E-C3A0C4151A13}"/>
              </a:ext>
            </a:extLst>
          </p:cNvPr>
          <p:cNvSpPr txBox="1"/>
          <p:nvPr/>
        </p:nvSpPr>
        <p:spPr>
          <a:xfrm>
            <a:off x="3509294" y="1346704"/>
            <a:ext cx="238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1 second</a:t>
            </a:r>
          </a:p>
          <a:p>
            <a:r>
              <a:rPr lang="en-CA" dirty="0" err="1"/>
              <a:t>dA</a:t>
            </a:r>
            <a:r>
              <a:rPr lang="en-CA" dirty="0"/>
              <a:t> = dT * A         </a:t>
            </a:r>
          </a:p>
          <a:p>
            <a:r>
              <a:rPr lang="en-CA" dirty="0" err="1"/>
              <a:t>dV</a:t>
            </a:r>
            <a:r>
              <a:rPr lang="en-CA" dirty="0"/>
              <a:t> = 1 * -1 = -1  m/s</a:t>
            </a:r>
          </a:p>
          <a:p>
            <a:r>
              <a:rPr lang="en-CA" dirty="0"/>
              <a:t>V = V + </a:t>
            </a:r>
            <a:r>
              <a:rPr lang="en-CA" dirty="0" err="1"/>
              <a:t>dV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86142-6644-CE17-26F2-FF1751DCA790}"/>
              </a:ext>
            </a:extLst>
          </p:cNvPr>
          <p:cNvSpPr txBox="1"/>
          <p:nvPr/>
        </p:nvSpPr>
        <p:spPr>
          <a:xfrm>
            <a:off x="9224200" y="1551091"/>
            <a:ext cx="273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0.1 second</a:t>
            </a:r>
          </a:p>
          <a:p>
            <a:r>
              <a:rPr lang="en-CA" dirty="0" err="1"/>
              <a:t>dA</a:t>
            </a:r>
            <a:r>
              <a:rPr lang="en-CA" dirty="0"/>
              <a:t> = dT * A         </a:t>
            </a:r>
          </a:p>
          <a:p>
            <a:r>
              <a:rPr lang="en-CA" dirty="0" err="1"/>
              <a:t>dV</a:t>
            </a:r>
            <a:r>
              <a:rPr lang="en-CA" dirty="0"/>
              <a:t> = 0.1 * -1 = -0.1  m/s</a:t>
            </a:r>
          </a:p>
          <a:p>
            <a:r>
              <a:rPr lang="en-CA" dirty="0"/>
              <a:t>V = V + </a:t>
            </a:r>
            <a:r>
              <a:rPr lang="en-CA" dirty="0" err="1"/>
              <a:t>dV</a:t>
            </a:r>
            <a:endParaRPr lang="en-CA" dirty="0"/>
          </a:p>
          <a:p>
            <a:r>
              <a:rPr lang="en-CA" dirty="0"/>
              <a:t>V = -1 + (-0.1) = -1.1 m/</a:t>
            </a:r>
          </a:p>
        </p:txBody>
      </p:sp>
    </p:spTree>
    <p:extLst>
      <p:ext uri="{BB962C8B-B14F-4D97-AF65-F5344CB8AC3E}">
        <p14:creationId xmlns:p14="http://schemas.microsoft.com/office/powerpoint/2010/main" val="303586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Sphere – AABB collision</a:t>
            </a:r>
          </a:p>
          <a:p>
            <a:r>
              <a:rPr lang="en-CA" dirty="0">
                <a:sym typeface="Wingdings" panose="05000000000000000000" pitchFamily="2" charset="2"/>
              </a:rPr>
              <a:t>AABB – ABBB collision</a:t>
            </a:r>
          </a:p>
        </p:txBody>
      </p:sp>
    </p:spTree>
    <p:extLst>
      <p:ext uri="{BB962C8B-B14F-4D97-AF65-F5344CB8AC3E}">
        <p14:creationId xmlns:p14="http://schemas.microsoft.com/office/powerpoint/2010/main" val="353430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810312" y="2412272"/>
            <a:ext cx="4777688" cy="124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A9750-5651-425B-DB94-65A470CD080C}"/>
              </a:ext>
            </a:extLst>
          </p:cNvPr>
          <p:cNvSpPr/>
          <p:nvPr/>
        </p:nvSpPr>
        <p:spPr>
          <a:xfrm>
            <a:off x="6096000" y="511013"/>
            <a:ext cx="4328160" cy="1216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AABB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“Axis Aligned Bounding Box”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E8AE4-CAAE-DDC7-AC2C-31AB18F04991}"/>
              </a:ext>
            </a:extLst>
          </p:cNvPr>
          <p:cNvSpPr txBox="1"/>
          <p:nvPr/>
        </p:nvSpPr>
        <p:spPr>
          <a:xfrm>
            <a:off x="2702560" y="4267816"/>
            <a:ext cx="820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it </a:t>
            </a:r>
            <a:r>
              <a:rPr lang="en-CA" i="1" dirty="0"/>
              <a:t>doesn’t </a:t>
            </a:r>
            <a:r>
              <a:rPr lang="en-CA" dirty="0"/>
              <a:t>overlap on a single axis, then it can’t overlap. So, check each axis in turn and “early exit” if it’s false (not colliding)</a:t>
            </a:r>
          </a:p>
        </p:txBody>
      </p:sp>
    </p:spTree>
    <p:extLst>
      <p:ext uri="{BB962C8B-B14F-4D97-AF65-F5344CB8AC3E}">
        <p14:creationId xmlns:p14="http://schemas.microsoft.com/office/powerpoint/2010/main" val="384952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6A8C6-7945-8132-FE32-233AB77C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" y="728264"/>
            <a:ext cx="5533668" cy="4951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3B980-44AE-3C39-5FC3-E3B8F56CBA5B}"/>
              </a:ext>
            </a:extLst>
          </p:cNvPr>
          <p:cNvSpPr txBox="1"/>
          <p:nvPr/>
        </p:nvSpPr>
        <p:spPr>
          <a:xfrm>
            <a:off x="5974080" y="426720"/>
            <a:ext cx="504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Walking around (a character)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Sphere – triangle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Capsule – triangle (variation of S-T)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Ray/line - triangle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57F17-476A-6815-117C-D4895A6370E1}"/>
              </a:ext>
            </a:extLst>
          </p:cNvPr>
          <p:cNvSpPr txBox="1"/>
          <p:nvPr/>
        </p:nvSpPr>
        <p:spPr>
          <a:xfrm>
            <a:off x="5974080" y="2814320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information do we want to get back?</a:t>
            </a:r>
          </a:p>
        </p:txBody>
      </p:sp>
    </p:spTree>
    <p:extLst>
      <p:ext uri="{BB962C8B-B14F-4D97-AF65-F5344CB8AC3E}">
        <p14:creationId xmlns:p14="http://schemas.microsoft.com/office/powerpoint/2010/main" val="95579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687601B-3E9A-774B-C734-AD389620CDC8}"/>
              </a:ext>
            </a:extLst>
          </p:cNvPr>
          <p:cNvSpPr/>
          <p:nvPr/>
        </p:nvSpPr>
        <p:spPr>
          <a:xfrm>
            <a:off x="762001" y="3845560"/>
            <a:ext cx="4038600" cy="185928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01DC8-9EB9-9A54-7197-5EE2F2BAC44B}"/>
              </a:ext>
            </a:extLst>
          </p:cNvPr>
          <p:cNvGrpSpPr/>
          <p:nvPr/>
        </p:nvGrpSpPr>
        <p:grpSpPr>
          <a:xfrm>
            <a:off x="1082041" y="1292860"/>
            <a:ext cx="3718560" cy="2072640"/>
            <a:chOff x="4759960" y="1386840"/>
            <a:chExt cx="3718560" cy="2072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3FAC65-0DBE-B105-7D86-2662CAB7364D}"/>
                </a:ext>
              </a:extLst>
            </p:cNvPr>
            <p:cNvSpPr/>
            <p:nvPr/>
          </p:nvSpPr>
          <p:spPr>
            <a:xfrm>
              <a:off x="4759960" y="1386840"/>
              <a:ext cx="3718560" cy="20726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7DA46D-9299-9432-CCC1-1472F6D538D9}"/>
                </a:ext>
              </a:extLst>
            </p:cNvPr>
            <p:cNvSpPr/>
            <p:nvPr/>
          </p:nvSpPr>
          <p:spPr>
            <a:xfrm>
              <a:off x="7261860" y="224536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7450FE-A20E-4942-F6FF-60A423E0F86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4759960" y="2423160"/>
              <a:ext cx="25019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559C7C-D58B-9814-1048-A765963D051D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7399020" y="2519680"/>
              <a:ext cx="0" cy="92456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D40A6C0-F51A-3425-5926-A946E26752B6}"/>
              </a:ext>
            </a:extLst>
          </p:cNvPr>
          <p:cNvSpPr/>
          <p:nvPr/>
        </p:nvSpPr>
        <p:spPr>
          <a:xfrm>
            <a:off x="3451861" y="4470400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B0F10D-EA05-1502-663E-E4F8CA253368}"/>
              </a:ext>
            </a:extLst>
          </p:cNvPr>
          <p:cNvCxnSpPr>
            <a:cxnSpLocks/>
          </p:cNvCxnSpPr>
          <p:nvPr/>
        </p:nvCxnSpPr>
        <p:spPr>
          <a:xfrm flipV="1">
            <a:off x="3281680" y="4744720"/>
            <a:ext cx="299720" cy="9601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8D2395-A749-2BC2-27C5-ECD698DB7A3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087121" y="4607560"/>
            <a:ext cx="23647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B88DE5-521C-BA19-7766-522C1AF4042B}"/>
              </a:ext>
            </a:extLst>
          </p:cNvPr>
          <p:cNvSpPr txBox="1"/>
          <p:nvPr/>
        </p:nvSpPr>
        <p:spPr>
          <a:xfrm>
            <a:off x="5697220" y="1292860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33F8A-80AB-435E-1AB5-3BAEADFD9158}"/>
              </a:ext>
            </a:extLst>
          </p:cNvPr>
          <p:cNvSpPr txBox="1"/>
          <p:nvPr/>
        </p:nvSpPr>
        <p:spPr>
          <a:xfrm>
            <a:off x="5488942" y="3915062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</p:spTree>
    <p:extLst>
      <p:ext uri="{BB962C8B-B14F-4D97-AF65-F5344CB8AC3E}">
        <p14:creationId xmlns:p14="http://schemas.microsoft.com/office/powerpoint/2010/main" val="22875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</a:t>
            </a:r>
            <a:r>
              <a:rPr lang="en-CA" dirty="0" err="1"/>
              <a:t>cTriangle</a:t>
            </a:r>
            <a:r>
              <a:rPr lang="en-CA" dirty="0"/>
              <a:t> {  vec3 verts[3]  }</a:t>
            </a:r>
          </a:p>
          <a:p>
            <a:r>
              <a:rPr lang="en-CA" dirty="0"/>
              <a:t>class </a:t>
            </a:r>
            <a:r>
              <a:rPr lang="en-CA" dirty="0" err="1"/>
              <a:t>cLine</a:t>
            </a:r>
            <a:r>
              <a:rPr lang="en-CA" dirty="0"/>
              <a:t> {  vec3 start, vec3 end };</a:t>
            </a:r>
          </a:p>
          <a:p>
            <a:r>
              <a:rPr lang="en-CA" dirty="0"/>
              <a:t>bool </a:t>
            </a:r>
            <a:r>
              <a:rPr lang="en-CA" dirty="0" err="1"/>
              <a:t>DoTrianglesIntersect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tA</a:t>
            </a:r>
            <a:r>
              <a:rPr lang="en-CA" dirty="0"/>
              <a:t>, 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tB</a:t>
            </a:r>
            <a:r>
              <a:rPr lang="en-CA" dirty="0"/>
              <a:t>)</a:t>
            </a:r>
          </a:p>
          <a:p>
            <a:r>
              <a:rPr lang="en-CA" dirty="0"/>
              <a:t>bool </a:t>
            </a:r>
            <a:r>
              <a:rPr lang="en-CA" dirty="0" err="1"/>
              <a:t>DoesLineIntersectTraingle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tri, </a:t>
            </a:r>
            <a:r>
              <a:rPr lang="en-CA" dirty="0" err="1"/>
              <a:t>cLine</a:t>
            </a:r>
            <a:r>
              <a:rPr lang="en-CA" dirty="0"/>
              <a:t> line)	</a:t>
            </a:r>
          </a:p>
          <a:p>
            <a:r>
              <a:rPr lang="en-CA" dirty="0"/>
              <a:t>Float </a:t>
            </a:r>
            <a:r>
              <a:rPr lang="en-CA" dirty="0" err="1"/>
              <a:t>getDistanceBetweenTriagles</a:t>
            </a:r>
            <a:r>
              <a:rPr lang="en-CA" dirty="0"/>
              <a:t>( Tri1, Tri2 )</a:t>
            </a:r>
          </a:p>
          <a:p>
            <a:r>
              <a:rPr lang="en-CA" dirty="0"/>
              <a:t>How do we go about testing this?</a:t>
            </a:r>
          </a:p>
          <a:p>
            <a:pPr lvl="1"/>
            <a:r>
              <a:rPr lang="en-CA" dirty="0"/>
              <a:t>Test every triangle of one object with every triangle of the other</a:t>
            </a:r>
          </a:p>
        </p:txBody>
      </p:sp>
    </p:spTree>
    <p:extLst>
      <p:ext uri="{BB962C8B-B14F-4D97-AF65-F5344CB8AC3E}">
        <p14:creationId xmlns:p14="http://schemas.microsoft.com/office/powerpoint/2010/main" val="53168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EE2F7-948C-6F18-654C-D78329994A3F}"/>
              </a:ext>
            </a:extLst>
          </p:cNvPr>
          <p:cNvGrpSpPr/>
          <p:nvPr/>
        </p:nvGrpSpPr>
        <p:grpSpPr>
          <a:xfrm>
            <a:off x="1250951" y="1210794"/>
            <a:ext cx="4038600" cy="1859280"/>
            <a:chOff x="5681981" y="1107440"/>
            <a:chExt cx="4038600" cy="1859280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687601B-3E9A-774B-C734-AD389620CDC8}"/>
                </a:ext>
              </a:extLst>
            </p:cNvPr>
            <p:cNvSpPr/>
            <p:nvPr/>
          </p:nvSpPr>
          <p:spPr>
            <a:xfrm>
              <a:off x="5681981" y="1107440"/>
              <a:ext cx="4038600" cy="1859280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0A6C0-F51A-3425-5926-A946E26752B6}"/>
                </a:ext>
              </a:extLst>
            </p:cNvPr>
            <p:cNvSpPr/>
            <p:nvPr/>
          </p:nvSpPr>
          <p:spPr>
            <a:xfrm>
              <a:off x="8399781" y="173228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B0F10D-EA05-1502-663E-E4F8CA253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600" y="2006600"/>
              <a:ext cx="299720" cy="96012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8D2395-A749-2BC2-27C5-ECD698DB7A35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6035041" y="1869440"/>
              <a:ext cx="236474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B33F8A-80AB-435E-1AB5-3BAEADFD9158}"/>
              </a:ext>
            </a:extLst>
          </p:cNvPr>
          <p:cNvSpPr txBox="1"/>
          <p:nvPr/>
        </p:nvSpPr>
        <p:spPr>
          <a:xfrm>
            <a:off x="5488942" y="3915062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CF7BB-957D-A3EA-7817-FEDDF959B529}"/>
              </a:ext>
            </a:extLst>
          </p:cNvPr>
          <p:cNvGrpSpPr/>
          <p:nvPr/>
        </p:nvGrpSpPr>
        <p:grpSpPr>
          <a:xfrm>
            <a:off x="734061" y="4033520"/>
            <a:ext cx="3870960" cy="1534160"/>
            <a:chOff x="833120" y="1432560"/>
            <a:chExt cx="3870960" cy="153416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4D0225A-1120-E6C0-5925-F05D5A2411F9}"/>
                </a:ext>
              </a:extLst>
            </p:cNvPr>
            <p:cNvSpPr/>
            <p:nvPr/>
          </p:nvSpPr>
          <p:spPr>
            <a:xfrm>
              <a:off x="833120" y="1432560"/>
              <a:ext cx="3870960" cy="1534160"/>
            </a:xfrm>
            <a:custGeom>
              <a:avLst/>
              <a:gdLst>
                <a:gd name="connsiteX0" fmla="*/ 538480 w 3870960"/>
                <a:gd name="connsiteY0" fmla="*/ 0 h 1534160"/>
                <a:gd name="connsiteX1" fmla="*/ 0 w 3870960"/>
                <a:gd name="connsiteY1" fmla="*/ 1351280 h 1534160"/>
                <a:gd name="connsiteX2" fmla="*/ 3870960 w 3870960"/>
                <a:gd name="connsiteY2" fmla="*/ 1534160 h 1534160"/>
                <a:gd name="connsiteX3" fmla="*/ 3769360 w 3870960"/>
                <a:gd name="connsiteY3" fmla="*/ 660400 h 1534160"/>
                <a:gd name="connsiteX4" fmla="*/ 538480 w 3870960"/>
                <a:gd name="connsiteY4" fmla="*/ 0 h 15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60" h="1534160">
                  <a:moveTo>
                    <a:pt x="538480" y="0"/>
                  </a:moveTo>
                  <a:lnTo>
                    <a:pt x="0" y="1351280"/>
                  </a:lnTo>
                  <a:lnTo>
                    <a:pt x="3870960" y="1534160"/>
                  </a:lnTo>
                  <a:lnTo>
                    <a:pt x="3769360" y="660400"/>
                  </a:lnTo>
                  <a:lnTo>
                    <a:pt x="53848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C39E357-C552-62F4-99E1-42136F3917DB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1" y="2235200"/>
              <a:ext cx="1960879" cy="13208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D75EBF-2152-FBE1-CF38-9EBEC7C04A6C}"/>
                </a:ext>
              </a:extLst>
            </p:cNvPr>
            <p:cNvSpPr/>
            <p:nvPr/>
          </p:nvSpPr>
          <p:spPr>
            <a:xfrm>
              <a:off x="3094990" y="2246932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43C4B6-802A-5D37-110C-700D044C4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681" y="2563464"/>
              <a:ext cx="77469" cy="32197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9B044B-14C4-9703-9966-99ED3D812762}"/>
              </a:ext>
            </a:extLst>
          </p:cNvPr>
          <p:cNvSpPr txBox="1"/>
          <p:nvPr/>
        </p:nvSpPr>
        <p:spPr>
          <a:xfrm>
            <a:off x="5642611" y="1447936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</p:spTree>
    <p:extLst>
      <p:ext uri="{BB962C8B-B14F-4D97-AF65-F5344CB8AC3E}">
        <p14:creationId xmlns:p14="http://schemas.microsoft.com/office/powerpoint/2010/main" val="326929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4907506-CBF7-3FD1-4AC2-E917ABBC2B4E}"/>
              </a:ext>
            </a:extLst>
          </p:cNvPr>
          <p:cNvSpPr/>
          <p:nvPr/>
        </p:nvSpPr>
        <p:spPr>
          <a:xfrm>
            <a:off x="5655310" y="3026726"/>
            <a:ext cx="5030631" cy="3353754"/>
          </a:xfrm>
          <a:prstGeom prst="triangle">
            <a:avLst>
              <a:gd name="adj" fmla="val 76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B044B-14C4-9703-9966-99ED3D812762}"/>
              </a:ext>
            </a:extLst>
          </p:cNvPr>
          <p:cNvSpPr txBox="1"/>
          <p:nvPr/>
        </p:nvSpPr>
        <p:spPr>
          <a:xfrm>
            <a:off x="5642611" y="1447936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96F3A-4950-2EF9-8013-6048EF6E8122}"/>
              </a:ext>
            </a:extLst>
          </p:cNvPr>
          <p:cNvSpPr/>
          <p:nvPr/>
        </p:nvSpPr>
        <p:spPr>
          <a:xfrm>
            <a:off x="1082041" y="1292860"/>
            <a:ext cx="3718560" cy="225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62DC6F-01AF-61B0-EE40-0CB86EC8CAEE}"/>
              </a:ext>
            </a:extLst>
          </p:cNvPr>
          <p:cNvSpPr/>
          <p:nvPr/>
        </p:nvSpPr>
        <p:spPr>
          <a:xfrm>
            <a:off x="3583941" y="2226055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1ABEE-0EF7-58B9-096D-E4A4553188E6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1082041" y="2419321"/>
            <a:ext cx="25019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6D688-41A7-2F75-2738-5263F6C9E74B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721101" y="2524236"/>
            <a:ext cx="0" cy="10049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F02908A-838B-D134-E820-093624584EBA}"/>
              </a:ext>
            </a:extLst>
          </p:cNvPr>
          <p:cNvSpPr/>
          <p:nvPr/>
        </p:nvSpPr>
        <p:spPr>
          <a:xfrm>
            <a:off x="8613142" y="5177787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1647A4-4F1A-E009-F106-998A594300B7}"/>
              </a:ext>
            </a:extLst>
          </p:cNvPr>
          <p:cNvCxnSpPr>
            <a:cxnSpLocks/>
          </p:cNvCxnSpPr>
          <p:nvPr/>
        </p:nvCxnSpPr>
        <p:spPr>
          <a:xfrm>
            <a:off x="7821930" y="4470346"/>
            <a:ext cx="805181" cy="7906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9536BA-01CC-5A0F-66DD-B812A5F55F42}"/>
              </a:ext>
            </a:extLst>
          </p:cNvPr>
          <p:cNvCxnSpPr>
            <a:cxnSpLocks/>
            <a:stCxn id="12" idx="5"/>
          </p:cNvCxnSpPr>
          <p:nvPr/>
        </p:nvCxnSpPr>
        <p:spPr>
          <a:xfrm flipH="1">
            <a:off x="8887462" y="4703603"/>
            <a:ext cx="1201217" cy="6232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A3879B-1103-DD8D-343C-1D035BE7D276}"/>
              </a:ext>
            </a:extLst>
          </p:cNvPr>
          <p:cNvCxnSpPr>
            <a:cxnSpLocks/>
          </p:cNvCxnSpPr>
          <p:nvPr/>
        </p:nvCxnSpPr>
        <p:spPr>
          <a:xfrm flipV="1">
            <a:off x="8627111" y="5475968"/>
            <a:ext cx="123191" cy="9045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1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4907506-CBF7-3FD1-4AC2-E917ABBC2B4E}"/>
              </a:ext>
            </a:extLst>
          </p:cNvPr>
          <p:cNvSpPr/>
          <p:nvPr/>
        </p:nvSpPr>
        <p:spPr>
          <a:xfrm>
            <a:off x="5655310" y="3026726"/>
            <a:ext cx="5030631" cy="3353754"/>
          </a:xfrm>
          <a:prstGeom prst="triangle">
            <a:avLst>
              <a:gd name="adj" fmla="val 744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B044B-14C4-9703-9966-99ED3D812762}"/>
              </a:ext>
            </a:extLst>
          </p:cNvPr>
          <p:cNvSpPr txBox="1"/>
          <p:nvPr/>
        </p:nvSpPr>
        <p:spPr>
          <a:xfrm>
            <a:off x="5518150" y="1172869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is (0,0)?</a:t>
            </a:r>
          </a:p>
          <a:p>
            <a:r>
              <a:rPr lang="en-CA" sz="2800" dirty="0">
                <a:solidFill>
                  <a:schemeClr val="accent2"/>
                </a:solidFill>
              </a:rPr>
              <a:t>Where is (1,0)?</a:t>
            </a:r>
          </a:p>
          <a:p>
            <a:r>
              <a:rPr lang="en-CA" sz="2800" dirty="0">
                <a:solidFill>
                  <a:srgbClr val="7030A0"/>
                </a:solidFill>
              </a:rPr>
              <a:t>Where is (0.5, 0.5)?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96F3A-4950-2EF9-8013-6048EF6E8122}"/>
              </a:ext>
            </a:extLst>
          </p:cNvPr>
          <p:cNvSpPr/>
          <p:nvPr/>
        </p:nvSpPr>
        <p:spPr>
          <a:xfrm>
            <a:off x="1082041" y="1292860"/>
            <a:ext cx="3718560" cy="225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62DC6F-01AF-61B0-EE40-0CB86EC8CAEE}"/>
              </a:ext>
            </a:extLst>
          </p:cNvPr>
          <p:cNvSpPr/>
          <p:nvPr/>
        </p:nvSpPr>
        <p:spPr>
          <a:xfrm>
            <a:off x="944881" y="3429000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02908A-838B-D134-E820-093624584EBA}"/>
              </a:ext>
            </a:extLst>
          </p:cNvPr>
          <p:cNvSpPr/>
          <p:nvPr/>
        </p:nvSpPr>
        <p:spPr>
          <a:xfrm>
            <a:off x="5518150" y="6231389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DCDD16-4E51-5287-8924-F2A8920F8A90}"/>
              </a:ext>
            </a:extLst>
          </p:cNvPr>
          <p:cNvSpPr/>
          <p:nvPr/>
        </p:nvSpPr>
        <p:spPr>
          <a:xfrm>
            <a:off x="4663441" y="3396690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CD3B7-D6E2-362F-773C-CBEDE93DC735}"/>
              </a:ext>
            </a:extLst>
          </p:cNvPr>
          <p:cNvSpPr txBox="1"/>
          <p:nvPr/>
        </p:nvSpPr>
        <p:spPr>
          <a:xfrm>
            <a:off x="190500" y="4683784"/>
            <a:ext cx="3792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is (0,0,1)?</a:t>
            </a:r>
          </a:p>
          <a:p>
            <a:r>
              <a:rPr lang="en-CA" sz="2800" dirty="0">
                <a:solidFill>
                  <a:schemeClr val="accent2"/>
                </a:solidFill>
              </a:rPr>
              <a:t>Where is (0,1,0)?</a:t>
            </a:r>
          </a:p>
          <a:p>
            <a:r>
              <a:rPr lang="en-CA" sz="2800" dirty="0">
                <a:solidFill>
                  <a:srgbClr val="7030A0"/>
                </a:solidFill>
              </a:rPr>
              <a:t>Where is (0.5, 0.5, 0.5)?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EF0E80-526C-5A9F-BDE9-E7207D51A206}"/>
              </a:ext>
            </a:extLst>
          </p:cNvPr>
          <p:cNvSpPr/>
          <p:nvPr/>
        </p:nvSpPr>
        <p:spPr>
          <a:xfrm>
            <a:off x="9367521" y="2877635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04E98-086C-8F2B-2D2E-BBEBF329486A}"/>
              </a:ext>
            </a:extLst>
          </p:cNvPr>
          <p:cNvSpPr/>
          <p:nvPr/>
        </p:nvSpPr>
        <p:spPr>
          <a:xfrm>
            <a:off x="2804161" y="2249463"/>
            <a:ext cx="274320" cy="298181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B495D0-697B-8D1F-FEDF-DF3E0EE27960}"/>
              </a:ext>
            </a:extLst>
          </p:cNvPr>
          <p:cNvSpPr/>
          <p:nvPr/>
        </p:nvSpPr>
        <p:spPr>
          <a:xfrm>
            <a:off x="8418829" y="5227190"/>
            <a:ext cx="274320" cy="298181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22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0BA4-3DB5-55C8-D60D-4D1A5ECB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CRC – Physics, </a:t>
            </a:r>
            <a:r>
              <a:rPr lang="en-CA" dirty="0" err="1"/>
              <a:t>MeshManager</a:t>
            </a:r>
            <a:r>
              <a:rPr lang="en-CA" dirty="0"/>
              <a:t>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D2BA3-4F45-F346-435F-C59FB3C82268}"/>
              </a:ext>
            </a:extLst>
          </p:cNvPr>
          <p:cNvSpPr/>
          <p:nvPr/>
        </p:nvSpPr>
        <p:spPr>
          <a:xfrm>
            <a:off x="924560" y="2032000"/>
            <a:ext cx="2164080" cy="1625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/>
              <a:t>cPhsyics</a:t>
            </a:r>
            <a:endParaRPr lang="en-CA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89EA17-391F-ED36-1DD1-C626ED5A430F}"/>
              </a:ext>
            </a:extLst>
          </p:cNvPr>
          <p:cNvSpPr/>
          <p:nvPr/>
        </p:nvSpPr>
        <p:spPr>
          <a:xfrm>
            <a:off x="7579360" y="2047240"/>
            <a:ext cx="2164080" cy="1625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/>
              <a:t>cVAOManager</a:t>
            </a:r>
            <a:endParaRPr lang="en-CA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85F630-A20F-0C76-B245-8ABEC77A4A33}"/>
              </a:ext>
            </a:extLst>
          </p:cNvPr>
          <p:cNvSpPr/>
          <p:nvPr/>
        </p:nvSpPr>
        <p:spPr>
          <a:xfrm>
            <a:off x="3373120" y="2446020"/>
            <a:ext cx="3810000" cy="797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Depends on/include</a:t>
            </a:r>
          </a:p>
        </p:txBody>
      </p:sp>
    </p:spTree>
    <p:extLst>
      <p:ext uri="{BB962C8B-B14F-4D97-AF65-F5344CB8AC3E}">
        <p14:creationId xmlns:p14="http://schemas.microsoft.com/office/powerpoint/2010/main" val="339686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4907506-CBF7-3FD1-4AC2-E917ABBC2B4E}"/>
              </a:ext>
            </a:extLst>
          </p:cNvPr>
          <p:cNvSpPr/>
          <p:nvPr/>
        </p:nvSpPr>
        <p:spPr>
          <a:xfrm>
            <a:off x="3115310" y="1909126"/>
            <a:ext cx="5030631" cy="3353754"/>
          </a:xfrm>
          <a:prstGeom prst="triangle">
            <a:avLst>
              <a:gd name="adj" fmla="val 744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EF0E80-526C-5A9F-BDE9-E7207D51A206}"/>
              </a:ext>
            </a:extLst>
          </p:cNvPr>
          <p:cNvSpPr/>
          <p:nvPr/>
        </p:nvSpPr>
        <p:spPr>
          <a:xfrm>
            <a:off x="8793480" y="1610945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C17AE-DE9B-734A-EB54-3AC86F149510}"/>
              </a:ext>
            </a:extLst>
          </p:cNvPr>
          <p:cNvCxnSpPr/>
          <p:nvPr/>
        </p:nvCxnSpPr>
        <p:spPr>
          <a:xfrm flipV="1">
            <a:off x="7142481" y="1760035"/>
            <a:ext cx="169672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E79AAD2-6671-26D4-84D8-C5D7ED2E7AE3}"/>
              </a:ext>
            </a:extLst>
          </p:cNvPr>
          <p:cNvSpPr/>
          <p:nvPr/>
        </p:nvSpPr>
        <p:spPr>
          <a:xfrm>
            <a:off x="5999971" y="3811401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721F95-7CCF-870E-BCB4-96EA5AD7E534}"/>
              </a:ext>
            </a:extLst>
          </p:cNvPr>
          <p:cNvCxnSpPr>
            <a:cxnSpLocks/>
          </p:cNvCxnSpPr>
          <p:nvPr/>
        </p:nvCxnSpPr>
        <p:spPr>
          <a:xfrm flipV="1">
            <a:off x="6868161" y="549117"/>
            <a:ext cx="3677919" cy="14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E4B600-509C-3D24-B75B-F5E9D8C83877}"/>
              </a:ext>
            </a:extLst>
          </p:cNvPr>
          <p:cNvCxnSpPr>
            <a:cxnSpLocks/>
          </p:cNvCxnSpPr>
          <p:nvPr/>
        </p:nvCxnSpPr>
        <p:spPr>
          <a:xfrm flipV="1">
            <a:off x="8239761" y="3861277"/>
            <a:ext cx="3677919" cy="14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06C28-29A2-037E-F1BD-83A48E0A8BE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1087120" y="2733040"/>
            <a:ext cx="2028190" cy="2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501D66-B518-2CD1-CFCA-19F053D8C1A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14301" y="-142240"/>
            <a:ext cx="1445660" cy="205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could also simplify the meshes to some primitive shape:</a:t>
            </a:r>
          </a:p>
          <a:p>
            <a:pPr lvl="1"/>
            <a:r>
              <a:rPr lang="en-CA" dirty="0"/>
              <a:t>Sphere, box, capsule, plane, etc.</a:t>
            </a:r>
          </a:p>
          <a:p>
            <a:r>
              <a:rPr lang="en-CA" dirty="0"/>
              <a:t>Simplify sphere </a:t>
            </a:r>
            <a:r>
              <a:rPr lang="en-CA" dirty="0">
                <a:sym typeface="Wingdings" panose="05000000000000000000" pitchFamily="2" charset="2"/>
              </a:rPr>
              <a:t> sphere</a:t>
            </a:r>
          </a:p>
          <a:p>
            <a:r>
              <a:rPr lang="en-CA" dirty="0">
                <a:sym typeface="Wingdings" panose="05000000000000000000" pitchFamily="2" charset="2"/>
              </a:rPr>
              <a:t>Simplify “plane”  box</a:t>
            </a:r>
          </a:p>
          <a:p>
            <a:r>
              <a:rPr lang="en-CA" dirty="0">
                <a:sym typeface="Wingdings" panose="05000000000000000000" pitchFamily="2" charset="2"/>
              </a:rPr>
              <a:t>But we still have to test “every sphere” with “every plane”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But that massively speed up collision detection</a:t>
            </a:r>
          </a:p>
          <a:p>
            <a:r>
              <a:rPr lang="en-CA" dirty="0">
                <a:sym typeface="Wingdings" panose="05000000000000000000" pitchFamily="2" charset="2"/>
              </a:rPr>
              <a:t>We lose precision on the meshes…</a:t>
            </a:r>
          </a:p>
          <a:p>
            <a:r>
              <a:rPr lang="en-CA" dirty="0">
                <a:sym typeface="Wingdings" panose="05000000000000000000" pitchFamily="2" charset="2"/>
              </a:rPr>
              <a:t>…but do we care about that? (depends on the game)</a:t>
            </a:r>
          </a:p>
        </p:txBody>
      </p:sp>
    </p:spTree>
    <p:extLst>
      <p:ext uri="{BB962C8B-B14F-4D97-AF65-F5344CB8AC3E}">
        <p14:creationId xmlns:p14="http://schemas.microsoft.com/office/powerpoint/2010/main" val="262496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93"/>
          </a:xfrm>
        </p:spPr>
        <p:txBody>
          <a:bodyPr/>
          <a:lstStyle/>
          <a:p>
            <a:r>
              <a:rPr lang="en-CA" dirty="0"/>
              <a:t>Basic collision primitives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429CD4-83AC-5E79-BFA3-904D4F07C200}"/>
              </a:ext>
            </a:extLst>
          </p:cNvPr>
          <p:cNvSpPr/>
          <p:nvPr/>
        </p:nvSpPr>
        <p:spPr>
          <a:xfrm>
            <a:off x="531845" y="1824136"/>
            <a:ext cx="2323322" cy="2323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Centre, radius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4012164" y="2025667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4739A-9386-9630-D460-C5FA95F25410}"/>
              </a:ext>
            </a:extLst>
          </p:cNvPr>
          <p:cNvSpPr/>
          <p:nvPr/>
        </p:nvSpPr>
        <p:spPr>
          <a:xfrm rot="19489451">
            <a:off x="7833878" y="1841375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OBB</a:t>
            </a:r>
          </a:p>
          <a:p>
            <a:pPr algn="ctr"/>
            <a:r>
              <a:rPr lang="en-CA" dirty="0"/>
              <a:t>“Oriented Bounding box”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781161-157E-0A11-CF6A-C311C2784788}"/>
              </a:ext>
            </a:extLst>
          </p:cNvPr>
          <p:cNvCxnSpPr/>
          <p:nvPr/>
        </p:nvCxnSpPr>
        <p:spPr>
          <a:xfrm>
            <a:off x="531845" y="5253135"/>
            <a:ext cx="2817845" cy="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D58752-6917-7192-F354-CFA460EF39BE}"/>
              </a:ext>
            </a:extLst>
          </p:cNvPr>
          <p:cNvSpPr txBox="1"/>
          <p:nvPr/>
        </p:nvSpPr>
        <p:spPr>
          <a:xfrm>
            <a:off x="838200" y="4921125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Plane (point, normal)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55A50-C4F1-0656-3F8C-950310F9580F}"/>
              </a:ext>
            </a:extLst>
          </p:cNvPr>
          <p:cNvGrpSpPr/>
          <p:nvPr/>
        </p:nvGrpSpPr>
        <p:grpSpPr>
          <a:xfrm rot="803927">
            <a:off x="4422295" y="4446273"/>
            <a:ext cx="4890070" cy="1613723"/>
            <a:chOff x="5159829" y="4394718"/>
            <a:chExt cx="4890070" cy="1613723"/>
          </a:xfrm>
        </p:grpSpPr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656EB99F-7322-77DF-DF23-ECB7804021C7}"/>
                </a:ext>
              </a:extLst>
            </p:cNvPr>
            <p:cNvSpPr/>
            <p:nvPr/>
          </p:nvSpPr>
          <p:spPr>
            <a:xfrm>
              <a:off x="5159829" y="4394718"/>
              <a:ext cx="4890070" cy="1613723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25250-59B7-9691-9F0F-FB53A75F2021}"/>
                </a:ext>
              </a:extLst>
            </p:cNvPr>
            <p:cNvGrpSpPr/>
            <p:nvPr/>
          </p:nvGrpSpPr>
          <p:grpSpPr>
            <a:xfrm>
              <a:off x="5159829" y="4413142"/>
              <a:ext cx="1576873" cy="1576873"/>
              <a:chOff x="5159829" y="4413142"/>
              <a:chExt cx="1576873" cy="15768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C977840-FCA4-D7B1-C60B-368189FC1EDC}"/>
                  </a:ext>
                </a:extLst>
              </p:cNvPr>
              <p:cNvGrpSpPr/>
              <p:nvPr/>
            </p:nvGrpSpPr>
            <p:grpSpPr>
              <a:xfrm>
                <a:off x="5159829" y="4413142"/>
                <a:ext cx="1576873" cy="1576873"/>
                <a:chOff x="5159829" y="4413142"/>
                <a:chExt cx="1576873" cy="157687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0D7C560-ACF1-ACBA-A6D2-2311A0BE6A1B}"/>
                    </a:ext>
                  </a:extLst>
                </p:cNvPr>
                <p:cNvSpPr/>
                <p:nvPr/>
              </p:nvSpPr>
              <p:spPr>
                <a:xfrm>
                  <a:off x="5159829" y="4413142"/>
                  <a:ext cx="1576873" cy="1576873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05B340A-37B1-877D-B679-B0943ED4C213}"/>
                    </a:ext>
                  </a:extLst>
                </p:cNvPr>
                <p:cNvSpPr/>
                <p:nvPr/>
              </p:nvSpPr>
              <p:spPr>
                <a:xfrm>
                  <a:off x="5822302" y="5038531"/>
                  <a:ext cx="251926" cy="25192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ECBC2C-1023-DE31-EBA4-93EDCDABAF88}"/>
                  </a:ext>
                </a:extLst>
              </p:cNvPr>
              <p:cNvCxnSpPr>
                <a:cxnSpLocks/>
                <a:stCxn id="14" idx="7"/>
                <a:endCxn id="11" idx="7"/>
              </p:cNvCxnSpPr>
              <p:nvPr/>
            </p:nvCxnSpPr>
            <p:spPr>
              <a:xfrm flipV="1">
                <a:off x="6037334" y="4644070"/>
                <a:ext cx="468440" cy="431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0B13A9-B69C-C4A9-923B-C4C025D79E8B}"/>
                </a:ext>
              </a:extLst>
            </p:cNvPr>
            <p:cNvGrpSpPr/>
            <p:nvPr/>
          </p:nvGrpSpPr>
          <p:grpSpPr>
            <a:xfrm>
              <a:off x="8473026" y="4394718"/>
              <a:ext cx="1576873" cy="1576873"/>
              <a:chOff x="5159829" y="4413142"/>
              <a:chExt cx="1576873" cy="157687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28DDF5-A3A5-281D-68B9-B46746BBA087}"/>
                  </a:ext>
                </a:extLst>
              </p:cNvPr>
              <p:cNvSpPr/>
              <p:nvPr/>
            </p:nvSpPr>
            <p:spPr>
              <a:xfrm>
                <a:off x="5159829" y="4413142"/>
                <a:ext cx="1576873" cy="157687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1F77834-D9B4-8B23-CF75-3A95EB646EFD}"/>
                  </a:ext>
                </a:extLst>
              </p:cNvPr>
              <p:cNvSpPr/>
              <p:nvPr/>
            </p:nvSpPr>
            <p:spPr>
              <a:xfrm>
                <a:off x="5822302" y="5038531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D68BDC-A763-EBD9-2496-2FDFFF9D31B8}"/>
                </a:ext>
              </a:extLst>
            </p:cNvPr>
            <p:cNvCxnSpPr>
              <a:cxnSpLocks/>
              <a:stCxn id="24" idx="7"/>
              <a:endCxn id="23" idx="7"/>
            </p:cNvCxnSpPr>
            <p:nvPr/>
          </p:nvCxnSpPr>
          <p:spPr>
            <a:xfrm flipV="1">
              <a:off x="9350531" y="4625646"/>
              <a:ext cx="468440" cy="43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EFA7E-FB51-226D-F593-AD5E35E8C194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 flipV="1">
              <a:off x="6074228" y="5146070"/>
              <a:ext cx="3061271" cy="184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B89376-AF48-9C52-6598-8B05959F22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0644" y="4394718"/>
              <a:ext cx="12635" cy="74208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F499C41-B587-F297-462E-0EF2C7E42D4F}"/>
              </a:ext>
            </a:extLst>
          </p:cNvPr>
          <p:cNvSpPr/>
          <p:nvPr/>
        </p:nvSpPr>
        <p:spPr>
          <a:xfrm>
            <a:off x="6834807" y="3620632"/>
            <a:ext cx="355942" cy="3559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1E9C24-0427-990A-47D1-9504DA2BACE7}"/>
              </a:ext>
            </a:extLst>
          </p:cNvPr>
          <p:cNvSpPr/>
          <p:nvPr/>
        </p:nvSpPr>
        <p:spPr>
          <a:xfrm>
            <a:off x="6569160" y="5052931"/>
            <a:ext cx="200203" cy="200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61B1C-78BE-04DC-BBB6-C7739D6F4A3D}"/>
              </a:ext>
            </a:extLst>
          </p:cNvPr>
          <p:cNvSpPr/>
          <p:nvPr/>
        </p:nvSpPr>
        <p:spPr>
          <a:xfrm>
            <a:off x="1539551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item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4FCA890C-77BB-CB40-C877-914E9A2B7C8A}"/>
              </a:ext>
            </a:extLst>
          </p:cNvPr>
          <p:cNvSpPr/>
          <p:nvPr/>
        </p:nvSpPr>
        <p:spPr>
          <a:xfrm>
            <a:off x="1884784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20EF5CA-A2EE-138D-DA60-0859DA1D3800}"/>
              </a:ext>
            </a:extLst>
          </p:cNvPr>
          <p:cNvSpPr/>
          <p:nvPr/>
        </p:nvSpPr>
        <p:spPr>
          <a:xfrm>
            <a:off x="1884783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EA71EE0-271B-FF41-B790-3B3DB040B4B2}"/>
              </a:ext>
            </a:extLst>
          </p:cNvPr>
          <p:cNvSpPr/>
          <p:nvPr/>
        </p:nvSpPr>
        <p:spPr>
          <a:xfrm>
            <a:off x="1884782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CE0AE-C25A-9FB4-FCD1-D43A6C9C9B92}"/>
              </a:ext>
            </a:extLst>
          </p:cNvPr>
          <p:cNvSpPr/>
          <p:nvPr/>
        </p:nvSpPr>
        <p:spPr>
          <a:xfrm>
            <a:off x="6214187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Drawing mesh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B00379A-F643-45C2-E85D-0F6257EE2D00}"/>
              </a:ext>
            </a:extLst>
          </p:cNvPr>
          <p:cNvSpPr/>
          <p:nvPr/>
        </p:nvSpPr>
        <p:spPr>
          <a:xfrm>
            <a:off x="6559420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86D999-E27E-0417-0CD8-84DE713EA7A2}"/>
              </a:ext>
            </a:extLst>
          </p:cNvPr>
          <p:cNvSpPr/>
          <p:nvPr/>
        </p:nvSpPr>
        <p:spPr>
          <a:xfrm>
            <a:off x="6559419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4D5EFAFD-A0B3-1CA9-C0BC-DFF43E82E4EF}"/>
              </a:ext>
            </a:extLst>
          </p:cNvPr>
          <p:cNvSpPr/>
          <p:nvPr/>
        </p:nvSpPr>
        <p:spPr>
          <a:xfrm>
            <a:off x="6559418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73B63-FBEA-54B9-5E0F-824A07E39B0F}"/>
              </a:ext>
            </a:extLst>
          </p:cNvPr>
          <p:cNvSpPr/>
          <p:nvPr/>
        </p:nvSpPr>
        <p:spPr>
          <a:xfrm>
            <a:off x="2869163" y="3708917"/>
            <a:ext cx="3638939" cy="3079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2334312" y="3032032"/>
            <a:ext cx="5133288" cy="124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7599680" y="312055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983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6680716" y="261255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C08D9E-3441-C042-7BD9-E9BA6F7591E1}"/>
              </a:ext>
            </a:extLst>
          </p:cNvPr>
          <p:cNvGrpSpPr/>
          <p:nvPr/>
        </p:nvGrpSpPr>
        <p:grpSpPr>
          <a:xfrm>
            <a:off x="3772678" y="2024741"/>
            <a:ext cx="2323322" cy="2323322"/>
            <a:chOff x="1436914" y="485193"/>
            <a:chExt cx="2323322" cy="232332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53E9A5-54B3-17EA-9D7A-C86D07551AA9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80D327-1BC6-F4BE-CBDD-7D97EE217EDD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8500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6694715" y="1296669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1448312">
            <a:off x="849086" y="1884784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8A3A50-F66F-09B6-4D09-A5747F04223A}"/>
              </a:ext>
            </a:extLst>
          </p:cNvPr>
          <p:cNvSpPr/>
          <p:nvPr/>
        </p:nvSpPr>
        <p:spPr>
          <a:xfrm rot="19143643">
            <a:off x="254017" y="-439023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7F1737-11BD-1447-06BE-FD8AAE206E64}"/>
              </a:ext>
            </a:extLst>
          </p:cNvPr>
          <p:cNvGrpSpPr/>
          <p:nvPr/>
        </p:nvGrpSpPr>
        <p:grpSpPr>
          <a:xfrm>
            <a:off x="2154947" y="1116609"/>
            <a:ext cx="6214908" cy="4197780"/>
            <a:chOff x="1405869" y="260641"/>
            <a:chExt cx="9128393" cy="6165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FFF2033-A336-9DEA-85B3-8048BD7B0261}"/>
                </a:ext>
              </a:extLst>
            </p:cNvPr>
            <p:cNvSpPr/>
            <p:nvPr/>
          </p:nvSpPr>
          <p:spPr>
            <a:xfrm>
              <a:off x="1405869" y="695865"/>
              <a:ext cx="8964644" cy="5531512"/>
            </a:xfrm>
            <a:prstGeom prst="triangle">
              <a:avLst>
                <a:gd name="adj" fmla="val 7786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140EA-81F2-5F9A-AD2D-D71A842AA861}"/>
                </a:ext>
              </a:extLst>
            </p:cNvPr>
            <p:cNvGrpSpPr/>
            <p:nvPr/>
          </p:nvGrpSpPr>
          <p:grpSpPr>
            <a:xfrm>
              <a:off x="8270033" y="260641"/>
              <a:ext cx="342123" cy="342123"/>
              <a:chOff x="5411755" y="270588"/>
              <a:chExt cx="1866122" cy="18661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43252C-49A3-DA21-5201-53FA2617FCB2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9DB96-A85E-4D42-B92A-E47EB9623341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5DF52A-8B2D-A446-9343-6F3A92DFFD1A}"/>
                </a:ext>
              </a:extLst>
            </p:cNvPr>
            <p:cNvGrpSpPr/>
            <p:nvPr/>
          </p:nvGrpSpPr>
          <p:grpSpPr>
            <a:xfrm>
              <a:off x="10192139" y="6084174"/>
              <a:ext cx="342123" cy="342123"/>
              <a:chOff x="5411755" y="270588"/>
              <a:chExt cx="1866122" cy="18661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134C18-07D7-64B6-2193-55554C63AC6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DD7011-E349-212F-5C8A-1CFD3765A5CF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9FEDA2-1254-94C0-ACB6-DB1F426DB0B8}"/>
                </a:ext>
              </a:extLst>
            </p:cNvPr>
            <p:cNvGrpSpPr/>
            <p:nvPr/>
          </p:nvGrpSpPr>
          <p:grpSpPr>
            <a:xfrm>
              <a:off x="1420041" y="6068007"/>
              <a:ext cx="342123" cy="342123"/>
              <a:chOff x="5411755" y="270588"/>
              <a:chExt cx="1866122" cy="1866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9B298-2C7D-18DD-4BEE-90D277CCDF1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1F2CF9B-BC80-2DC1-A31C-B21B3F50348B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43FD6-CFC7-E67D-6DDA-88DC619A692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565189" y="-58761"/>
            <a:ext cx="1263105" cy="129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1EB0-7D89-1CAE-7EBE-39E9777150B9}"/>
              </a:ext>
            </a:extLst>
          </p:cNvPr>
          <p:cNvCxnSpPr>
            <a:cxnSpLocks/>
          </p:cNvCxnSpPr>
          <p:nvPr/>
        </p:nvCxnSpPr>
        <p:spPr>
          <a:xfrm flipH="1" flipV="1">
            <a:off x="-130629" y="2528596"/>
            <a:ext cx="2295225" cy="26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879A9-60F6-6397-C688-F98D30BF32F6}"/>
              </a:ext>
            </a:extLst>
          </p:cNvPr>
          <p:cNvCxnSpPr>
            <a:cxnSpLocks/>
          </p:cNvCxnSpPr>
          <p:nvPr/>
        </p:nvCxnSpPr>
        <p:spPr>
          <a:xfrm flipH="1">
            <a:off x="6812511" y="-40695"/>
            <a:ext cx="4895517" cy="13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4E8D1-B796-A0FB-22BC-938E8699546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8335743" y="3934741"/>
            <a:ext cx="4389316" cy="13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8A569-0B77-760E-7D24-31026014DDD0}"/>
              </a:ext>
            </a:extLst>
          </p:cNvPr>
          <p:cNvSpPr/>
          <p:nvPr/>
        </p:nvSpPr>
        <p:spPr>
          <a:xfrm rot="20436086">
            <a:off x="7484623" y="288754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3716-3F61-487E-A3BF-FEB9ADF327EE}"/>
              </a:ext>
            </a:extLst>
          </p:cNvPr>
          <p:cNvSpPr/>
          <p:nvPr/>
        </p:nvSpPr>
        <p:spPr>
          <a:xfrm>
            <a:off x="2334997" y="5339038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38EAB-AFF6-B6CC-6177-93C2DBA4FE48}"/>
              </a:ext>
            </a:extLst>
          </p:cNvPr>
          <p:cNvCxnSpPr>
            <a:cxnSpLocks/>
          </p:cNvCxnSpPr>
          <p:nvPr/>
        </p:nvCxnSpPr>
        <p:spPr>
          <a:xfrm flipV="1">
            <a:off x="7235098" y="1717779"/>
            <a:ext cx="1837471" cy="7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FA002-F6AE-E653-19B1-8BA8D3E9B9EA}"/>
              </a:ext>
            </a:extLst>
          </p:cNvPr>
          <p:cNvGrpSpPr/>
          <p:nvPr/>
        </p:nvGrpSpPr>
        <p:grpSpPr>
          <a:xfrm>
            <a:off x="6856354" y="-153661"/>
            <a:ext cx="989331" cy="989331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556430-65A0-233D-9F34-87585C505D1B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8E5D2-87FD-5751-8D82-04C5FAE0A78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735D92-1282-04F4-B6E6-50801F6114F4}"/>
              </a:ext>
            </a:extLst>
          </p:cNvPr>
          <p:cNvSpPr/>
          <p:nvPr/>
        </p:nvSpPr>
        <p:spPr>
          <a:xfrm rot="19316352">
            <a:off x="1734417" y="2700676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69311F-A742-9096-D866-1FEA29653FE4}"/>
              </a:ext>
            </a:extLst>
          </p:cNvPr>
          <p:cNvSpPr/>
          <p:nvPr/>
        </p:nvSpPr>
        <p:spPr>
          <a:xfrm>
            <a:off x="2595779" y="5173545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0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829</Words>
  <Application>Microsoft Office PowerPoint</Application>
  <PresentationFormat>Widescreen</PresentationFormat>
  <Paragraphs>135</Paragraphs>
  <Slides>24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Starting</vt:lpstr>
      <vt:lpstr>Assume: We have a triangle-triangle detection code…</vt:lpstr>
      <vt:lpstr>Assume: We have a triangle-triangle detection code…</vt:lpstr>
      <vt:lpstr>Basic collision primitives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Separate “lists” of items:</vt:lpstr>
      <vt:lpstr>3rd list of things: the simplified physics representation</vt:lpstr>
      <vt:lpstr>PowerPoint Presentation</vt:lpstr>
      <vt:lpstr>Collision detection</vt:lpstr>
      <vt:lpstr>PowerPoint Presentation</vt:lpstr>
      <vt:lpstr>PowerPoint Presentation</vt:lpstr>
      <vt:lpstr>Barycentric coordinates</vt:lpstr>
      <vt:lpstr>Barycentric coordinates</vt:lpstr>
      <vt:lpstr>Barycentric coordinates</vt:lpstr>
      <vt:lpstr>Barycentric coordinates</vt:lpstr>
      <vt:lpstr>CRC – Physics, MeshManager, etc.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6</cp:revision>
  <dcterms:created xsi:type="dcterms:W3CDTF">2023-09-21T14:23:50Z</dcterms:created>
  <dcterms:modified xsi:type="dcterms:W3CDTF">2024-10-03T16:03:59Z</dcterms:modified>
</cp:coreProperties>
</file>