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3"/>
  </p:notesMasterIdLst>
  <p:handoutMasterIdLst>
    <p:handoutMasterId r:id="rId14"/>
  </p:handoutMasterIdLst>
  <p:sldIdLst>
    <p:sldId id="256" r:id="rId2"/>
    <p:sldId id="456" r:id="rId3"/>
    <p:sldId id="457" r:id="rId4"/>
    <p:sldId id="489" r:id="rId5"/>
    <p:sldId id="487" r:id="rId6"/>
    <p:sldId id="488" r:id="rId7"/>
    <p:sldId id="490" r:id="rId8"/>
    <p:sldId id="491" r:id="rId9"/>
    <p:sldId id="483" r:id="rId10"/>
    <p:sldId id="484" r:id="rId11"/>
    <p:sldId id="473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38" autoAdjust="0"/>
    <p:restoredTop sz="94624" autoAdjust="0"/>
  </p:normalViewPr>
  <p:slideViewPr>
    <p:cSldViewPr>
      <p:cViewPr varScale="1">
        <p:scale>
          <a:sx n="109" d="100"/>
          <a:sy n="109" d="100"/>
        </p:scale>
        <p:origin x="979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912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C9D92CD-AC34-983C-5213-62EACEDC7C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9CDD9-F165-D00D-B010-BA1F981DF9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59B8C-70DE-4145-8ACD-59451A772E98}" type="datetimeFigureOut">
              <a:rPr lang="en-CA" smtClean="0"/>
              <a:t>2025-01-17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D30299-A37F-E51D-68CE-C4799ED582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1EEEA-BDD0-E8AB-6F0B-E0A39DF2D98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59358-BB15-4AE7-B6E2-969A26A4BF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9188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6373C-ADE7-4794-A5C6-CF8090C1CBE1}" type="datetimeFigureOut">
              <a:rPr lang="en-CA" smtClean="0"/>
              <a:pPr/>
              <a:t>2025-01-17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96DD9-1391-4A98-8876-74D32BBBBF11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mailto:Mfeeney@fanshawec.ca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mailto:Mfeeney@fanshawec.c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mailto:Mfeeney@fanshawec.c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mailto:Mfeeney@fanshawec.c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mailto:Mfeeney@fanshawec.c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mailto:Mfeeney@fanshawec.c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mailto:Mfeeney@fanshawec.c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mailto:Mfeeney@fanshawec.c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mailto:Mfeeney@fanshawec.c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mailto:Mfeeney@fanshawec.c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9143999" cy="385157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6886"/>
            <a:ext cx="8077200" cy="1255014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8077200" cy="1124712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3846251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3670692-0E72-1C75-92EF-C1FC612A24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1" y="4857749"/>
            <a:ext cx="7691116" cy="20574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CA" dirty="0"/>
              <a:t>INFO-6020 Graphics 2, Winter 2025, </a:t>
            </a:r>
            <a:r>
              <a:rPr lang="en-CA" dirty="0">
                <a:hlinkClick r:id="rId2"/>
              </a:rPr>
              <a:t>mfeeney@fanshawec.ca</a:t>
            </a:r>
            <a:r>
              <a:rPr lang="en-CA" dirty="0"/>
              <a:t>, Michael Feeney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E286136-0B7F-EF9A-B911-00C62BF395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1" y="4857749"/>
            <a:ext cx="7691116" cy="20574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CA" dirty="0"/>
              <a:t>INFO-6020 Graphics 2, Winter 2025, </a:t>
            </a:r>
            <a:r>
              <a:rPr lang="en-CA" dirty="0">
                <a:hlinkClick r:id="rId2"/>
              </a:rPr>
              <a:t>mfeeney@fanshawec.ca</a:t>
            </a:r>
            <a:r>
              <a:rPr lang="en-CA" dirty="0"/>
              <a:t>, Michael Feeney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8" y="0"/>
            <a:ext cx="2514601" cy="51435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05980"/>
            <a:ext cx="1905000" cy="43886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B456231-07DB-080B-147F-49106F41D1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1" y="4857749"/>
            <a:ext cx="7691116" cy="20574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CA" dirty="0"/>
              <a:t>INFO-6020 Graphics 2, Winter 2025, </a:t>
            </a:r>
            <a:r>
              <a:rPr lang="en-CA" dirty="0">
                <a:hlinkClick r:id="rId2"/>
              </a:rPr>
              <a:t>mfeeney@fanshawec.ca</a:t>
            </a:r>
            <a:r>
              <a:rPr lang="en-CA" dirty="0"/>
              <a:t>, Michael Feeney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586"/>
            <a:ext cx="8229600" cy="939546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34F6280-A779-18B6-D07B-66063E3A12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1" y="4857749"/>
            <a:ext cx="7691116" cy="20574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CA" dirty="0"/>
              <a:t>INFO-6020 Graphics 2, Winter 2025, </a:t>
            </a:r>
            <a:r>
              <a:rPr lang="en-CA" dirty="0">
                <a:hlinkClick r:id="rId2"/>
              </a:rPr>
              <a:t>mfeeney@fanshawec.ca</a:t>
            </a:r>
            <a:r>
              <a:rPr lang="en-CA" dirty="0"/>
              <a:t>, Michael Feeney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195189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1951890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89154"/>
            <a:ext cx="8013192" cy="1227582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371600"/>
            <a:ext cx="8022336" cy="51435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8725412-F825-EA8C-C035-764839719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1" y="4857749"/>
            <a:ext cx="7691116" cy="20574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CA" dirty="0"/>
              <a:t>INFO-6020 Graphics 2, Winter 2025, </a:t>
            </a:r>
            <a:r>
              <a:rPr lang="en-CA" dirty="0">
                <a:hlinkClick r:id="rId2"/>
              </a:rPr>
              <a:t>mfeeney@fanshawec.ca</a:t>
            </a:r>
            <a:r>
              <a:rPr lang="en-CA" dirty="0"/>
              <a:t>, Michael Feeney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0452"/>
            <a:ext cx="4038600" cy="3467862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0452"/>
            <a:ext cx="4038600" cy="3467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896FAB3-517A-EAE1-93EA-09662EFB9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1" y="4857749"/>
            <a:ext cx="7691116" cy="20574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CA" dirty="0"/>
              <a:t>INFO-6020 Graphics 2, Winter 2025, </a:t>
            </a:r>
            <a:r>
              <a:rPr lang="en-CA" dirty="0">
                <a:hlinkClick r:id="rId2"/>
              </a:rPr>
              <a:t>mfeeney@fanshawec.ca</a:t>
            </a:r>
            <a:r>
              <a:rPr lang="en-CA" dirty="0"/>
              <a:t>, Michael Feeney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4241"/>
            <a:ext cx="4040188" cy="536516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37134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4241"/>
            <a:ext cx="4041775" cy="536516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37134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1D4CDF0-05BC-4EF3-E12C-B0537A371FC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57201" y="4857749"/>
            <a:ext cx="7691116" cy="20574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CA" dirty="0"/>
              <a:t>INFO-6020 Graphics 2, Winter 2025, </a:t>
            </a:r>
            <a:r>
              <a:rPr lang="en-CA" dirty="0">
                <a:hlinkClick r:id="rId2"/>
              </a:rPr>
              <a:t>mfeeney@fanshawec.ca</a:t>
            </a:r>
            <a:r>
              <a:rPr lang="en-CA" dirty="0"/>
              <a:t>, Michael Feeney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47DFCF4-24E7-964A-4FDA-5D0B3625F8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1" y="4857749"/>
            <a:ext cx="7691116" cy="20574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CA" dirty="0"/>
              <a:t>INFO-6020 Graphics 2, Winter 2025, </a:t>
            </a:r>
            <a:r>
              <a:rPr lang="en-CA" dirty="0">
                <a:hlinkClick r:id="rId2"/>
              </a:rPr>
              <a:t>mfeeney@fanshawec.ca</a:t>
            </a:r>
            <a:r>
              <a:rPr lang="en-CA" dirty="0"/>
              <a:t>, Michael Feeney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2E183-E2E4-3E54-FDFA-13E7E4A174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1" y="4857749"/>
            <a:ext cx="7691116" cy="20574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CA" dirty="0"/>
              <a:t>INFO-6020 Graphics 2, Winter 2025, </a:t>
            </a:r>
            <a:r>
              <a:rPr lang="en-CA" dirty="0">
                <a:hlinkClick r:id="rId2"/>
              </a:rPr>
              <a:t>mfeeney@fanshawec.ca</a:t>
            </a:r>
            <a:r>
              <a:rPr lang="en-CA" dirty="0"/>
              <a:t>, Michael Feeney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14300"/>
            <a:ext cx="2523744" cy="733806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8" y="1307350"/>
            <a:ext cx="5920641" cy="34191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297514"/>
            <a:ext cx="2468880" cy="342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090422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090422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7B8F255-25D7-BBE0-1DE9-EF07E2C35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1" y="4857749"/>
            <a:ext cx="7691116" cy="20574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CA" dirty="0"/>
              <a:t>INFO-6020 Graphics 2, Winter 2025, </a:t>
            </a:r>
            <a:r>
              <a:rPr lang="en-CA" dirty="0">
                <a:hlinkClick r:id="rId2"/>
              </a:rPr>
              <a:t>mfeeney@fanshawec.ca</a:t>
            </a:r>
            <a:r>
              <a:rPr lang="en-CA" dirty="0"/>
              <a:t>, Michael Feeney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16586"/>
            <a:ext cx="2525150" cy="733806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6" y="1113606"/>
            <a:ext cx="6247397" cy="4029894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296162"/>
            <a:ext cx="2468880" cy="342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877824"/>
            <a:ext cx="2523744" cy="150876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877824"/>
            <a:ext cx="5193792" cy="150876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877824"/>
            <a:ext cx="733864" cy="1508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mailto:Mfeeney@fanshawec.ca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076921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1" y="0"/>
            <a:ext cx="9143999" cy="10753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938297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1394"/>
            <a:ext cx="8229600" cy="3469207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1" y="4857749"/>
            <a:ext cx="7691116" cy="20574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CA" dirty="0"/>
              <a:t>INFO-6020 Graphics 2, Winter 2025, </a:t>
            </a:r>
            <a:r>
              <a:rPr lang="en-CA" dirty="0">
                <a:hlinkClick r:id="rId13"/>
              </a:rPr>
              <a:t>mfeeney@fanshawec.ca</a:t>
            </a:r>
            <a:r>
              <a:rPr lang="en-CA" dirty="0"/>
              <a:t>, Michael Feeney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4857749"/>
            <a:ext cx="733864" cy="20574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Mfeeney@fanshawec.c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Mfeeney@fanshawec.c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Mfeeney@fanshawec.c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Mfeeney@fanshawec.c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Mfeeney@fanshawec.c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Mfeeney@fanshawec.c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971550"/>
            <a:ext cx="8305800" cy="1485900"/>
          </a:xfrm>
        </p:spPr>
        <p:txBody>
          <a:bodyPr/>
          <a:lstStyle/>
          <a:p>
            <a:r>
              <a:rPr lang="en-CA" dirty="0"/>
              <a:t>INFO6020 – Graphics 2</a:t>
            </a:r>
            <a:br>
              <a:rPr lang="en-CA" dirty="0"/>
            </a:br>
            <a:r>
              <a:rPr lang="en-CA" sz="3600" dirty="0"/>
              <a:t>Week 1, Day 1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800350"/>
            <a:ext cx="8305800" cy="188595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CA" dirty="0"/>
              <a:t> Course Intro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How do I pass?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CA" dirty="0"/>
              <a:t>60/40  Practical Assignments / Theory Exam</a:t>
            </a:r>
          </a:p>
          <a:p>
            <a:r>
              <a:rPr lang="en-CA" sz="2600" dirty="0"/>
              <a:t>Project #1: 20%</a:t>
            </a:r>
          </a:p>
          <a:p>
            <a:r>
              <a:rPr lang="en-CA" sz="2600" dirty="0"/>
              <a:t>Game Jam project #2: 20%</a:t>
            </a:r>
          </a:p>
          <a:p>
            <a:r>
              <a:rPr lang="en-CA" sz="2600" dirty="0"/>
              <a:t>Mid-term exam: 30%</a:t>
            </a:r>
          </a:p>
          <a:p>
            <a:r>
              <a:rPr lang="en-CA" sz="2600" dirty="0"/>
              <a:t>Final exam: 30%  (may be combined with Jam)</a:t>
            </a:r>
          </a:p>
          <a:p>
            <a:endParaRPr lang="en-CA" sz="2600" dirty="0"/>
          </a:p>
          <a:p>
            <a:r>
              <a:rPr lang="en-CA" sz="2600" dirty="0"/>
              <a:t>You must pass the exam </a:t>
            </a:r>
            <a:r>
              <a:rPr lang="en-CA" sz="2600" u="sng" dirty="0"/>
              <a:t>AND</a:t>
            </a:r>
            <a:r>
              <a:rPr lang="en-CA" sz="2600" dirty="0"/>
              <a:t> project portion to pass</a:t>
            </a:r>
          </a:p>
          <a:p>
            <a:endParaRPr lang="en-C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0AAA5E-3F0F-1C3A-40B8-D93765AAF0D4}"/>
              </a:ext>
            </a:extLst>
          </p:cNvPr>
          <p:cNvSpPr txBox="1"/>
          <p:nvPr/>
        </p:nvSpPr>
        <p:spPr>
          <a:xfrm>
            <a:off x="152400" y="4781550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INFO-6020 Graphics 2, Winter 2025, </a:t>
            </a:r>
            <a:r>
              <a:rPr lang="en-CA" sz="1200" dirty="0">
                <a:hlinkClick r:id="rId2"/>
              </a:rPr>
              <a:t>mfeeney@fanshawec.ca</a:t>
            </a:r>
            <a:r>
              <a:rPr lang="en-CA" sz="1200" dirty="0"/>
              <a:t>, Michael Feeney</a:t>
            </a:r>
          </a:p>
        </p:txBody>
      </p:sp>
    </p:spTree>
    <p:extLst>
      <p:ext uri="{BB962C8B-B14F-4D97-AF65-F5344CB8AC3E}">
        <p14:creationId xmlns:p14="http://schemas.microsoft.com/office/powerpoint/2010/main" val="2594262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09550"/>
            <a:ext cx="8534400" cy="4822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5715000" y="361950"/>
            <a:ext cx="3124200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CA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Aug. 2014: 4.5 added DX11 extensions   </a:t>
            </a:r>
            <a:br>
              <a:rPr lang="en-CA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CA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(and many alternative calls)</a:t>
            </a:r>
          </a:p>
          <a:p>
            <a:pPr>
              <a:buFont typeface="Arial" pitchFamily="34" charset="0"/>
              <a:buChar char="•"/>
            </a:pPr>
            <a:r>
              <a:rPr lang="en-CA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July, 2017: 4.6 added SPIR-V </a:t>
            </a:r>
            <a:br>
              <a:rPr lang="en-CA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CA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(what </a:t>
            </a:r>
            <a:r>
              <a:rPr lang="en-CA" sz="12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Vulkan</a:t>
            </a:r>
            <a:r>
              <a:rPr lang="en-CA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uses)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Who am I?</a:t>
            </a:r>
            <a:endParaRPr lang="en-CA" dirty="0"/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733550"/>
            <a:ext cx="8458200" cy="3067051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/>
              <a:t>Michael Feeney Jr.</a:t>
            </a:r>
          </a:p>
          <a:p>
            <a:pPr eaLnBrk="1" hangingPunct="1"/>
            <a:r>
              <a:rPr lang="en-US" sz="2800" dirty="0"/>
              <a:t>G3001</a:t>
            </a:r>
          </a:p>
          <a:p>
            <a:pPr eaLnBrk="1" hangingPunct="1"/>
            <a:r>
              <a:rPr lang="en-US" sz="2800" dirty="0"/>
              <a:t>mfeeney@fanshawec.ca</a:t>
            </a:r>
          </a:p>
          <a:p>
            <a:pPr eaLnBrk="1" hangingPunct="1"/>
            <a:r>
              <a:rPr lang="en-US" sz="2800" dirty="0"/>
              <a:t>mfeeney@fanshaweonline.ca (slower response)</a:t>
            </a:r>
          </a:p>
          <a:p>
            <a:pPr eaLnBrk="1" hangingPunct="1"/>
            <a:r>
              <a:rPr lang="en-US" sz="2800" dirty="0"/>
              <a:t>Office hours: Fridays 9:00 – 12:00 (for now)</a:t>
            </a:r>
            <a:br>
              <a:rPr lang="en-US" sz="2800" dirty="0"/>
            </a:br>
            <a:r>
              <a:rPr lang="en-US" sz="2800" dirty="0"/>
              <a:t>(or hit me up on discord/e-mail)</a:t>
            </a:r>
          </a:p>
        </p:txBody>
      </p:sp>
      <p:sp>
        <p:nvSpPr>
          <p:cNvPr id="115718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pic>
        <p:nvPicPr>
          <p:cNvPr id="115719" name="Picture 7" descr="C:\S1_INFO-6019 Physics and Simulation Level 1 (Michael)\D2D\Week_01\Day_1\Resources\34530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514351"/>
            <a:ext cx="2305050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ounded Rectangular Callout 9"/>
          <p:cNvSpPr>
            <a:spLocks noChangeArrowheads="1"/>
          </p:cNvSpPr>
          <p:nvPr/>
        </p:nvSpPr>
        <p:spPr bwMode="auto">
          <a:xfrm>
            <a:off x="6781800" y="514350"/>
            <a:ext cx="2209800" cy="1028700"/>
          </a:xfrm>
          <a:prstGeom prst="wedgeRoundRectCallout">
            <a:avLst>
              <a:gd name="adj1" fmla="val -65000"/>
              <a:gd name="adj2" fmla="val 40949"/>
              <a:gd name="adj3" fmla="val 16667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CA"/>
              <a:t>Oh my, how convenient is that, I ask you?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500"/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/>
      <p:bldP spid="11571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/>
              <a:t>What’s this course all about?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This course is a continuation of 'Graphics Level 1' exploring more advanced topics such as: bump mapping, advanced shadow generation, particle and water simulation and rendering, dynamic reflections, blur, bloom, fur and hair simulation, high-dynamic range rendering, and non-graphical programming of GPUs. 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C7AB5D-14FF-B97A-9835-A9216C236405}"/>
              </a:ext>
            </a:extLst>
          </p:cNvPr>
          <p:cNvSpPr txBox="1"/>
          <p:nvPr/>
        </p:nvSpPr>
        <p:spPr>
          <a:xfrm>
            <a:off x="152400" y="4781550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INFO-6020 Graphics 2, Winter 2025, </a:t>
            </a:r>
            <a:r>
              <a:rPr lang="en-CA" sz="1200" dirty="0">
                <a:hlinkClick r:id="rId2"/>
              </a:rPr>
              <a:t>mfeeney@fanshawec.ca</a:t>
            </a:r>
            <a:r>
              <a:rPr lang="en-CA" sz="1200" dirty="0"/>
              <a:t>, Michael Feeney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CA" dirty="0"/>
              <a:t>2024 schedule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2400" y="1276350"/>
          <a:ext cx="8686801" cy="3200403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6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55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Particulate fog and smoke (simple particulate</a:t>
                      </a:r>
                      <a:r>
                        <a:rPr lang="en-US" sz="1100" baseline="0" dirty="0">
                          <a:latin typeface="Calibri"/>
                          <a:ea typeface="Calibri"/>
                          <a:cs typeface="Times New Roman"/>
                        </a:rPr>
                        <a:t> and textured</a:t>
                      </a: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Render to off-screen texture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36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“Deferred rendering”, part 1: Basic full-screen, 2 pass, rendering: Full and partial full screen rendering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Basic full-screen effects: </a:t>
                      </a:r>
                      <a:r>
                        <a:rPr lang="en-US" sz="1100" dirty="0" err="1">
                          <a:latin typeface="Calibri"/>
                          <a:ea typeface="Calibri"/>
                          <a:cs typeface="Times New Roman"/>
                        </a:rPr>
                        <a:t>colour</a:t>
                      </a: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 filtering, blur, basic depth of field, bloom, etc.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1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Geometry </a:t>
                      </a:r>
                      <a:r>
                        <a:rPr lang="en-US" sz="1100" dirty="0" err="1">
                          <a:latin typeface="Calibri"/>
                          <a:ea typeface="Calibri"/>
                          <a:cs typeface="Times New Roman"/>
                        </a:rPr>
                        <a:t>shader</a:t>
                      </a: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 introduction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1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Decals: texture based: splat, bullet holes. Vertex based: grass, fur, and hair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26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aseline="0" dirty="0">
                          <a:latin typeface="Calibri"/>
                          <a:ea typeface="Calibri"/>
                          <a:cs typeface="Times New Roman"/>
                        </a:rPr>
                        <a:t>Mid-term, Project #1</a:t>
                      </a:r>
                      <a:endParaRPr lang="en-C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Stencil and scissor buffers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853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Tessellation shader: basics, LOD, and curve based tessellation (LOD also in Gems)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Instanced rendering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3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Deferred rendering,</a:t>
                      </a:r>
                      <a:r>
                        <a:rPr lang="en-US" sz="1100" baseline="0" dirty="0">
                          <a:latin typeface="Calibri"/>
                          <a:ea typeface="Calibri"/>
                          <a:cs typeface="Times New Roman"/>
                        </a:rPr>
                        <a:t> part 2: Light volumes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Bump/Normal mapping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260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Bitmap shadows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13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Compute </a:t>
                      </a:r>
                      <a:r>
                        <a:rPr lang="en-CA" sz="1100" dirty="0" err="1">
                          <a:latin typeface="Calibri"/>
                          <a:ea typeface="Calibri"/>
                          <a:cs typeface="Times New Roman"/>
                        </a:rPr>
                        <a:t>Shader</a:t>
                      </a: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: non-graphics uses</a:t>
                      </a:r>
                      <a:r>
                        <a:rPr lang="en-CA" sz="1100" baseline="0" dirty="0">
                          <a:latin typeface="Calibri"/>
                          <a:ea typeface="Calibri"/>
                          <a:cs typeface="Times New Roman"/>
                        </a:rPr>
                        <a:t> and graphical uses (</a:t>
                      </a: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“Forward+” deferred rendering alternative, etc.)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14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Additional</a:t>
                      </a:r>
                      <a:r>
                        <a:rPr lang="en-CA" sz="1100" baseline="0" dirty="0">
                          <a:latin typeface="Calibri"/>
                          <a:ea typeface="Calibri"/>
                          <a:cs typeface="Times New Roman"/>
                        </a:rPr>
                        <a:t> topics as time permits: Ray tracing (RTX/</a:t>
                      </a:r>
                      <a:r>
                        <a:rPr lang="en-CA" sz="1100" baseline="0" dirty="0" err="1">
                          <a:latin typeface="Calibri"/>
                          <a:ea typeface="Calibri"/>
                          <a:cs typeface="Times New Roman"/>
                        </a:rPr>
                        <a:t>Vulkan</a:t>
                      </a:r>
                      <a:r>
                        <a:rPr lang="en-CA" sz="1100" baseline="0" dirty="0">
                          <a:latin typeface="Calibri"/>
                          <a:ea typeface="Calibri"/>
                          <a:cs typeface="Times New Roman"/>
                        </a:rPr>
                        <a:t>), mesh </a:t>
                      </a:r>
                      <a:r>
                        <a:rPr lang="en-CA" sz="1100" baseline="0" dirty="0" err="1">
                          <a:latin typeface="Calibri"/>
                          <a:ea typeface="Calibri"/>
                          <a:cs typeface="Times New Roman"/>
                        </a:rPr>
                        <a:t>shaders</a:t>
                      </a:r>
                      <a:r>
                        <a:rPr lang="en-CA" sz="1100" baseline="0" dirty="0">
                          <a:latin typeface="Calibri"/>
                          <a:ea typeface="Calibri"/>
                          <a:cs typeface="Times New Roman"/>
                        </a:rPr>
                        <a:t>, HDR (High Dynamic Range), etc.</a:t>
                      </a:r>
                      <a:endParaRPr lang="en-C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“Week 15”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Exam</a:t>
                      </a:r>
                      <a:r>
                        <a:rPr lang="en-CA" sz="1100" baseline="0" dirty="0">
                          <a:latin typeface="Calibri"/>
                          <a:ea typeface="Calibri"/>
                          <a:cs typeface="Times New Roman"/>
                        </a:rPr>
                        <a:t> week (Game Jam, Final Exam)</a:t>
                      </a:r>
                      <a:endParaRPr lang="en-C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3355BEE-A3F9-22D1-0813-9830CAC7A575}"/>
              </a:ext>
            </a:extLst>
          </p:cNvPr>
          <p:cNvSpPr txBox="1"/>
          <p:nvPr/>
        </p:nvSpPr>
        <p:spPr>
          <a:xfrm>
            <a:off x="152400" y="4781550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INFO-6020 Graphics 2, Winter 2025, </a:t>
            </a:r>
            <a:r>
              <a:rPr lang="en-CA" sz="1200" dirty="0">
                <a:hlinkClick r:id="rId2"/>
              </a:rPr>
              <a:t>mfeeney@fanshawec.ca</a:t>
            </a:r>
            <a:r>
              <a:rPr lang="en-CA" sz="1200" dirty="0"/>
              <a:t>, Michael Feeney</a:t>
            </a:r>
          </a:p>
        </p:txBody>
      </p:sp>
    </p:spTree>
    <p:extLst>
      <p:ext uri="{BB962C8B-B14F-4D97-AF65-F5344CB8AC3E}">
        <p14:creationId xmlns:p14="http://schemas.microsoft.com/office/powerpoint/2010/main" val="3090812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CA" dirty="0"/>
              <a:t>2024 </a:t>
            </a:r>
            <a:r>
              <a:rPr lang="en-CA" dirty="0">
                <a:sym typeface="Wingdings" panose="05000000000000000000" pitchFamily="2" charset="2"/>
              </a:rPr>
              <a:t> 2025</a:t>
            </a:r>
            <a:endParaRPr lang="en-CA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355231"/>
              </p:ext>
            </p:extLst>
          </p:nvPr>
        </p:nvGraphicFramePr>
        <p:xfrm>
          <a:off x="152400" y="1276350"/>
          <a:ext cx="8686801" cy="3200403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6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55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Particulate fog and smoke (simple particulate</a:t>
                      </a:r>
                      <a:r>
                        <a:rPr lang="en-US" sz="1100" baseline="0" dirty="0">
                          <a:latin typeface="Calibri"/>
                          <a:ea typeface="Calibri"/>
                          <a:cs typeface="Times New Roman"/>
                        </a:rPr>
                        <a:t> and textured</a:t>
                      </a: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Render to off-screen texture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36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“Deferred rendering”, part 1: Basic full-screen, 2 pass, rendering: Full and partial full screen rendering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Basic full-screen effects: </a:t>
                      </a:r>
                      <a:r>
                        <a:rPr lang="en-US" sz="1100" dirty="0" err="1">
                          <a:latin typeface="Calibri"/>
                          <a:ea typeface="Calibri"/>
                          <a:cs typeface="Times New Roman"/>
                        </a:rPr>
                        <a:t>colour</a:t>
                      </a: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 filtering, blur, basic depth of field, bloom, etc.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1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Geometry </a:t>
                      </a:r>
                      <a:r>
                        <a:rPr lang="en-US" sz="1100" dirty="0" err="1">
                          <a:latin typeface="Calibri"/>
                          <a:ea typeface="Calibri"/>
                          <a:cs typeface="Times New Roman"/>
                        </a:rPr>
                        <a:t>shader</a:t>
                      </a: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 introduction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1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Decals: texture based: splat, bullet holes. Vertex based: grass, fur, and hair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26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aseline="0" dirty="0">
                          <a:latin typeface="Calibri"/>
                          <a:ea typeface="Calibri"/>
                          <a:cs typeface="Times New Roman"/>
                        </a:rPr>
                        <a:t>Mid-term, Project #1</a:t>
                      </a:r>
                      <a:endParaRPr lang="en-C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Stencil and scissor buffers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853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Tessellation shader: basics, LOD, and curve based tessellation (LOD also in Gems)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Instanced rendering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3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Deferred rendering,</a:t>
                      </a:r>
                      <a:r>
                        <a:rPr lang="en-US" sz="1100" baseline="0" dirty="0">
                          <a:latin typeface="Calibri"/>
                          <a:ea typeface="Calibri"/>
                          <a:cs typeface="Times New Roman"/>
                        </a:rPr>
                        <a:t> part 2: Light volumes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Bump/Normal mapping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260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Bitmap shadows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13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Compute </a:t>
                      </a:r>
                      <a:r>
                        <a:rPr lang="en-CA" sz="1100" dirty="0" err="1">
                          <a:latin typeface="Calibri"/>
                          <a:ea typeface="Calibri"/>
                          <a:cs typeface="Times New Roman"/>
                        </a:rPr>
                        <a:t>Shader</a:t>
                      </a: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: non-graphics uses</a:t>
                      </a:r>
                      <a:r>
                        <a:rPr lang="en-CA" sz="1100" baseline="0" dirty="0">
                          <a:latin typeface="Calibri"/>
                          <a:ea typeface="Calibri"/>
                          <a:cs typeface="Times New Roman"/>
                        </a:rPr>
                        <a:t> and graphical uses (</a:t>
                      </a: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“Forward+” deferred rendering alternative, etc.)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14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Additional</a:t>
                      </a:r>
                      <a:r>
                        <a:rPr lang="en-CA" sz="1100" baseline="0" dirty="0">
                          <a:latin typeface="Calibri"/>
                          <a:ea typeface="Calibri"/>
                          <a:cs typeface="Times New Roman"/>
                        </a:rPr>
                        <a:t> topics as time permits: Ray tracing (RTX/</a:t>
                      </a:r>
                      <a:r>
                        <a:rPr lang="en-CA" sz="1100" baseline="0" dirty="0" err="1">
                          <a:latin typeface="Calibri"/>
                          <a:ea typeface="Calibri"/>
                          <a:cs typeface="Times New Roman"/>
                        </a:rPr>
                        <a:t>Vulkan</a:t>
                      </a:r>
                      <a:r>
                        <a:rPr lang="en-CA" sz="1100" baseline="0" dirty="0">
                          <a:latin typeface="Calibri"/>
                          <a:ea typeface="Calibri"/>
                          <a:cs typeface="Times New Roman"/>
                        </a:rPr>
                        <a:t>), mesh </a:t>
                      </a:r>
                      <a:r>
                        <a:rPr lang="en-CA" sz="1100" baseline="0" dirty="0" err="1">
                          <a:latin typeface="Calibri"/>
                          <a:ea typeface="Calibri"/>
                          <a:cs typeface="Times New Roman"/>
                        </a:rPr>
                        <a:t>shaders</a:t>
                      </a:r>
                      <a:r>
                        <a:rPr lang="en-CA" sz="1100" baseline="0" dirty="0">
                          <a:latin typeface="Calibri"/>
                          <a:ea typeface="Calibri"/>
                          <a:cs typeface="Times New Roman"/>
                        </a:rPr>
                        <a:t>, HDR (High Dynamic Range), etc.</a:t>
                      </a:r>
                      <a:endParaRPr lang="en-C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“Week 15”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Exam</a:t>
                      </a:r>
                      <a:r>
                        <a:rPr lang="en-CA" sz="1100" baseline="0" dirty="0">
                          <a:latin typeface="Calibri"/>
                          <a:ea typeface="Calibri"/>
                          <a:cs typeface="Times New Roman"/>
                        </a:rPr>
                        <a:t> week (Game Jam, Final Exam)</a:t>
                      </a:r>
                      <a:endParaRPr lang="en-C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" name="Arrow: Curved Right 3">
            <a:extLst>
              <a:ext uri="{FF2B5EF4-FFF2-40B4-BE49-F238E27FC236}">
                <a16:creationId xmlns:a16="http://schemas.microsoft.com/office/drawing/2014/main" id="{4C60C272-EF55-62A1-3F10-75C91F21FCCB}"/>
              </a:ext>
            </a:extLst>
          </p:cNvPr>
          <p:cNvSpPr/>
          <p:nvPr/>
        </p:nvSpPr>
        <p:spPr>
          <a:xfrm>
            <a:off x="685800" y="1352550"/>
            <a:ext cx="381000" cy="762000"/>
          </a:xfrm>
          <a:prstGeom prst="curvedRightArrow">
            <a:avLst>
              <a:gd name="adj1" fmla="val 25000"/>
              <a:gd name="adj2" fmla="val 90320"/>
              <a:gd name="adj3" fmla="val 45571"/>
            </a:avLst>
          </a:prstGeom>
          <a:solidFill>
            <a:srgbClr val="00B0F0"/>
          </a:solidFill>
          <a:ln w="25400" cmpd="sng">
            <a:solidFill>
              <a:srgbClr val="3333FF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E9FC94-8A7E-4712-C72C-8B983EC3ED3E}"/>
              </a:ext>
            </a:extLst>
          </p:cNvPr>
          <p:cNvSpPr/>
          <p:nvPr/>
        </p:nvSpPr>
        <p:spPr>
          <a:xfrm>
            <a:off x="1143000" y="1504950"/>
            <a:ext cx="6096000" cy="609600"/>
          </a:xfrm>
          <a:prstGeom prst="rect">
            <a:avLst/>
          </a:prstGeom>
          <a:noFill/>
          <a:ln w="41275" cmpd="sng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6" name="Arrow: Curved Right 5">
            <a:extLst>
              <a:ext uri="{FF2B5EF4-FFF2-40B4-BE49-F238E27FC236}">
                <a16:creationId xmlns:a16="http://schemas.microsoft.com/office/drawing/2014/main" id="{F16DA0B3-CDA4-18F4-9029-BE80FD925CB5}"/>
              </a:ext>
            </a:extLst>
          </p:cNvPr>
          <p:cNvSpPr/>
          <p:nvPr/>
        </p:nvSpPr>
        <p:spPr>
          <a:xfrm rot="10800000">
            <a:off x="7291251" y="1208529"/>
            <a:ext cx="381000" cy="609601"/>
          </a:xfrm>
          <a:prstGeom prst="curvedRightArrow">
            <a:avLst>
              <a:gd name="adj1" fmla="val 25000"/>
              <a:gd name="adj2" fmla="val 90320"/>
              <a:gd name="adj3" fmla="val 45571"/>
            </a:avLst>
          </a:prstGeom>
          <a:solidFill>
            <a:schemeClr val="accent6">
              <a:lumMod val="40000"/>
              <a:lumOff val="60000"/>
            </a:schemeClr>
          </a:solidFill>
          <a:ln w="41275" cmpd="sng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9D04EB-A67C-F72C-E1AD-6ABEAC9ED6D2}"/>
              </a:ext>
            </a:extLst>
          </p:cNvPr>
          <p:cNvSpPr/>
          <p:nvPr/>
        </p:nvSpPr>
        <p:spPr>
          <a:xfrm>
            <a:off x="1142999" y="2952750"/>
            <a:ext cx="6148251" cy="1143000"/>
          </a:xfrm>
          <a:prstGeom prst="rect">
            <a:avLst/>
          </a:prstGeom>
          <a:noFill/>
          <a:ln w="53975" cmpd="sng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8" name="Arrow: Up-Down 7">
            <a:extLst>
              <a:ext uri="{FF2B5EF4-FFF2-40B4-BE49-F238E27FC236}">
                <a16:creationId xmlns:a16="http://schemas.microsoft.com/office/drawing/2014/main" id="{F29C33C5-B9EC-AC2D-254E-41AED2420629}"/>
              </a:ext>
            </a:extLst>
          </p:cNvPr>
          <p:cNvSpPr/>
          <p:nvPr/>
        </p:nvSpPr>
        <p:spPr>
          <a:xfrm>
            <a:off x="7467600" y="2952750"/>
            <a:ext cx="381000" cy="1143000"/>
          </a:xfrm>
          <a:prstGeom prst="upDownArrow">
            <a:avLst/>
          </a:prstGeom>
          <a:solidFill>
            <a:srgbClr val="92D050"/>
          </a:solidFill>
          <a:ln w="28575" cmpd="sng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15753B-D248-0BE0-8A03-33E618761B70}"/>
              </a:ext>
            </a:extLst>
          </p:cNvPr>
          <p:cNvSpPr txBox="1"/>
          <p:nvPr/>
        </p:nvSpPr>
        <p:spPr>
          <a:xfrm>
            <a:off x="152400" y="4781550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INFO-6020 Graphics 2, Winter 2025, </a:t>
            </a:r>
            <a:r>
              <a:rPr lang="en-CA" sz="1200" dirty="0">
                <a:hlinkClick r:id="rId2"/>
              </a:rPr>
              <a:t>mfeeney@fanshawec.ca</a:t>
            </a:r>
            <a:r>
              <a:rPr lang="en-CA" sz="1200" dirty="0"/>
              <a:t>, Michael Feeney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CA" dirty="0"/>
              <a:t>Proposed schedule (2025)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849306"/>
              </p:ext>
            </p:extLst>
          </p:nvPr>
        </p:nvGraphicFramePr>
        <p:xfrm>
          <a:off x="152400" y="1276350"/>
          <a:ext cx="8686801" cy="3200403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6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55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1" dirty="0">
                          <a:latin typeface="Calibri"/>
                          <a:ea typeface="Calibri"/>
                          <a:cs typeface="Times New Roman"/>
                        </a:rPr>
                        <a:t>Render to off-screen texture (FBO)</a:t>
                      </a:r>
                      <a:endParaRPr lang="en-US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Calibri"/>
                          <a:ea typeface="Calibri"/>
                          <a:cs typeface="Times New Roman"/>
                        </a:rPr>
                        <a:t>Basic full-screen effects: </a:t>
                      </a:r>
                      <a:r>
                        <a:rPr lang="en-US" sz="1100" b="1" dirty="0" err="1">
                          <a:latin typeface="Calibri"/>
                          <a:ea typeface="Calibri"/>
                          <a:cs typeface="Times New Roman"/>
                        </a:rPr>
                        <a:t>colour</a:t>
                      </a:r>
                      <a:r>
                        <a:rPr lang="en-US" sz="1100" b="1" dirty="0">
                          <a:latin typeface="Calibri"/>
                          <a:ea typeface="Calibri"/>
                          <a:cs typeface="Times New Roman"/>
                        </a:rPr>
                        <a:t> filtering, blur, basic depth of field, bloom, </a:t>
                      </a:r>
                      <a:r>
                        <a:rPr lang="en-US" sz="1100" b="1" dirty="0" err="1">
                          <a:latin typeface="Calibri"/>
                          <a:ea typeface="Calibri"/>
                          <a:cs typeface="Times New Roman"/>
                        </a:rPr>
                        <a:t>etc</a:t>
                      </a:r>
                      <a:endParaRPr lang="en-CA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36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Calibri"/>
                          <a:ea typeface="Calibri"/>
                          <a:cs typeface="Times New Roman"/>
                        </a:rPr>
                        <a:t>“Deferred rendering”, </a:t>
                      </a:r>
                      <a:r>
                        <a:rPr lang="en-US" sz="1100" b="1" i="1" u="sng" dirty="0">
                          <a:latin typeface="Calibri"/>
                          <a:ea typeface="Calibri"/>
                          <a:cs typeface="Times New Roman"/>
                        </a:rPr>
                        <a:t>part 1</a:t>
                      </a:r>
                      <a:r>
                        <a:rPr lang="en-US" sz="1100" b="1" dirty="0">
                          <a:latin typeface="Calibri"/>
                          <a:ea typeface="Calibri"/>
                          <a:cs typeface="Times New Roman"/>
                        </a:rPr>
                        <a:t>: Basic full-screen, 2 pass, rendering: Full and partial full screen rendering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Calibri"/>
                          <a:ea typeface="Calibri"/>
                          <a:cs typeface="Times New Roman"/>
                        </a:rPr>
                        <a:t>Particulate fog and smoke (simple particulate</a:t>
                      </a:r>
                      <a:r>
                        <a:rPr lang="en-US" sz="1100" b="1" baseline="0" dirty="0">
                          <a:latin typeface="Calibri"/>
                          <a:ea typeface="Calibri"/>
                          <a:cs typeface="Times New Roman"/>
                        </a:rPr>
                        <a:t> and textured</a:t>
                      </a:r>
                      <a:r>
                        <a:rPr lang="en-US" sz="1100" b="1" dirty="0"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1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Geometry </a:t>
                      </a:r>
                      <a:r>
                        <a:rPr lang="en-US" sz="1100" dirty="0" err="1">
                          <a:latin typeface="Calibri"/>
                          <a:ea typeface="Calibri"/>
                          <a:cs typeface="Times New Roman"/>
                        </a:rPr>
                        <a:t>shader</a:t>
                      </a: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 introduction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1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Decals: texture based: splat, bullet holes. Vertex based: grass, fur, and hair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26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aseline="0" dirty="0">
                          <a:latin typeface="Calibri"/>
                          <a:ea typeface="Calibri"/>
                          <a:cs typeface="Times New Roman"/>
                        </a:rPr>
                        <a:t>Mid-term, Project #1</a:t>
                      </a:r>
                      <a:endParaRPr lang="en-C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Stencil and scissor buffers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853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Tessellation shader: basics, LOD, and curve based tessellation (LOD also in Gems)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Instanced rendering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3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Deferred rendering,</a:t>
                      </a:r>
                      <a:r>
                        <a:rPr lang="en-US" sz="1100" baseline="0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100" i="1" u="sng" baseline="0" dirty="0">
                          <a:latin typeface="Calibri"/>
                          <a:ea typeface="Calibri"/>
                          <a:cs typeface="Times New Roman"/>
                        </a:rPr>
                        <a:t>part 2</a:t>
                      </a:r>
                      <a:r>
                        <a:rPr lang="en-US" sz="1100" baseline="0" dirty="0">
                          <a:latin typeface="Calibri"/>
                          <a:ea typeface="Calibri"/>
                          <a:cs typeface="Times New Roman"/>
                        </a:rPr>
                        <a:t>: Light volumes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Bump/Normal mapping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260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Bitmap shadows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13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Compute </a:t>
                      </a:r>
                      <a:r>
                        <a:rPr lang="en-CA" sz="1100" dirty="0" err="1">
                          <a:latin typeface="Calibri"/>
                          <a:ea typeface="Calibri"/>
                          <a:cs typeface="Times New Roman"/>
                        </a:rPr>
                        <a:t>Shader</a:t>
                      </a: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: non-graphics uses</a:t>
                      </a:r>
                      <a:r>
                        <a:rPr lang="en-CA" sz="1100" baseline="0" dirty="0">
                          <a:latin typeface="Calibri"/>
                          <a:ea typeface="Calibri"/>
                          <a:cs typeface="Times New Roman"/>
                        </a:rPr>
                        <a:t> and graphical uses (</a:t>
                      </a: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“Forward+” deferred rendering alternative, etc.)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14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Additional</a:t>
                      </a:r>
                      <a:r>
                        <a:rPr lang="en-CA" sz="1100" baseline="0" dirty="0">
                          <a:latin typeface="Calibri"/>
                          <a:ea typeface="Calibri"/>
                          <a:cs typeface="Times New Roman"/>
                        </a:rPr>
                        <a:t> topics as time permits: Ray tracing (RTX/</a:t>
                      </a:r>
                      <a:r>
                        <a:rPr lang="en-CA" sz="1100" baseline="0" dirty="0" err="1">
                          <a:latin typeface="Calibri"/>
                          <a:ea typeface="Calibri"/>
                          <a:cs typeface="Times New Roman"/>
                        </a:rPr>
                        <a:t>Vulkan</a:t>
                      </a:r>
                      <a:r>
                        <a:rPr lang="en-CA" sz="1100" baseline="0" dirty="0">
                          <a:latin typeface="Calibri"/>
                          <a:ea typeface="Calibri"/>
                          <a:cs typeface="Times New Roman"/>
                        </a:rPr>
                        <a:t>), mesh </a:t>
                      </a:r>
                      <a:r>
                        <a:rPr lang="en-CA" sz="1100" baseline="0" dirty="0" err="1">
                          <a:latin typeface="Calibri"/>
                          <a:ea typeface="Calibri"/>
                          <a:cs typeface="Times New Roman"/>
                        </a:rPr>
                        <a:t>shaders</a:t>
                      </a:r>
                      <a:r>
                        <a:rPr lang="en-CA" sz="1100" baseline="0" dirty="0">
                          <a:latin typeface="Calibri"/>
                          <a:ea typeface="Calibri"/>
                          <a:cs typeface="Times New Roman"/>
                        </a:rPr>
                        <a:t>, HDR (High Dynamic Range), etc.</a:t>
                      </a:r>
                      <a:endParaRPr lang="en-C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“Week 15”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Exam</a:t>
                      </a:r>
                      <a:r>
                        <a:rPr lang="en-CA" sz="1100" baseline="0" dirty="0">
                          <a:latin typeface="Calibri"/>
                          <a:ea typeface="Calibri"/>
                          <a:cs typeface="Times New Roman"/>
                        </a:rPr>
                        <a:t> week (Game Jam, Final Exam)</a:t>
                      </a:r>
                      <a:endParaRPr lang="en-C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2400" y="4781550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INFO-6020 Graphics 2, Winter 2025, </a:t>
            </a:r>
            <a:r>
              <a:rPr lang="en-CA" sz="1200" dirty="0">
                <a:hlinkClick r:id="rId2"/>
              </a:rPr>
              <a:t>mfeeney@fanshawec.ca</a:t>
            </a:r>
            <a:r>
              <a:rPr lang="en-CA" sz="1200" dirty="0"/>
              <a:t>, Michael Feeney</a:t>
            </a:r>
          </a:p>
        </p:txBody>
      </p:sp>
    </p:spTree>
    <p:extLst>
      <p:ext uri="{BB962C8B-B14F-4D97-AF65-F5344CB8AC3E}">
        <p14:creationId xmlns:p14="http://schemas.microsoft.com/office/powerpoint/2010/main" val="285090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E0128E-6A8C-FA64-2523-ECB7FF454B22}"/>
              </a:ext>
            </a:extLst>
          </p:cNvPr>
          <p:cNvSpPr/>
          <p:nvPr/>
        </p:nvSpPr>
        <p:spPr>
          <a:xfrm>
            <a:off x="533400" y="1581150"/>
            <a:ext cx="1447800" cy="2667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 Buffer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6E5965-4ED6-3186-E399-D187407A1D76}"/>
              </a:ext>
            </a:extLst>
          </p:cNvPr>
          <p:cNvSpPr/>
          <p:nvPr/>
        </p:nvSpPr>
        <p:spPr>
          <a:xfrm>
            <a:off x="6781800" y="1581150"/>
            <a:ext cx="1295400" cy="2667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FB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6ABF644-34D6-E510-9601-F89906CD3AE8}"/>
              </a:ext>
            </a:extLst>
          </p:cNvPr>
          <p:cNvSpPr/>
          <p:nvPr/>
        </p:nvSpPr>
        <p:spPr>
          <a:xfrm>
            <a:off x="3733800" y="2343150"/>
            <a:ext cx="2819400" cy="990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Compute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7923D9-E01C-7194-9704-854D0442CF5C}"/>
              </a:ext>
            </a:extLst>
          </p:cNvPr>
          <p:cNvSpPr/>
          <p:nvPr/>
        </p:nvSpPr>
        <p:spPr>
          <a:xfrm>
            <a:off x="2209800" y="2419350"/>
            <a:ext cx="1295400" cy="990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Light info</a:t>
            </a:r>
          </a:p>
        </p:txBody>
      </p:sp>
    </p:spTree>
    <p:extLst>
      <p:ext uri="{BB962C8B-B14F-4D97-AF65-F5344CB8AC3E}">
        <p14:creationId xmlns:p14="http://schemas.microsoft.com/office/powerpoint/2010/main" val="1036018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E0128E-6A8C-FA64-2523-ECB7FF454B22}"/>
              </a:ext>
            </a:extLst>
          </p:cNvPr>
          <p:cNvSpPr/>
          <p:nvPr/>
        </p:nvSpPr>
        <p:spPr>
          <a:xfrm>
            <a:off x="1219200" y="1581150"/>
            <a:ext cx="1447800" cy="2667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Height map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6E5965-4ED6-3186-E399-D187407A1D76}"/>
              </a:ext>
            </a:extLst>
          </p:cNvPr>
          <p:cNvSpPr/>
          <p:nvPr/>
        </p:nvSpPr>
        <p:spPr>
          <a:xfrm>
            <a:off x="6400800" y="1581150"/>
            <a:ext cx="1295400" cy="2667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Vertices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6ABF644-34D6-E510-9601-F89906CD3AE8}"/>
              </a:ext>
            </a:extLst>
          </p:cNvPr>
          <p:cNvSpPr/>
          <p:nvPr/>
        </p:nvSpPr>
        <p:spPr>
          <a:xfrm>
            <a:off x="3124200" y="2343150"/>
            <a:ext cx="2819400" cy="990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Compute</a:t>
            </a:r>
          </a:p>
        </p:txBody>
      </p:sp>
    </p:spTree>
    <p:extLst>
      <p:ext uri="{BB962C8B-B14F-4D97-AF65-F5344CB8AC3E}">
        <p14:creationId xmlns:p14="http://schemas.microsoft.com/office/powerpoint/2010/main" val="1864088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Environment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C++ (“modern” C++ stuff is frowned upon)</a:t>
            </a:r>
          </a:p>
          <a:p>
            <a:r>
              <a:rPr lang="en-CA" dirty="0"/>
              <a:t>Visual Studio 2022</a:t>
            </a:r>
          </a:p>
          <a:p>
            <a:r>
              <a:rPr lang="en-CA" dirty="0"/>
              <a:t>OpenGL (4.x+)</a:t>
            </a:r>
          </a:p>
          <a:p>
            <a:endParaRPr lang="en-C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F4D0E3-C2FF-B86E-0BAB-31CC55B50086}"/>
              </a:ext>
            </a:extLst>
          </p:cNvPr>
          <p:cNvSpPr txBox="1"/>
          <p:nvPr/>
        </p:nvSpPr>
        <p:spPr>
          <a:xfrm>
            <a:off x="152400" y="4781550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INFO-6020 Graphics 2, Winter 2025, </a:t>
            </a:r>
            <a:r>
              <a:rPr lang="en-CA" sz="1200" dirty="0">
                <a:hlinkClick r:id="rId2"/>
              </a:rPr>
              <a:t>mfeeney@fanshawec.ca</a:t>
            </a:r>
            <a:r>
              <a:rPr lang="en-CA" sz="1200" dirty="0"/>
              <a:t>, Michael Feeney</a:t>
            </a:r>
          </a:p>
        </p:txBody>
      </p:sp>
    </p:spTree>
    <p:extLst>
      <p:ext uri="{BB962C8B-B14F-4D97-AF65-F5344CB8AC3E}">
        <p14:creationId xmlns:p14="http://schemas.microsoft.com/office/powerpoint/2010/main" val="14835206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11514</TotalTime>
  <Words>944</Words>
  <Application>Microsoft Office PowerPoint</Application>
  <PresentationFormat>On-screen Show (16:9)</PresentationFormat>
  <Paragraphs>134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Aptos</vt:lpstr>
      <vt:lpstr>Arial</vt:lpstr>
      <vt:lpstr>Calibri</vt:lpstr>
      <vt:lpstr>Corbel</vt:lpstr>
      <vt:lpstr>Wingdings</vt:lpstr>
      <vt:lpstr>Wingdings 2</vt:lpstr>
      <vt:lpstr>Wingdings 3</vt:lpstr>
      <vt:lpstr>Module</vt:lpstr>
      <vt:lpstr>INFO6020 – Graphics 2 Week 1, Day 1</vt:lpstr>
      <vt:lpstr>Who am I?</vt:lpstr>
      <vt:lpstr>What’s this course all about?</vt:lpstr>
      <vt:lpstr>2024 schedule</vt:lpstr>
      <vt:lpstr>2024  2025</vt:lpstr>
      <vt:lpstr>Proposed schedule (2025)</vt:lpstr>
      <vt:lpstr>PowerPoint Presentation</vt:lpstr>
      <vt:lpstr>PowerPoint Presentation</vt:lpstr>
      <vt:lpstr>Environment</vt:lpstr>
      <vt:lpstr>How do I pass?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INFO6014 – Graphics 1 Week 1, Day 2</dc:title>
  <dc:creator>mfeeney</dc:creator>
  <cp:lastModifiedBy>Feeney, Michael</cp:lastModifiedBy>
  <cp:revision>309</cp:revision>
  <dcterms:created xsi:type="dcterms:W3CDTF">2006-08-16T00:00:00Z</dcterms:created>
  <dcterms:modified xsi:type="dcterms:W3CDTF">2025-01-17T21:47:44Z</dcterms:modified>
</cp:coreProperties>
</file>