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90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3122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2290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1133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109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8186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02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29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6969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46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8975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2683B1B-3CA0-49F0-913E-30D7B5476043}" type="datetimeFigureOut">
              <a:rPr lang="en-CA" smtClean="0"/>
              <a:t>2025-01-31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7DCF6E59-0767-4512-B1A9-8CDC2DD4E95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0208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29F8-095D-B92C-3A8A-D460987820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err="1"/>
              <a:t>Verlet</a:t>
            </a:r>
            <a:r>
              <a:rPr lang="en-CA" dirty="0"/>
              <a:t>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AD060-6F6E-DD76-8F3E-39168A530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Aka: simulating soft things</a:t>
            </a:r>
          </a:p>
        </p:txBody>
      </p:sp>
    </p:spTree>
    <p:extLst>
      <p:ext uri="{BB962C8B-B14F-4D97-AF65-F5344CB8AC3E}">
        <p14:creationId xmlns:p14="http://schemas.microsoft.com/office/powerpoint/2010/main" val="1934419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56371DFF-3A49-30D6-25F0-7DE2735E31BA}"/>
              </a:ext>
            </a:extLst>
          </p:cNvPr>
          <p:cNvGrpSpPr/>
          <p:nvPr/>
        </p:nvGrpSpPr>
        <p:grpSpPr>
          <a:xfrm>
            <a:off x="712840" y="1264319"/>
            <a:ext cx="10213257" cy="10337743"/>
            <a:chOff x="2900514" y="1338423"/>
            <a:chExt cx="5545393" cy="561298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2555CD-38F4-EF00-46FB-51847877D5CB}"/>
                </a:ext>
              </a:extLst>
            </p:cNvPr>
            <p:cNvSpPr/>
            <p:nvPr/>
          </p:nvSpPr>
          <p:spPr>
            <a:xfrm>
              <a:off x="2900514" y="1406014"/>
              <a:ext cx="5545393" cy="5545393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DF9EC86-772E-DF1D-B44F-393D5BC38914}"/>
                </a:ext>
              </a:extLst>
            </p:cNvPr>
            <p:cNvSpPr/>
            <p:nvPr/>
          </p:nvSpPr>
          <p:spPr>
            <a:xfrm>
              <a:off x="5535563" y="4124633"/>
              <a:ext cx="363792" cy="36379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5189899-10FE-72EB-D372-7F74F3FCAFBF}"/>
                </a:ext>
              </a:extLst>
            </p:cNvPr>
            <p:cNvSpPr/>
            <p:nvPr/>
          </p:nvSpPr>
          <p:spPr>
            <a:xfrm>
              <a:off x="5876510" y="1338423"/>
              <a:ext cx="159052" cy="1590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FF2180E-5777-309B-C172-97328C62D37B}"/>
                </a:ext>
              </a:extLst>
            </p:cNvPr>
            <p:cNvSpPr/>
            <p:nvPr/>
          </p:nvSpPr>
          <p:spPr>
            <a:xfrm>
              <a:off x="5968714" y="1349845"/>
              <a:ext cx="159052" cy="159052"/>
            </a:xfrm>
            <a:prstGeom prst="ellipse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3478331-263B-035A-203B-8801EC8BFDE6}"/>
              </a:ext>
            </a:extLst>
          </p:cNvPr>
          <p:cNvGrpSpPr/>
          <p:nvPr/>
        </p:nvGrpSpPr>
        <p:grpSpPr>
          <a:xfrm>
            <a:off x="1312604" y="2045109"/>
            <a:ext cx="9379975" cy="349047"/>
            <a:chOff x="1179871" y="634179"/>
            <a:chExt cx="9379975" cy="34904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B4BF11-432C-C3E9-9561-66E802F3CECD}"/>
                </a:ext>
              </a:extLst>
            </p:cNvPr>
            <p:cNvSpPr/>
            <p:nvPr/>
          </p:nvSpPr>
          <p:spPr>
            <a:xfrm>
              <a:off x="1179871" y="707921"/>
              <a:ext cx="9379975" cy="2359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D33DFF-B0F7-3AE5-8DE7-AA3AD53787E1}"/>
                </a:ext>
              </a:extLst>
            </p:cNvPr>
            <p:cNvSpPr/>
            <p:nvPr/>
          </p:nvSpPr>
          <p:spPr>
            <a:xfrm>
              <a:off x="2212258" y="678426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A47D9F-C962-3908-A66D-E8ED241472E0}"/>
                </a:ext>
              </a:extLst>
            </p:cNvPr>
            <p:cNvSpPr/>
            <p:nvPr/>
          </p:nvSpPr>
          <p:spPr>
            <a:xfrm>
              <a:off x="3608438" y="678426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820674-3166-B264-3502-3254AD49350A}"/>
                </a:ext>
              </a:extLst>
            </p:cNvPr>
            <p:cNvSpPr/>
            <p:nvPr/>
          </p:nvSpPr>
          <p:spPr>
            <a:xfrm>
              <a:off x="4852218" y="663676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79D9CFB-6803-5C53-8828-5E4096DE8796}"/>
                </a:ext>
              </a:extLst>
            </p:cNvPr>
            <p:cNvSpPr/>
            <p:nvPr/>
          </p:nvSpPr>
          <p:spPr>
            <a:xfrm>
              <a:off x="6095998" y="663676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1D0154-026E-C948-E221-66ADB2467DF6}"/>
                </a:ext>
              </a:extLst>
            </p:cNvPr>
            <p:cNvSpPr/>
            <p:nvPr/>
          </p:nvSpPr>
          <p:spPr>
            <a:xfrm>
              <a:off x="7339778" y="658760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260C63F-B863-5411-DC2A-D150577FCD7C}"/>
                </a:ext>
              </a:extLst>
            </p:cNvPr>
            <p:cNvSpPr/>
            <p:nvPr/>
          </p:nvSpPr>
          <p:spPr>
            <a:xfrm>
              <a:off x="8583558" y="639096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6FBF0D7-074B-4360-6F42-EE131B4A0C50}"/>
                </a:ext>
              </a:extLst>
            </p:cNvPr>
            <p:cNvSpPr/>
            <p:nvPr/>
          </p:nvSpPr>
          <p:spPr>
            <a:xfrm>
              <a:off x="9827338" y="634179"/>
              <a:ext cx="304800" cy="3048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BA932B-ACE8-E5B7-CD1C-88E3D208F98D}"/>
              </a:ext>
            </a:extLst>
          </p:cNvPr>
          <p:cNvCxnSpPr>
            <a:cxnSpLocks/>
          </p:cNvCxnSpPr>
          <p:nvPr/>
        </p:nvCxnSpPr>
        <p:spPr>
          <a:xfrm flipV="1">
            <a:off x="5900963" y="1474839"/>
            <a:ext cx="585867" cy="5256006"/>
          </a:xfrm>
          <a:prstGeom prst="straightConnector1">
            <a:avLst/>
          </a:prstGeom>
          <a:ln w="66675"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479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have particles, which could be vertices (they will be for us…)</a:t>
            </a:r>
          </a:p>
          <a:p>
            <a:r>
              <a:rPr lang="en-CA" dirty="0"/>
              <a:t>We have “constraints” which are:</a:t>
            </a:r>
          </a:p>
          <a:p>
            <a:pPr lvl="1"/>
            <a:r>
              <a:rPr lang="en-CA" dirty="0"/>
              <a:t>The distanced between the vertices</a:t>
            </a:r>
          </a:p>
          <a:p>
            <a:pPr lvl="1"/>
            <a:r>
              <a:rPr lang="en-CA" dirty="0"/>
              <a:t>How “tight” we want them: how many iterations do we do on that constraint </a:t>
            </a:r>
            <a:r>
              <a:rPr lang="en-CA" dirty="0">
                <a:sym typeface="Wingdings" panose="05000000000000000000" pitchFamily="2" charset="2"/>
              </a:rPr>
              <a:t> more == “tighter”/”stiffer”</a:t>
            </a:r>
          </a:p>
          <a:p>
            <a:r>
              <a:rPr lang="en-CA" dirty="0">
                <a:sym typeface="Wingdings" panose="05000000000000000000" pitchFamily="2" charset="2"/>
              </a:rPr>
              <a:t>We get the constraints from the triangle/index information: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Example: 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32975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ply file has “3 733 1026 736” means: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There’s a constraint between 733 – 1026, 1026 – 736, 733 – 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In our index info, we use every set of three (3) index values</a:t>
            </a:r>
          </a:p>
          <a:p>
            <a:r>
              <a:rPr lang="en-CA" dirty="0">
                <a:sym typeface="Wingdings" panose="05000000000000000000" pitchFamily="2" charset="2"/>
              </a:rPr>
              <a:t>In our </a:t>
            </a:r>
            <a:r>
              <a:rPr lang="en-CA" dirty="0" err="1">
                <a:sym typeface="Wingdings" panose="05000000000000000000" pitchFamily="2" charset="2"/>
              </a:rPr>
              <a:t>sModelDrawInfo</a:t>
            </a:r>
            <a:r>
              <a:rPr lang="en-CA" dirty="0">
                <a:sym typeface="Wingdings" panose="05000000000000000000" pitchFamily="2" charset="2"/>
              </a:rPr>
              <a:t>, the </a:t>
            </a:r>
            <a:r>
              <a:rPr lang="en-CA" dirty="0" err="1">
                <a:sym typeface="Wingdings" panose="05000000000000000000" pitchFamily="2" charset="2"/>
              </a:rPr>
              <a:t>pIndices</a:t>
            </a:r>
            <a:r>
              <a:rPr lang="en-CA" dirty="0">
                <a:sym typeface="Wingdings" panose="05000000000000000000" pitchFamily="2" charset="2"/>
              </a:rPr>
              <a:t> would have: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before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733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1026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736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…numbers after</a:t>
            </a:r>
            <a:endParaRPr lang="en-CA" dirty="0"/>
          </a:p>
          <a:p>
            <a:endParaRPr lang="en-CA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C2E153E-2673-AE5D-BE24-133271DB2AEC}"/>
              </a:ext>
            </a:extLst>
          </p:cNvPr>
          <p:cNvSpPr/>
          <p:nvPr/>
        </p:nvSpPr>
        <p:spPr>
          <a:xfrm>
            <a:off x="2418588" y="4001294"/>
            <a:ext cx="246888" cy="118872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EBACC198-517E-0E0B-87D7-2B99428FA988}"/>
              </a:ext>
            </a:extLst>
          </p:cNvPr>
          <p:cNvSpPr/>
          <p:nvPr/>
        </p:nvSpPr>
        <p:spPr>
          <a:xfrm>
            <a:off x="2953512" y="4151376"/>
            <a:ext cx="2432304" cy="66751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The triangle</a:t>
            </a:r>
          </a:p>
        </p:txBody>
      </p:sp>
    </p:spTree>
    <p:extLst>
      <p:ext uri="{BB962C8B-B14F-4D97-AF65-F5344CB8AC3E}">
        <p14:creationId xmlns:p14="http://schemas.microsoft.com/office/powerpoint/2010/main" val="132181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66563BD-9A62-56F2-238D-A124C1B9F4B3}"/>
              </a:ext>
            </a:extLst>
          </p:cNvPr>
          <p:cNvSpPr/>
          <p:nvPr/>
        </p:nvSpPr>
        <p:spPr>
          <a:xfrm rot="3751417">
            <a:off x="1610455" y="2524977"/>
            <a:ext cx="6337609" cy="1368640"/>
          </a:xfrm>
          <a:prstGeom prst="flowChartTerminator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BF441B60-1BDE-57C7-DBC7-EACB99660444}"/>
              </a:ext>
            </a:extLst>
          </p:cNvPr>
          <p:cNvSpPr/>
          <p:nvPr/>
        </p:nvSpPr>
        <p:spPr>
          <a:xfrm>
            <a:off x="1600200" y="1289304"/>
            <a:ext cx="4370832" cy="3977640"/>
          </a:xfrm>
          <a:prstGeom prst="triangle">
            <a:avLst/>
          </a:prstGeom>
          <a:noFill/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noFill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3328416" y="83210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DFDF8A-F572-E60F-76B1-BC9AC80B31F7}"/>
              </a:ext>
            </a:extLst>
          </p:cNvPr>
          <p:cNvSpPr/>
          <p:nvPr/>
        </p:nvSpPr>
        <p:spPr>
          <a:xfrm>
            <a:off x="5440680" y="480974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1001266" y="486541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17582631">
            <a:off x="1732238" y="2889503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CDCF21-2D3A-F678-EAFD-94EAAA263322}"/>
              </a:ext>
            </a:extLst>
          </p:cNvPr>
          <p:cNvSpPr txBox="1"/>
          <p:nvPr/>
        </p:nvSpPr>
        <p:spPr>
          <a:xfrm>
            <a:off x="3204972" y="5507474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07E7D3-47F7-7432-A7A9-657FF1D767ED}"/>
              </a:ext>
            </a:extLst>
          </p:cNvPr>
          <p:cNvSpPr txBox="1"/>
          <p:nvPr/>
        </p:nvSpPr>
        <p:spPr>
          <a:xfrm rot="3557263">
            <a:off x="4648920" y="2650817"/>
            <a:ext cx="1161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Edge 1</a:t>
            </a:r>
          </a:p>
        </p:txBody>
      </p:sp>
    </p:spTree>
    <p:extLst>
      <p:ext uri="{BB962C8B-B14F-4D97-AF65-F5344CB8AC3E}">
        <p14:creationId xmlns:p14="http://schemas.microsoft.com/office/powerpoint/2010/main" val="35395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45D3EE2B-E915-1108-6876-5FB298C54DE3}"/>
              </a:ext>
            </a:extLst>
          </p:cNvPr>
          <p:cNvSpPr/>
          <p:nvPr/>
        </p:nvSpPr>
        <p:spPr>
          <a:xfrm>
            <a:off x="7437584" y="668355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8A5A-DCCA-531C-C67C-0089DBEA29A9}"/>
              </a:ext>
            </a:extLst>
          </p:cNvPr>
          <p:cNvSpPr/>
          <p:nvPr/>
        </p:nvSpPr>
        <p:spPr>
          <a:xfrm>
            <a:off x="2770170" y="76893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C369E-6D87-599B-2AB4-F349B8DD45C2}"/>
              </a:ext>
            </a:extLst>
          </p:cNvPr>
          <p:cNvSpPr txBox="1"/>
          <p:nvPr/>
        </p:nvSpPr>
        <p:spPr>
          <a:xfrm rot="21355713">
            <a:off x="4563076" y="584273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590842-5A5E-E298-C027-DBED4573E2F4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 flipV="1">
            <a:off x="3684570" y="1125555"/>
            <a:ext cx="3753014" cy="100583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633FED1-270A-0C72-1DCA-79083DF55B88}"/>
              </a:ext>
            </a:extLst>
          </p:cNvPr>
          <p:cNvSpPr/>
          <p:nvPr/>
        </p:nvSpPr>
        <p:spPr>
          <a:xfrm>
            <a:off x="7566156" y="296009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67C225E-0277-7C67-E2F7-55C2C278F905}"/>
              </a:ext>
            </a:extLst>
          </p:cNvPr>
          <p:cNvSpPr/>
          <p:nvPr/>
        </p:nvSpPr>
        <p:spPr>
          <a:xfrm>
            <a:off x="1297986" y="3192099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7F960E-E60A-B536-52E0-64A0478E7DF3}"/>
              </a:ext>
            </a:extLst>
          </p:cNvPr>
          <p:cNvSpPr txBox="1"/>
          <p:nvPr/>
        </p:nvSpPr>
        <p:spPr>
          <a:xfrm rot="21355713">
            <a:off x="4853701" y="2325329"/>
            <a:ext cx="1716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Rest length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1822945-640A-08B0-E236-A45DF4AD5772}"/>
              </a:ext>
            </a:extLst>
          </p:cNvPr>
          <p:cNvCxnSpPr>
            <a:cxnSpLocks/>
            <a:stCxn id="14" idx="6"/>
            <a:endCxn id="13" idx="2"/>
          </p:cNvCxnSpPr>
          <p:nvPr/>
        </p:nvCxnSpPr>
        <p:spPr>
          <a:xfrm flipV="1">
            <a:off x="2212386" y="3417291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5450B2-AA8F-7AA5-5EC4-E241BAFCB166}"/>
              </a:ext>
            </a:extLst>
          </p:cNvPr>
          <p:cNvCxnSpPr>
            <a:cxnSpLocks/>
          </p:cNvCxnSpPr>
          <p:nvPr/>
        </p:nvCxnSpPr>
        <p:spPr>
          <a:xfrm flipV="1">
            <a:off x="2212386" y="3320181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AB703B-27AA-E884-2865-15ED3362A20A}"/>
              </a:ext>
            </a:extLst>
          </p:cNvPr>
          <p:cNvCxnSpPr>
            <a:stCxn id="7" idx="6"/>
          </p:cNvCxnSpPr>
          <p:nvPr/>
        </p:nvCxnSpPr>
        <p:spPr>
          <a:xfrm flipH="1">
            <a:off x="2212386" y="1226138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8FDC2-C2C5-8FC2-CC69-4944D5FAE711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965400" y="1125555"/>
            <a:ext cx="1472184" cy="219462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399D50-1D3B-3CE5-9D9F-A38B02A8981C}"/>
              </a:ext>
            </a:extLst>
          </p:cNvPr>
          <p:cNvCxnSpPr>
            <a:cxnSpLocks/>
          </p:cNvCxnSpPr>
          <p:nvPr/>
        </p:nvCxnSpPr>
        <p:spPr>
          <a:xfrm flipV="1">
            <a:off x="5965400" y="3279550"/>
            <a:ext cx="1600756" cy="4063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39C7B83-BF42-17C6-4C72-61A38A49159F}"/>
              </a:ext>
            </a:extLst>
          </p:cNvPr>
          <p:cNvSpPr/>
          <p:nvPr/>
        </p:nvSpPr>
        <p:spPr>
          <a:xfrm>
            <a:off x="7566156" y="4926052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0A347F4-5314-FC40-A176-0C0E059C0D64}"/>
              </a:ext>
            </a:extLst>
          </p:cNvPr>
          <p:cNvSpPr/>
          <p:nvPr/>
        </p:nvSpPr>
        <p:spPr>
          <a:xfrm>
            <a:off x="1297986" y="515806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6A0DDCB-8581-72F3-4AB6-1D6E5ED78F79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 flipV="1">
            <a:off x="2212386" y="5383252"/>
            <a:ext cx="5353770" cy="232008"/>
          </a:xfrm>
          <a:prstGeom prst="line">
            <a:avLst/>
          </a:prstGeom>
          <a:noFill/>
          <a:ln w="76200"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0178081-0F5B-7A47-01F2-9C85B0B5E4C1}"/>
              </a:ext>
            </a:extLst>
          </p:cNvPr>
          <p:cNvCxnSpPr>
            <a:cxnSpLocks/>
          </p:cNvCxnSpPr>
          <p:nvPr/>
        </p:nvCxnSpPr>
        <p:spPr>
          <a:xfrm flipV="1">
            <a:off x="3012764" y="5235850"/>
            <a:ext cx="3753014" cy="100583"/>
          </a:xfrm>
          <a:prstGeom prst="line">
            <a:avLst/>
          </a:prstGeom>
          <a:noFill/>
          <a:ln w="76200">
            <a:solidFill>
              <a:srgbClr val="FFFF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0F9EF62-F3D7-DFBD-FB1B-C0759DAB033A}"/>
              </a:ext>
            </a:extLst>
          </p:cNvPr>
          <p:cNvCxnSpPr>
            <a:cxnSpLocks/>
          </p:cNvCxnSpPr>
          <p:nvPr/>
        </p:nvCxnSpPr>
        <p:spPr>
          <a:xfrm flipH="1">
            <a:off x="6780328" y="5178707"/>
            <a:ext cx="785828" cy="73120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6573B9-7377-2B50-8963-1DD91541D9F7}"/>
              </a:ext>
            </a:extLst>
          </p:cNvPr>
          <p:cNvCxnSpPr>
            <a:cxnSpLocks/>
          </p:cNvCxnSpPr>
          <p:nvPr/>
        </p:nvCxnSpPr>
        <p:spPr>
          <a:xfrm flipV="1">
            <a:off x="2179360" y="5319211"/>
            <a:ext cx="866430" cy="64041"/>
          </a:xfrm>
          <a:prstGeom prst="line">
            <a:avLst/>
          </a:prstGeom>
          <a:noFill/>
          <a:ln w="76200">
            <a:solidFill>
              <a:srgbClr val="FF0000"/>
            </a:solidFill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rrow: Left 1">
            <a:extLst>
              <a:ext uri="{FF2B5EF4-FFF2-40B4-BE49-F238E27FC236}">
                <a16:creationId xmlns:a16="http://schemas.microsoft.com/office/drawing/2014/main" id="{B0051263-0856-B0BA-A257-DA36F45DCEA4}"/>
              </a:ext>
            </a:extLst>
          </p:cNvPr>
          <p:cNvSpPr/>
          <p:nvPr/>
        </p:nvSpPr>
        <p:spPr>
          <a:xfrm>
            <a:off x="9212826" y="523802"/>
            <a:ext cx="2231922" cy="105895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Original</a:t>
            </a:r>
          </a:p>
        </p:txBody>
      </p:sp>
      <p:sp>
        <p:nvSpPr>
          <p:cNvPr id="4" name="Arrow: Left 3">
            <a:extLst>
              <a:ext uri="{FF2B5EF4-FFF2-40B4-BE49-F238E27FC236}">
                <a16:creationId xmlns:a16="http://schemas.microsoft.com/office/drawing/2014/main" id="{BF87DFC4-29F0-681D-16B1-8C861A83E2AF}"/>
              </a:ext>
            </a:extLst>
          </p:cNvPr>
          <p:cNvSpPr/>
          <p:nvPr/>
        </p:nvSpPr>
        <p:spPr>
          <a:xfrm>
            <a:off x="9551254" y="3950112"/>
            <a:ext cx="2231922" cy="105895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Next frame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62471F40-46D7-1775-8B8F-412E06F97D30}"/>
              </a:ext>
            </a:extLst>
          </p:cNvPr>
          <p:cNvSpPr/>
          <p:nvPr/>
        </p:nvSpPr>
        <p:spPr>
          <a:xfrm>
            <a:off x="8770373" y="2886718"/>
            <a:ext cx="780881" cy="318574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992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We are generating the original “soft body” mesh information from the original mesh that we loaded into the VAO.</a:t>
            </a:r>
          </a:p>
          <a:p>
            <a:r>
              <a:rPr lang="en-CA" dirty="0">
                <a:sym typeface="Wingdings" panose="05000000000000000000" pitchFamily="2" charset="2"/>
              </a:rPr>
              <a:t>BUT, when we draw the object, are we: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Updating the position of that original mesh?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Or are we making ANOTHER VAO object that we update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Example: if we have 2 “flag” models, based on a flat mesh, we have to draw them separately.</a:t>
            </a:r>
          </a:p>
          <a:p>
            <a:r>
              <a:rPr lang="en-CA" dirty="0">
                <a:sym typeface="Wingdings" panose="05000000000000000000" pitchFamily="2" charset="2"/>
              </a:rPr>
              <a:t>Note that we </a:t>
            </a:r>
            <a:r>
              <a:rPr lang="en-CA" i="1" dirty="0">
                <a:sym typeface="Wingdings" panose="05000000000000000000" pitchFamily="2" charset="2"/>
              </a:rPr>
              <a:t>could </a:t>
            </a:r>
            <a:r>
              <a:rPr lang="en-CA" dirty="0">
                <a:sym typeface="Wingdings" panose="05000000000000000000" pitchFamily="2" charset="2"/>
              </a:rPr>
              <a:t>use the same mesh, just update then draw, then update then draw, etc.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2274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CA" dirty="0">
                <a:sym typeface="Wingdings" panose="05000000000000000000" pitchFamily="2" charset="2"/>
              </a:rPr>
              <a:t>What will change is the position and normal</a:t>
            </a:r>
          </a:p>
          <a:p>
            <a:r>
              <a:rPr lang="en-CA" dirty="0">
                <a:sym typeface="Wingdings" panose="05000000000000000000" pitchFamily="2" charset="2"/>
              </a:rPr>
              <a:t>The UVs and colours won’t change</a:t>
            </a:r>
          </a:p>
          <a:p>
            <a:r>
              <a:rPr lang="en-CA" dirty="0">
                <a:sym typeface="Wingdings" panose="05000000000000000000" pitchFamily="2" charset="2"/>
              </a:rPr>
              <a:t>Positions will be handled by the </a:t>
            </a:r>
            <a:r>
              <a:rPr lang="en-CA" dirty="0" err="1">
                <a:sym typeface="Wingdings" panose="05000000000000000000" pitchFamily="2" charset="2"/>
              </a:rPr>
              <a:t>verlet</a:t>
            </a:r>
            <a:r>
              <a:rPr lang="en-CA" dirty="0">
                <a:sym typeface="Wingdings" panose="05000000000000000000" pitchFamily="2" charset="2"/>
              </a:rPr>
              <a:t> integration itself</a:t>
            </a:r>
          </a:p>
          <a:p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– for shared vertices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each triangle and calculate the normal (for that triangle)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each vertex and add up ALL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for associated triangles.</a:t>
            </a:r>
          </a:p>
          <a:p>
            <a:pPr lvl="2"/>
            <a:r>
              <a:rPr lang="en-CA" dirty="0">
                <a:sym typeface="Wingdings" panose="05000000000000000000" pitchFamily="2" charset="2"/>
              </a:rPr>
              <a:t>This will give an average of all the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r>
              <a:rPr lang="en-CA" dirty="0">
                <a:sym typeface="Wingdings" panose="05000000000000000000" pitchFamily="2" charset="2"/>
              </a:rPr>
              <a:t> but it will be too long 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Go through and normalize the accumulated </a:t>
            </a:r>
            <a:r>
              <a:rPr lang="en-CA" dirty="0" err="1">
                <a:sym typeface="Wingdings" panose="05000000000000000000" pitchFamily="2" charset="2"/>
              </a:rPr>
              <a:t>normals</a:t>
            </a:r>
            <a:endParaRPr lang="en-CA" dirty="0">
              <a:sym typeface="Wingdings" panose="05000000000000000000" pitchFamily="2" charset="2"/>
            </a:endParaRPr>
          </a:p>
          <a:p>
            <a:r>
              <a:rPr lang="en-CA" dirty="0">
                <a:sym typeface="Wingdings" panose="05000000000000000000" pitchFamily="2" charset="2"/>
              </a:rPr>
              <a:t> Then we update the vertex info on the GPU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Call </a:t>
            </a:r>
            <a:r>
              <a:rPr lang="en-CA" dirty="0" err="1">
                <a:sym typeface="Wingdings" panose="05000000000000000000" pitchFamily="2" charset="2"/>
              </a:rPr>
              <a:t>glBufferSubData</a:t>
            </a:r>
            <a:r>
              <a:rPr lang="en-CA" dirty="0">
                <a:sym typeface="Wingdings" panose="05000000000000000000" pitchFamily="2" charset="2"/>
              </a:rPr>
              <a:t>() NOT </a:t>
            </a:r>
            <a:r>
              <a:rPr lang="en-CA" dirty="0" err="1">
                <a:sym typeface="Wingdings" panose="05000000000000000000" pitchFamily="2" charset="2"/>
              </a:rPr>
              <a:t>glBufferData</a:t>
            </a:r>
            <a:r>
              <a:rPr lang="en-CA" dirty="0">
                <a:sym typeface="Wingdings" panose="05000000000000000000" pitchFamily="2" charset="2"/>
              </a:rPr>
              <a:t>()  this one will REPLACE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NOTE: You have to have a buffer there already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9021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88372"/>
          </a:xfrm>
        </p:spPr>
        <p:txBody>
          <a:bodyPr/>
          <a:lstStyle/>
          <a:p>
            <a:r>
              <a:rPr lang="en-CA" dirty="0"/>
              <a:t>Suggestion (for sanity)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r>
              <a:rPr lang="en-CA" dirty="0">
                <a:sym typeface="Wingdings" panose="05000000000000000000" pitchFamily="2" charset="2"/>
              </a:rPr>
              <a:t>Regenerate a copy of the mesh into the VAO that you are later going to update with the soft body information.</a:t>
            </a:r>
          </a:p>
          <a:p>
            <a:r>
              <a:rPr lang="en-CA" dirty="0">
                <a:sym typeface="Wingdings" panose="05000000000000000000" pitchFamily="2" charset="2"/>
              </a:rPr>
              <a:t>So, if you want 2 flags from the same mesh: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Use the mesh to generate the 2 soft bodies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Make 2 new “dynamic” VAO meshes based on the original flag mesh</a:t>
            </a:r>
          </a:p>
          <a:p>
            <a:pPr lvl="1"/>
            <a:r>
              <a:rPr lang="en-CA" dirty="0">
                <a:sym typeface="Wingdings" panose="05000000000000000000" pitchFamily="2" charset="2"/>
              </a:rPr>
              <a:t>Then update only these dynamic ones.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982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51C9E-ECFA-B681-56C0-8A5DC0D31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Regenerating the mesh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6EC3C-8615-13E9-8ABC-C6DCB5370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sym typeface="Wingdings" panose="05000000000000000000" pitchFamily="2" charset="2"/>
              </a:rPr>
              <a:t>You can sort of do this in the geometry shader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89977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7387</TotalTime>
  <Words>499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 Theme</vt:lpstr>
      <vt:lpstr>Verlet integration</vt:lpstr>
      <vt:lpstr>The basics</vt:lpstr>
      <vt:lpstr>Constraints</vt:lpstr>
      <vt:lpstr>PowerPoint Presentation</vt:lpstr>
      <vt:lpstr>PowerPoint Presentation</vt:lpstr>
      <vt:lpstr>Regenerating the mesh in 3D</vt:lpstr>
      <vt:lpstr>Regenerating the mesh in 3D</vt:lpstr>
      <vt:lpstr>Suggestion (for sanity)</vt:lpstr>
      <vt:lpstr>Regenerating the mesh in 3D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Verlet integration</dc:title>
  <dc:creator>Feeney, Michael</dc:creator>
  <cp:lastModifiedBy>Feeney, Michael</cp:lastModifiedBy>
  <cp:revision>6</cp:revision>
  <dcterms:created xsi:type="dcterms:W3CDTF">2024-01-18T20:18:37Z</dcterms:created>
  <dcterms:modified xsi:type="dcterms:W3CDTF">2025-01-31T17:15:14Z</dcterms:modified>
</cp:coreProperties>
</file>