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notesMasterIdLst>
    <p:notesMasterId r:id="rId21"/>
  </p:notesMasterIdLst>
  <p:sldIdLst>
    <p:sldId id="256" r:id="rId2"/>
    <p:sldId id="296" r:id="rId3"/>
    <p:sldId id="311" r:id="rId4"/>
    <p:sldId id="312" r:id="rId5"/>
    <p:sldId id="313" r:id="rId6"/>
    <p:sldId id="314" r:id="rId7"/>
    <p:sldId id="316" r:id="rId8"/>
    <p:sldId id="317" r:id="rId9"/>
    <p:sldId id="318" r:id="rId10"/>
    <p:sldId id="315" r:id="rId11"/>
    <p:sldId id="319" r:id="rId12"/>
    <p:sldId id="320" r:id="rId13"/>
    <p:sldId id="322" r:id="rId14"/>
    <p:sldId id="321" r:id="rId15"/>
    <p:sldId id="323" r:id="rId16"/>
    <p:sldId id="324" r:id="rId17"/>
    <p:sldId id="325" r:id="rId18"/>
    <p:sldId id="326" r:id="rId19"/>
    <p:sldId id="327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>
      <p:cViewPr>
        <p:scale>
          <a:sx n="75" d="100"/>
          <a:sy n="75" d="100"/>
        </p:scale>
        <p:origin x="1152" y="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F9196-5FBD-45F8-86BD-A3D90AC79AC7}" type="datetimeFigureOut">
              <a:rPr lang="en-CA" smtClean="0"/>
              <a:pPr/>
              <a:t>2024-10-07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18938-6C01-4D27-A213-659A2BE3FA4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10/7/2024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257550"/>
            <a:ext cx="7772400" cy="1481328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125980"/>
            <a:ext cx="7772400" cy="113157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10/7/2024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981200" cy="4388644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5980"/>
            <a:ext cx="58674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10/7/2024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10/7/2024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805416"/>
            <a:ext cx="4322136" cy="4343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496149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976478" y="964110"/>
            <a:ext cx="30861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3200400"/>
            <a:ext cx="3200400" cy="8572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4" y="3184923"/>
            <a:ext cx="2090737" cy="195857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3200400"/>
            <a:ext cx="16002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028700"/>
            <a:ext cx="3200400" cy="21717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314450"/>
            <a:ext cx="3200400" cy="18859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3200400"/>
            <a:ext cx="4953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3200400"/>
            <a:ext cx="5334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1828800"/>
            <a:ext cx="563880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1600200"/>
            <a:ext cx="5638800" cy="1600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3200400"/>
            <a:ext cx="13716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013754"/>
            <a:ext cx="5718048" cy="733115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10/7/2024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301698"/>
            <a:ext cx="850392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384048"/>
            <a:ext cx="8156448" cy="58293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510358"/>
            <a:ext cx="36576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048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10/7/2024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301699"/>
            <a:ext cx="886708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10/7/2024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510358"/>
            <a:ext cx="45720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510358"/>
            <a:ext cx="36576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10/7/2024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10/7/2024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10/7/2024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408528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413771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31177" y="898342"/>
            <a:ext cx="99572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330939"/>
            <a:ext cx="6858000" cy="526312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420336"/>
            <a:ext cx="8778240" cy="372010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862608"/>
            <a:ext cx="685800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83577" y="1012642"/>
            <a:ext cx="99572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36684" y="1090014"/>
            <a:ext cx="99572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41625"/>
            <a:ext cx="2133600" cy="273844"/>
          </a:xfrm>
        </p:spPr>
        <p:txBody>
          <a:bodyPr/>
          <a:lstStyle/>
          <a:p>
            <a:fld id="{8F6BCBE8-30B0-4476-8762-9236B142003A}" type="datetimeFigureOut">
              <a:rPr lang="en-US" smtClean="0"/>
              <a:pPr/>
              <a:t>10/7/2024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1625"/>
            <a:ext cx="5562600" cy="273844"/>
          </a:xfr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41625"/>
            <a:ext cx="4572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/>
              <a:pPr/>
              <a:t>10/7/2024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228600" y="4800602"/>
            <a:ext cx="723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CA" sz="1050" baseline="0" dirty="0"/>
              <a:t>Michael Feeney – mfeeney@fanshawec.ca</a:t>
            </a:r>
            <a:endParaRPr lang="en-CA" sz="105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 in C++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/>
              <a:t>Game Engine Frameworks &amp; Patterns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BEWARE!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/>
          </a:bodyPr>
          <a:lstStyle/>
          <a:p>
            <a:r>
              <a:rPr lang="en-CA" dirty="0"/>
              <a:t>You can mix and match these one method at a time.</a:t>
            </a:r>
          </a:p>
          <a:p>
            <a:r>
              <a:rPr lang="en-CA" dirty="0"/>
              <a:t>Whatever method has “virtual” in front becomes polymorphic BUT if there’s a method that DOESN’T have “virtual”, it ISN’T polymorphic and whatever type your variable is </a:t>
            </a:r>
            <a:r>
              <a:rPr lang="en-CA" dirty="0">
                <a:sym typeface="Wingdings" panose="05000000000000000000" pitchFamily="2" charset="2"/>
              </a:rPr>
              <a:t> that’s the method that’s called.</a:t>
            </a:r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47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Multiple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/>
          </a:bodyPr>
          <a:lstStyle/>
          <a:p>
            <a:r>
              <a:rPr lang="en-CA" strike="dblStrike" dirty="0"/>
              <a:t>Ryan</a:t>
            </a:r>
            <a:r>
              <a:rPr lang="en-CA" dirty="0"/>
              <a:t> James Gosling says that multiple inheritance is the Work of The Devil.</a:t>
            </a:r>
          </a:p>
          <a:p>
            <a:r>
              <a:rPr lang="en-CA" dirty="0"/>
              <a:t>But what is it? </a:t>
            </a:r>
          </a:p>
          <a:p>
            <a:r>
              <a:rPr lang="en-CA" dirty="0"/>
              <a:t>And is it pure evil?? 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031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221DBB-76DB-4E50-86EB-54D316A8F940}"/>
              </a:ext>
            </a:extLst>
          </p:cNvPr>
          <p:cNvSpPr/>
          <p:nvPr/>
        </p:nvSpPr>
        <p:spPr>
          <a:xfrm>
            <a:off x="3733800" y="209550"/>
            <a:ext cx="1676400" cy="1066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Monster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locationXYZ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89A44A-CE32-4FA9-9927-6F765FF48FF6}"/>
              </a:ext>
            </a:extLst>
          </p:cNvPr>
          <p:cNvSpPr/>
          <p:nvPr/>
        </p:nvSpPr>
        <p:spPr>
          <a:xfrm>
            <a:off x="1295400" y="2038350"/>
            <a:ext cx="1905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cSuperMonster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GiveBirth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0FB6B0-AEE8-475A-A08A-29555711939A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247900" y="1276350"/>
            <a:ext cx="2324100" cy="762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30A23A-55B1-27AA-5E4C-3AA4BBE41927}"/>
              </a:ext>
            </a:extLst>
          </p:cNvPr>
          <p:cNvSpPr/>
          <p:nvPr/>
        </p:nvSpPr>
        <p:spPr>
          <a:xfrm>
            <a:off x="6096000" y="2038350"/>
            <a:ext cx="1905000" cy="1066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cFlyingMonster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(Fly)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430D04-A31E-D4AE-EC54-18744E112E7F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4572000" y="1276350"/>
            <a:ext cx="2476500" cy="762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6AF5040-D097-91B7-976D-BB4862FAA70D}"/>
              </a:ext>
            </a:extLst>
          </p:cNvPr>
          <p:cNvSpPr/>
          <p:nvPr/>
        </p:nvSpPr>
        <p:spPr>
          <a:xfrm>
            <a:off x="3257550" y="3790950"/>
            <a:ext cx="2628900" cy="10668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cSuperFlyingMonster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GiveBirth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928AE6-190F-1911-AE82-EC396366B1CC}"/>
              </a:ext>
            </a:extLst>
          </p:cNvPr>
          <p:cNvCxnSpPr>
            <a:cxnSpLocks/>
            <a:stCxn id="10" idx="1"/>
            <a:endCxn id="5" idx="2"/>
          </p:cNvCxnSpPr>
          <p:nvPr/>
        </p:nvCxnSpPr>
        <p:spPr>
          <a:xfrm flipH="1" flipV="1">
            <a:off x="2247900" y="3105150"/>
            <a:ext cx="1009650" cy="1219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272E75-0CFA-F71E-EDFC-B3A1A2FDAAB9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 flipV="1">
            <a:off x="5886450" y="3105150"/>
            <a:ext cx="1162050" cy="1219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26666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221DBB-76DB-4E50-86EB-54D316A8F940}"/>
              </a:ext>
            </a:extLst>
          </p:cNvPr>
          <p:cNvSpPr/>
          <p:nvPr/>
        </p:nvSpPr>
        <p:spPr>
          <a:xfrm>
            <a:off x="6210300" y="285750"/>
            <a:ext cx="1676400" cy="1066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Monster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locationXYZ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89A44A-CE32-4FA9-9927-6F765FF48FF6}"/>
              </a:ext>
            </a:extLst>
          </p:cNvPr>
          <p:cNvSpPr/>
          <p:nvPr/>
        </p:nvSpPr>
        <p:spPr>
          <a:xfrm>
            <a:off x="1295400" y="2038350"/>
            <a:ext cx="1905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cSuperMonster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GiveBirth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30A23A-55B1-27AA-5E4C-3AA4BBE41927}"/>
              </a:ext>
            </a:extLst>
          </p:cNvPr>
          <p:cNvSpPr/>
          <p:nvPr/>
        </p:nvSpPr>
        <p:spPr>
          <a:xfrm>
            <a:off x="6096000" y="2038350"/>
            <a:ext cx="1905000" cy="1066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cFlyingMonster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(Fly)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430D04-A31E-D4AE-EC54-18744E112E7F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7048500" y="1352550"/>
            <a:ext cx="0" cy="6858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6AF5040-D097-91B7-976D-BB4862FAA70D}"/>
              </a:ext>
            </a:extLst>
          </p:cNvPr>
          <p:cNvSpPr/>
          <p:nvPr/>
        </p:nvSpPr>
        <p:spPr>
          <a:xfrm>
            <a:off x="3257550" y="3790950"/>
            <a:ext cx="2628900" cy="10668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cSuperFlyingMonster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GiveBirth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928AE6-190F-1911-AE82-EC396366B1CC}"/>
              </a:ext>
            </a:extLst>
          </p:cNvPr>
          <p:cNvCxnSpPr>
            <a:cxnSpLocks/>
            <a:stCxn id="10" idx="1"/>
            <a:endCxn id="5" idx="2"/>
          </p:cNvCxnSpPr>
          <p:nvPr/>
        </p:nvCxnSpPr>
        <p:spPr>
          <a:xfrm flipH="1" flipV="1">
            <a:off x="2247900" y="3105150"/>
            <a:ext cx="1009650" cy="1219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272E75-0CFA-F71E-EDFC-B3A1A2FDAAB9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 flipV="1">
            <a:off x="5886450" y="3105150"/>
            <a:ext cx="1162050" cy="1219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2451F40-943C-0CDC-C1A9-091609FEB98A}"/>
              </a:ext>
            </a:extLst>
          </p:cNvPr>
          <p:cNvSpPr/>
          <p:nvPr/>
        </p:nvSpPr>
        <p:spPr>
          <a:xfrm>
            <a:off x="1464733" y="209550"/>
            <a:ext cx="1676400" cy="1066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Monster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locationXYZ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04B0CD-AB41-2710-9845-4DCAC030177C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V="1">
            <a:off x="2247900" y="1276350"/>
            <a:ext cx="55033" cy="762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8980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89A44A-CE32-4FA9-9927-6F765FF48FF6}"/>
              </a:ext>
            </a:extLst>
          </p:cNvPr>
          <p:cNvSpPr/>
          <p:nvPr/>
        </p:nvSpPr>
        <p:spPr>
          <a:xfrm>
            <a:off x="2590800" y="1809750"/>
            <a:ext cx="1905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cSuperMonster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GiveBirth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30A23A-55B1-27AA-5E4C-3AA4BBE41927}"/>
              </a:ext>
            </a:extLst>
          </p:cNvPr>
          <p:cNvSpPr/>
          <p:nvPr/>
        </p:nvSpPr>
        <p:spPr>
          <a:xfrm>
            <a:off x="2590800" y="3409950"/>
            <a:ext cx="1905000" cy="1066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cFlyingMonster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(Fly)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430D04-A31E-D4AE-EC54-18744E112E7F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543300" y="2876550"/>
            <a:ext cx="0" cy="5334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6AF5040-D097-91B7-976D-BB4862FAA70D}"/>
              </a:ext>
            </a:extLst>
          </p:cNvPr>
          <p:cNvSpPr/>
          <p:nvPr/>
        </p:nvSpPr>
        <p:spPr>
          <a:xfrm>
            <a:off x="5943600" y="3562350"/>
            <a:ext cx="2628900" cy="10668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cSuperFlyingMonster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GiveBirth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928AE6-190F-1911-AE82-EC396366B1CC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 flipV="1">
            <a:off x="4495800" y="3943350"/>
            <a:ext cx="1447800" cy="1524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2451F40-943C-0CDC-C1A9-091609FEB98A}"/>
              </a:ext>
            </a:extLst>
          </p:cNvPr>
          <p:cNvSpPr/>
          <p:nvPr/>
        </p:nvSpPr>
        <p:spPr>
          <a:xfrm>
            <a:off x="3022600" y="180975"/>
            <a:ext cx="1676400" cy="1066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Monster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locationXYZ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04B0CD-AB41-2710-9845-4DCAC030177C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V="1">
            <a:off x="3543300" y="1247775"/>
            <a:ext cx="317500" cy="5619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16896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Multiple inheritance : Evil?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No, but you have to be careful.</a:t>
            </a:r>
          </a:p>
          <a:p>
            <a:r>
              <a:rPr lang="en-CA" dirty="0"/>
              <a:t>If you can’t have multiple inheritance (like in Java) you risk two things:</a:t>
            </a:r>
          </a:p>
          <a:p>
            <a:pPr lvl="1"/>
            <a:r>
              <a:rPr lang="en-CA" dirty="0"/>
              <a:t>Really deep inheritance chains</a:t>
            </a:r>
          </a:p>
          <a:p>
            <a:pPr lvl="1"/>
            <a:r>
              <a:rPr lang="en-CA" dirty="0"/>
              <a:t>Hacks where you’ve been required to inherit something that you really shouldn’t have to (see previous slide </a:t>
            </a:r>
            <a:r>
              <a:rPr lang="en-CA" dirty="0" err="1"/>
              <a:t>whewere</a:t>
            </a:r>
            <a:r>
              <a:rPr lang="en-CA" dirty="0"/>
              <a:t> </a:t>
            </a:r>
            <a:r>
              <a:rPr lang="en-CA" dirty="0" err="1"/>
              <a:t>FlyingMonster</a:t>
            </a:r>
            <a:r>
              <a:rPr lang="en-CA" dirty="0"/>
              <a:t> has “</a:t>
            </a:r>
            <a:r>
              <a:rPr lang="en-CA" dirty="0" err="1"/>
              <a:t>GiveBirth</a:t>
            </a:r>
            <a:r>
              <a:rPr lang="en-CA" dirty="0"/>
              <a:t>()” from Super Monster when it’s not supposed to have it.</a:t>
            </a:r>
          </a:p>
          <a:p>
            <a:pPr lvl="1"/>
            <a:r>
              <a:rPr lang="en-CA" dirty="0"/>
              <a:t>And if you put Flying Monster </a:t>
            </a:r>
            <a:r>
              <a:rPr lang="en-CA" i="1" dirty="0"/>
              <a:t>before </a:t>
            </a:r>
            <a:r>
              <a:rPr lang="en-CA" dirty="0"/>
              <a:t>Super Monster, then the </a:t>
            </a:r>
            <a:r>
              <a:rPr lang="en-CA" dirty="0" err="1"/>
              <a:t>FlyingMonster</a:t>
            </a:r>
            <a:r>
              <a:rPr lang="en-CA" dirty="0"/>
              <a:t> can </a:t>
            </a:r>
            <a:r>
              <a:rPr lang="en-CA" dirty="0" err="1"/>
              <a:t>GiveBirth</a:t>
            </a:r>
            <a:r>
              <a:rPr lang="en-CA" dirty="0"/>
              <a:t>()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32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Interfaces… What and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/>
          </a:bodyPr>
          <a:lstStyle/>
          <a:p>
            <a:r>
              <a:rPr lang="en-CA" dirty="0"/>
              <a:t>Interface classes</a:t>
            </a:r>
          </a:p>
          <a:p>
            <a:pPr lvl="1"/>
            <a:r>
              <a:rPr lang="en-CA" dirty="0"/>
              <a:t>C++ these are called “pure virtual”</a:t>
            </a:r>
          </a:p>
          <a:p>
            <a:r>
              <a:rPr lang="en-CA" dirty="0"/>
              <a:t>Unlike Java/C#/whatever there aren’t actual “interface” things. They are a (strange) variation of the regular virtual C++ class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25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Interfaces… What and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Interface classes</a:t>
            </a:r>
          </a:p>
          <a:p>
            <a:r>
              <a:rPr lang="en-CA" dirty="0"/>
              <a:t>It’s ONLY methods</a:t>
            </a:r>
          </a:p>
          <a:p>
            <a:r>
              <a:rPr lang="en-CA" dirty="0"/>
              <a:t>NO properties/variables</a:t>
            </a:r>
          </a:p>
          <a:p>
            <a:pPr lvl="1"/>
            <a:r>
              <a:rPr lang="en-CA" dirty="0"/>
              <a:t>CATCH is: there’s no mechanism to STOP you from adding properties/variables</a:t>
            </a:r>
          </a:p>
          <a:p>
            <a:pPr lvl="2"/>
            <a:r>
              <a:rPr lang="en-CA" dirty="0"/>
              <a:t>But if you do, then you are evil and people will not be your friend any more	</a:t>
            </a:r>
          </a:p>
          <a:p>
            <a:pPr lvl="2"/>
            <a:r>
              <a:rPr lang="en-CA" dirty="0"/>
              <a:t>i.e. Just don’t do it. 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000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“Pure virtual”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/>
          </a:bodyPr>
          <a:lstStyle/>
          <a:p>
            <a:r>
              <a:rPr lang="en-CA" dirty="0"/>
              <a:t>Virtual at the start</a:t>
            </a:r>
          </a:p>
          <a:p>
            <a:r>
              <a:rPr lang="en-CA" dirty="0"/>
              <a:t>“=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en-CA" dirty="0"/>
              <a:t>” at the end of the definition: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KillAllHumans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KillAllHumans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KillAllHumans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(void) = 0;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600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“Pure virtual” class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/>
          </a:bodyPr>
          <a:lstStyle/>
          <a:p>
            <a:r>
              <a:rPr lang="en-CA" dirty="0"/>
              <a:t>If any method in the class has a “= 0” then the class is called “pure virtual”</a:t>
            </a:r>
          </a:p>
          <a:p>
            <a:r>
              <a:rPr lang="en-CA" dirty="0"/>
              <a:t>…and it CAN NOT be created.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KillAllHumans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(void) = 0;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993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What’s it for? </a:t>
            </a:r>
          </a:p>
          <a:p>
            <a:r>
              <a:rPr lang="en-CA" dirty="0"/>
              <a:t>It’s to reuse code.</a:t>
            </a:r>
          </a:p>
          <a:p>
            <a:r>
              <a:rPr lang="en-CA" dirty="0"/>
              <a:t>We have a “monster” class</a:t>
            </a:r>
          </a:p>
          <a:p>
            <a:r>
              <a:rPr lang="en-CA" dirty="0"/>
              <a:t>We now have a better monster class called “Super monster”</a:t>
            </a:r>
          </a:p>
          <a:p>
            <a:r>
              <a:rPr lang="en-CA" dirty="0"/>
              <a:t>We want it to have the same methods</a:t>
            </a:r>
          </a:p>
          <a:p>
            <a:pPr lvl="1"/>
            <a:r>
              <a:rPr lang="en-CA" dirty="0"/>
              <a:t>We want the same code to run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221DBB-76DB-4E50-86EB-54D316A8F940}"/>
              </a:ext>
            </a:extLst>
          </p:cNvPr>
          <p:cNvSpPr/>
          <p:nvPr/>
        </p:nvSpPr>
        <p:spPr>
          <a:xfrm>
            <a:off x="1828800" y="552449"/>
            <a:ext cx="1676400" cy="1066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Monster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locationXYZ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89A44A-CE32-4FA9-9927-6F765FF48FF6}"/>
              </a:ext>
            </a:extLst>
          </p:cNvPr>
          <p:cNvSpPr/>
          <p:nvPr/>
        </p:nvSpPr>
        <p:spPr>
          <a:xfrm>
            <a:off x="1714500" y="2434885"/>
            <a:ext cx="1905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cSuperMonster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GiveBirth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0FB6B0-AEE8-475A-A08A-29555711939A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667000" y="1619249"/>
            <a:ext cx="0" cy="8156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24993B-04F7-3E21-F219-AADE82AFA9EA}"/>
              </a:ext>
            </a:extLst>
          </p:cNvPr>
          <p:cNvSpPr txBox="1"/>
          <p:nvPr/>
        </p:nvSpPr>
        <p:spPr>
          <a:xfrm>
            <a:off x="4305300" y="1194136"/>
            <a:ext cx="38440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“is a/an” relationship</a:t>
            </a:r>
          </a:p>
          <a:p>
            <a:endParaRPr lang="en-CA" dirty="0"/>
          </a:p>
          <a:p>
            <a:r>
              <a:rPr lang="en-CA" dirty="0" err="1"/>
              <a:t>SuperMonster</a:t>
            </a:r>
            <a:r>
              <a:rPr lang="en-CA" dirty="0"/>
              <a:t> “depends on” Monster</a:t>
            </a:r>
          </a:p>
          <a:p>
            <a:r>
              <a:rPr lang="en-CA" dirty="0"/>
              <a:t>#include (in C++)</a:t>
            </a:r>
          </a:p>
          <a:p>
            <a:endParaRPr lang="en-CA" dirty="0"/>
          </a:p>
          <a:p>
            <a:r>
              <a:rPr lang="en-CA" dirty="0"/>
              <a:t>If it’s not an “is a/an” relationship, then</a:t>
            </a:r>
            <a:br>
              <a:rPr lang="en-CA" dirty="0"/>
            </a:br>
            <a:r>
              <a:rPr lang="en-CA" dirty="0"/>
              <a:t>DON’T do this.</a:t>
            </a:r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2F32297E-529B-9EF8-0118-934D28474EF4}"/>
              </a:ext>
            </a:extLst>
          </p:cNvPr>
          <p:cNvSpPr/>
          <p:nvPr/>
        </p:nvSpPr>
        <p:spPr>
          <a:xfrm rot="1298434">
            <a:off x="3871586" y="3583344"/>
            <a:ext cx="2057400" cy="60960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“derived” class</a:t>
            </a: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845DDF04-5FAC-7905-1105-B4D447D02EB0}"/>
              </a:ext>
            </a:extLst>
          </p:cNvPr>
          <p:cNvSpPr/>
          <p:nvPr/>
        </p:nvSpPr>
        <p:spPr>
          <a:xfrm rot="21249361">
            <a:off x="3835689" y="312708"/>
            <a:ext cx="2057400" cy="60960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“base” class</a:t>
            </a:r>
          </a:p>
        </p:txBody>
      </p:sp>
    </p:spTree>
    <p:extLst>
      <p:ext uri="{BB962C8B-B14F-4D97-AF65-F5344CB8AC3E}">
        <p14:creationId xmlns:p14="http://schemas.microsoft.com/office/powerpoint/2010/main" val="184143334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89A44A-CE32-4FA9-9927-6F765FF48FF6}"/>
              </a:ext>
            </a:extLst>
          </p:cNvPr>
          <p:cNvSpPr/>
          <p:nvPr/>
        </p:nvSpPr>
        <p:spPr>
          <a:xfrm>
            <a:off x="1066800" y="438150"/>
            <a:ext cx="2590800" cy="289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cSuperMonster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GiveBirth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221DBB-76DB-4E50-86EB-54D316A8F940}"/>
              </a:ext>
            </a:extLst>
          </p:cNvPr>
          <p:cNvSpPr/>
          <p:nvPr/>
        </p:nvSpPr>
        <p:spPr>
          <a:xfrm>
            <a:off x="1981200" y="1809750"/>
            <a:ext cx="2057400" cy="1676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Monster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locationXYZ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9D1C5-D2B5-5696-1843-450EAA0A238C}"/>
              </a:ext>
            </a:extLst>
          </p:cNvPr>
          <p:cNvSpPr txBox="1"/>
          <p:nvPr/>
        </p:nvSpPr>
        <p:spPr>
          <a:xfrm>
            <a:off x="5181600" y="438150"/>
            <a:ext cx="3124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If non-polymorphic, then at compile time, it will “hard wire” the specific methods</a:t>
            </a:r>
          </a:p>
          <a:p>
            <a:endParaRPr lang="en-CA" dirty="0"/>
          </a:p>
          <a:p>
            <a:r>
              <a:rPr lang="en-CA" dirty="0"/>
              <a:t>This seems strange, but keep in mind that there are no actual “methods” in C++, they are functions that the compiler determines where to call</a:t>
            </a:r>
          </a:p>
          <a:p>
            <a:endParaRPr lang="en-CA" dirty="0"/>
          </a:p>
          <a:p>
            <a:r>
              <a:rPr lang="en-CA" dirty="0"/>
              <a:t>The pretend to be “methods”</a:t>
            </a:r>
          </a:p>
        </p:txBody>
      </p:sp>
    </p:spTree>
    <p:extLst>
      <p:ext uri="{BB962C8B-B14F-4D97-AF65-F5344CB8AC3E}">
        <p14:creationId xmlns:p14="http://schemas.microsoft.com/office/powerpoint/2010/main" val="302875889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1349502"/>
          </a:xfrm>
        </p:spPr>
        <p:txBody>
          <a:bodyPr/>
          <a:lstStyle/>
          <a:p>
            <a:r>
              <a:rPr lang="en-CA" dirty="0"/>
              <a:t>Inheritance : Regular compile time </a:t>
            </a:r>
            <a:r>
              <a:rPr lang="en-CA" dirty="0" err="1"/>
              <a:t>NON-Polymorphic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14550"/>
            <a:ext cx="8229600" cy="2652120"/>
          </a:xfrm>
        </p:spPr>
        <p:txBody>
          <a:bodyPr>
            <a:normAutofit/>
          </a:bodyPr>
          <a:lstStyle/>
          <a:p>
            <a:r>
              <a:rPr lang="en-US" dirty="0" err="1"/>
              <a:t>cMonster</a:t>
            </a:r>
            <a:r>
              <a:rPr lang="en-US" dirty="0"/>
              <a:t>* </a:t>
            </a:r>
            <a:r>
              <a:rPr lang="en-US" dirty="0" err="1"/>
              <a:t>pSally</a:t>
            </a:r>
            <a:r>
              <a:rPr lang="en-US" dirty="0"/>
              <a:t> = new </a:t>
            </a:r>
            <a:r>
              <a:rPr lang="en-US" dirty="0" err="1"/>
              <a:t>cSuperMonster</a:t>
            </a:r>
            <a:r>
              <a:rPr lang="en-US" dirty="0"/>
              <a:t>("sally");</a:t>
            </a:r>
          </a:p>
          <a:p>
            <a:r>
              <a:rPr lang="en-US" dirty="0"/>
              <a:t>new (right) controls what’s created</a:t>
            </a:r>
          </a:p>
          <a:p>
            <a:r>
              <a:rPr lang="en-US" dirty="0"/>
              <a:t>Type (left) is what we can access</a:t>
            </a:r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12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221DBB-76DB-4E50-86EB-54D316A8F940}"/>
              </a:ext>
            </a:extLst>
          </p:cNvPr>
          <p:cNvSpPr/>
          <p:nvPr/>
        </p:nvSpPr>
        <p:spPr>
          <a:xfrm>
            <a:off x="3733800" y="438150"/>
            <a:ext cx="1676400" cy="1066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Monster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locationXYZ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89A44A-CE32-4FA9-9927-6F765FF48FF6}"/>
              </a:ext>
            </a:extLst>
          </p:cNvPr>
          <p:cNvSpPr/>
          <p:nvPr/>
        </p:nvSpPr>
        <p:spPr>
          <a:xfrm>
            <a:off x="1295400" y="2561167"/>
            <a:ext cx="1905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cSuperMonster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GiveBirth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0FB6B0-AEE8-475A-A08A-29555711939A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247900" y="1504950"/>
            <a:ext cx="2324100" cy="10562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30A23A-55B1-27AA-5E4C-3AA4BBE41927}"/>
              </a:ext>
            </a:extLst>
          </p:cNvPr>
          <p:cNvSpPr/>
          <p:nvPr/>
        </p:nvSpPr>
        <p:spPr>
          <a:xfrm>
            <a:off x="5867400" y="2571750"/>
            <a:ext cx="1905000" cy="1066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cFlyingMonster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(Fly)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430D04-A31E-D4AE-EC54-18744E112E7F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4572000" y="1504950"/>
            <a:ext cx="2247900" cy="10668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76679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1349502"/>
          </a:xfrm>
        </p:spPr>
        <p:txBody>
          <a:bodyPr/>
          <a:lstStyle/>
          <a:p>
            <a:r>
              <a:rPr lang="en-CA" dirty="0"/>
              <a:t>Inheritance : Regular compile time </a:t>
            </a:r>
            <a:r>
              <a:rPr lang="en-CA" dirty="0" err="1"/>
              <a:t>NON-Polymorphic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14550"/>
            <a:ext cx="8229600" cy="2652120"/>
          </a:xfrm>
        </p:spPr>
        <p:txBody>
          <a:bodyPr>
            <a:normAutofit fontScale="92500"/>
          </a:bodyPr>
          <a:lstStyle/>
          <a:p>
            <a:r>
              <a:rPr lang="en-CA" dirty="0"/>
              <a:t>Compiler sets the call to the specific method based on the type.</a:t>
            </a:r>
          </a:p>
          <a:p>
            <a:r>
              <a:rPr lang="en-CA" dirty="0"/>
              <a:t>If it’s a </a:t>
            </a:r>
            <a:r>
              <a:rPr lang="en-CA" dirty="0" err="1"/>
              <a:t>cMonster</a:t>
            </a:r>
            <a:r>
              <a:rPr lang="en-CA" dirty="0"/>
              <a:t>, then it calls </a:t>
            </a:r>
            <a:r>
              <a:rPr lang="en-CA" dirty="0" err="1"/>
              <a:t>cMonster’s</a:t>
            </a:r>
            <a:r>
              <a:rPr lang="en-CA" dirty="0"/>
              <a:t> methods</a:t>
            </a:r>
          </a:p>
          <a:p>
            <a:r>
              <a:rPr lang="en-CA" dirty="0"/>
              <a:t>If it’s a </a:t>
            </a:r>
            <a:r>
              <a:rPr lang="en-CA" dirty="0" err="1"/>
              <a:t>SuperMonster</a:t>
            </a:r>
            <a:r>
              <a:rPr lang="en-CA" dirty="0"/>
              <a:t>, then it call </a:t>
            </a:r>
            <a:r>
              <a:rPr lang="en-CA" dirty="0" err="1"/>
              <a:t>SuperMonster’s</a:t>
            </a:r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561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1349502"/>
          </a:xfrm>
        </p:spPr>
        <p:txBody>
          <a:bodyPr/>
          <a:lstStyle/>
          <a:p>
            <a:r>
              <a:rPr lang="en-CA" dirty="0"/>
              <a:t>Inheritance : Regular compile time </a:t>
            </a:r>
            <a:r>
              <a:rPr lang="en-CA" dirty="0" err="1"/>
              <a:t>NON-Polymorphic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5950"/>
            <a:ext cx="8229600" cy="2880720"/>
          </a:xfrm>
        </p:spPr>
        <p:txBody>
          <a:bodyPr>
            <a:normAutofit/>
          </a:bodyPr>
          <a:lstStyle/>
          <a:p>
            <a:pPr lvl="1"/>
            <a:endParaRPr lang="en-CA" dirty="0"/>
          </a:p>
          <a:p>
            <a:r>
              <a:rPr lang="en-CA" dirty="0" err="1"/>
              <a:t>cMonster</a:t>
            </a:r>
            <a:r>
              <a:rPr lang="en-CA" dirty="0"/>
              <a:t> </a:t>
            </a:r>
            <a:r>
              <a:rPr lang="en-CA" dirty="0" err="1"/>
              <a:t>pFrank</a:t>
            </a:r>
            <a:endParaRPr lang="en-CA" dirty="0"/>
          </a:p>
          <a:p>
            <a:r>
              <a:rPr lang="en-CA" dirty="0" err="1"/>
              <a:t>pFrank</a:t>
            </a:r>
            <a:r>
              <a:rPr lang="en-CA" dirty="0"/>
              <a:t>-&gt;update();	</a:t>
            </a:r>
          </a:p>
          <a:p>
            <a:pPr lvl="1"/>
            <a:r>
              <a:rPr lang="en-CA" dirty="0"/>
              <a:t>Creates the code to call Update on the Monster 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427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BEWARE!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/>
          </a:bodyPr>
          <a:lstStyle/>
          <a:p>
            <a:r>
              <a:rPr lang="en-CA" dirty="0"/>
              <a:t>You can mix and match these one method at a time.</a:t>
            </a:r>
          </a:p>
          <a:p>
            <a:r>
              <a:rPr lang="en-CA" dirty="0"/>
              <a:t>Whatever method has “virtual” in front becomes polymorphic BUT if there’s a method that DOESN’T have “virtual”, it ISN’T polymorphic and whatever type your variable is </a:t>
            </a:r>
            <a:r>
              <a:rPr lang="en-CA" dirty="0">
                <a:sym typeface="Wingdings" panose="05000000000000000000" pitchFamily="2" charset="2"/>
              </a:rPr>
              <a:t> that’s the method </a:t>
            </a:r>
            <a:r>
              <a:rPr lang="en-CA">
                <a:sym typeface="Wingdings" panose="05000000000000000000" pitchFamily="2" charset="2"/>
              </a:rPr>
              <a:t>that’s called.</a:t>
            </a:r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056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4978</TotalTime>
  <Words>701</Words>
  <Application>Microsoft Office PowerPoint</Application>
  <PresentationFormat>On-screen Show (16:9)</PresentationFormat>
  <Paragraphs>115</Paragraphs>
  <Slides>19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Consolas</vt:lpstr>
      <vt:lpstr>Corbel</vt:lpstr>
      <vt:lpstr>Courier New</vt:lpstr>
      <vt:lpstr>Wingdings</vt:lpstr>
      <vt:lpstr>Wingdings 2</vt:lpstr>
      <vt:lpstr>Wingdings 3</vt:lpstr>
      <vt:lpstr>Metro</vt:lpstr>
      <vt:lpstr>Inheritance in C++</vt:lpstr>
      <vt:lpstr>Inheritance</vt:lpstr>
      <vt:lpstr>PowerPoint Presentation</vt:lpstr>
      <vt:lpstr>PowerPoint Presentation</vt:lpstr>
      <vt:lpstr>Inheritance : Regular compile time NON-Polymorphic</vt:lpstr>
      <vt:lpstr>PowerPoint Presentation</vt:lpstr>
      <vt:lpstr>Inheritance : Regular compile time NON-Polymorphic</vt:lpstr>
      <vt:lpstr>Inheritance : Regular compile time NON-Polymorphic</vt:lpstr>
      <vt:lpstr>BEWARE!</vt:lpstr>
      <vt:lpstr>BEWARE!</vt:lpstr>
      <vt:lpstr>Multiple inheritance</vt:lpstr>
      <vt:lpstr>PowerPoint Presentation</vt:lpstr>
      <vt:lpstr>PowerPoint Presentation</vt:lpstr>
      <vt:lpstr>PowerPoint Presentation</vt:lpstr>
      <vt:lpstr>Multiple inheritance : Evil?</vt:lpstr>
      <vt:lpstr>Interfaces… What and why?</vt:lpstr>
      <vt:lpstr>Interfaces… What and why?</vt:lpstr>
      <vt:lpstr>“Pure virtual” </vt:lpstr>
      <vt:lpstr>“Pure virtual” class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Feeney, Michael</cp:lastModifiedBy>
  <cp:revision>62</cp:revision>
  <dcterms:created xsi:type="dcterms:W3CDTF">2006-08-16T00:00:00Z</dcterms:created>
  <dcterms:modified xsi:type="dcterms:W3CDTF">2024-10-07T16:51:45Z</dcterms:modified>
</cp:coreProperties>
</file>