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14"/>
  </p:notesMasterIdLst>
  <p:sldIdLst>
    <p:sldId id="256" r:id="rId2"/>
    <p:sldId id="316" r:id="rId3"/>
    <p:sldId id="317" r:id="rId4"/>
    <p:sldId id="318" r:id="rId5"/>
    <p:sldId id="321" r:id="rId6"/>
    <p:sldId id="319" r:id="rId7"/>
    <p:sldId id="320" r:id="rId8"/>
    <p:sldId id="322" r:id="rId9"/>
    <p:sldId id="323" r:id="rId10"/>
    <p:sldId id="325" r:id="rId11"/>
    <p:sldId id="326" r:id="rId12"/>
    <p:sldId id="327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>
      <p:cViewPr varScale="1">
        <p:scale>
          <a:sx n="146" d="100"/>
          <a:sy n="146" d="100"/>
        </p:scale>
        <p:origin x="792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2024-09-23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9/23/2024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9/23/2024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9/23/2024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9/23/2024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9/23/2024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9/23/2024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9/23/2024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9/23/2024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9/23/2024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9/23/2024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9/23/2024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9/23/2024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600" y="4800602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81968"/>
            <a:ext cx="7772400" cy="737382"/>
          </a:xfrm>
        </p:spPr>
        <p:txBody>
          <a:bodyPr/>
          <a:lstStyle/>
          <a:p>
            <a:r>
              <a:rPr lang="en-US" dirty="0"/>
              <a:t>STL containers: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14350"/>
            <a:ext cx="6629400" cy="113157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F06D0-C103-5B15-C4DD-6BC538D854BD}"/>
              </a:ext>
            </a:extLst>
          </p:cNvPr>
          <p:cNvSpPr txBox="1"/>
          <p:nvPr/>
        </p:nvSpPr>
        <p:spPr>
          <a:xfrm>
            <a:off x="1295400" y="2511669"/>
            <a:ext cx="609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vector  (smart array)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list  (linked list)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map  (red-black tree)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2800" dirty="0" err="1"/>
              <a:t>hashmap</a:t>
            </a:r>
            <a:endParaRPr lang="en-CA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/>
              <a:t>Algorithm library ties into these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8B2D-E20C-8F97-D548-25A73955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std::map (aka “</a:t>
            </a:r>
            <a:r>
              <a:rPr lang="en-CA" sz="3600" dirty="0" err="1"/>
              <a:t>dictonary</a:t>
            </a:r>
            <a:r>
              <a:rPr lang="en-CA" sz="3600" dirty="0"/>
              <a:t>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34F9-4B81-F7AF-A39D-DC340F8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Sort of looks like an array, but we can index it with any type we want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CA" sz="2800" dirty="0"/>
              <a:t>Indexed by a int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CA" sz="2800" dirty="0"/>
              <a:t>Stores </a:t>
            </a:r>
            <a:r>
              <a:rPr lang="en-CA" sz="2800" dirty="0" err="1"/>
              <a:t>ints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57369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8B2D-E20C-8F97-D548-25A73955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std::map (aka “</a:t>
            </a:r>
            <a:r>
              <a:rPr lang="en-CA" sz="3600" dirty="0" err="1"/>
              <a:t>dictonary</a:t>
            </a:r>
            <a:r>
              <a:rPr lang="en-CA" sz="3600" dirty="0"/>
              <a:t>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34F9-4B81-F7AF-A39D-DC340F8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Sort of looks like an array, but we can index it with any type we want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CA" sz="2800" dirty="0"/>
              <a:t>Indexed by a int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CA" sz="2800" dirty="0"/>
              <a:t>(starts at 0 and goes to whatever)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CA" sz="2800" dirty="0"/>
              <a:t>Stores strings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CA" sz="2800" dirty="0"/>
              <a:t>Stored in order, contiguously</a:t>
            </a:r>
          </a:p>
        </p:txBody>
      </p:sp>
    </p:spTree>
    <p:extLst>
      <p:ext uri="{BB962C8B-B14F-4D97-AF65-F5344CB8AC3E}">
        <p14:creationId xmlns:p14="http://schemas.microsoft.com/office/powerpoint/2010/main" val="6948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8B2D-E20C-8F97-D548-25A73955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std::map (aka “dictionary”)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34F9-4B81-F7AF-A39D-DC340F8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Sort of looks like an array, but we can index it with any type we want</a:t>
            </a:r>
          </a:p>
          <a:p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cMonster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CA" sz="2800" dirty="0"/>
              <a:t>Indexed by a int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CA" sz="2800" dirty="0"/>
              <a:t>(starts at 0 and goes to whatever)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CA" sz="2800" dirty="0"/>
              <a:t>Stores monster</a:t>
            </a:r>
          </a:p>
          <a:p>
            <a:pPr marL="667512" lvl="2" indent="-342900">
              <a:spcBef>
                <a:spcPts val="700"/>
              </a:spcBef>
              <a:buClr>
                <a:schemeClr val="tx2"/>
              </a:buClr>
              <a:buSzPct val="95000"/>
              <a:buFont typeface="Wingdings"/>
              <a:buChar char=""/>
            </a:pPr>
            <a:r>
              <a:rPr lang="en-CA" sz="2800" dirty="0"/>
              <a:t>Stored in order, contiguously</a:t>
            </a:r>
          </a:p>
        </p:txBody>
      </p:sp>
    </p:spTree>
    <p:extLst>
      <p:ext uri="{BB962C8B-B14F-4D97-AF65-F5344CB8AC3E}">
        <p14:creationId xmlns:p14="http://schemas.microsoft.com/office/powerpoint/2010/main" val="161997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c-Man Maze | Pac-Man Wiki | Fandom">
            <a:extLst>
              <a:ext uri="{FF2B5EF4-FFF2-40B4-BE49-F238E27FC236}">
                <a16:creationId xmlns:a16="http://schemas.microsoft.com/office/drawing/2014/main" id="{368522FE-947C-36B8-3C25-FB3B1D74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5750"/>
            <a:ext cx="3810000" cy="435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45B040D-0752-8DFE-5436-1E9D57026CD8}"/>
              </a:ext>
            </a:extLst>
          </p:cNvPr>
          <p:cNvSpPr/>
          <p:nvPr/>
        </p:nvSpPr>
        <p:spPr>
          <a:xfrm>
            <a:off x="7162800" y="142875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62B77C-62F3-4F5A-A5EB-8975663ACA42}"/>
              </a:ext>
            </a:extLst>
          </p:cNvPr>
          <p:cNvSpPr/>
          <p:nvPr/>
        </p:nvSpPr>
        <p:spPr>
          <a:xfrm>
            <a:off x="5943600" y="1962150"/>
            <a:ext cx="3810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D6D59B-8DD2-164D-F5C4-1ADCE3D6E2C7}"/>
              </a:ext>
            </a:extLst>
          </p:cNvPr>
          <p:cNvSpPr/>
          <p:nvPr/>
        </p:nvSpPr>
        <p:spPr>
          <a:xfrm>
            <a:off x="4038600" y="10477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F8DAEFA-4E67-B617-2151-C23C00110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1955"/>
            <a:ext cx="4419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6730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8B2D-E20C-8F97-D548-25A73955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STL: Standard Template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34F9-4B81-F7AF-A39D-DC340F8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Part of the C++ standard  </a:t>
            </a:r>
          </a:p>
          <a:p>
            <a:r>
              <a:rPr lang="en-CA" dirty="0"/>
              <a:t>Is a source code library (not a .lib file)</a:t>
            </a:r>
          </a:p>
          <a:p>
            <a:r>
              <a:rPr lang="en-CA" dirty="0"/>
              <a:t>Originally made by Silicon Graphics</a:t>
            </a:r>
          </a:p>
          <a:p>
            <a:pPr lvl="1"/>
            <a:r>
              <a:rPr lang="en-CA" dirty="0"/>
              <a:t>There are many versions of the STL</a:t>
            </a:r>
          </a:p>
          <a:p>
            <a:pPr lvl="1"/>
            <a:r>
              <a:rPr lang="en-CA" dirty="0"/>
              <a:t>But there’s one you get with your compiler</a:t>
            </a:r>
          </a:p>
          <a:p>
            <a:r>
              <a:rPr lang="en-CA" dirty="0"/>
              <a:t>Supposed to be helpful, no definitive</a:t>
            </a:r>
          </a:p>
          <a:p>
            <a:pPr lvl="1"/>
            <a:r>
              <a:rPr lang="en-CA" dirty="0"/>
              <a:t>…i.e. you don’t </a:t>
            </a:r>
            <a:r>
              <a:rPr lang="en-CA" i="1" dirty="0"/>
              <a:t>have </a:t>
            </a:r>
            <a:r>
              <a:rPr lang="en-CA" dirty="0"/>
              <a:t>to use it</a:t>
            </a:r>
          </a:p>
        </p:txBody>
      </p:sp>
    </p:spTree>
    <p:extLst>
      <p:ext uri="{BB962C8B-B14F-4D97-AF65-F5344CB8AC3E}">
        <p14:creationId xmlns:p14="http://schemas.microsoft.com/office/powerpoint/2010/main" val="13568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8B2D-E20C-8F97-D548-25A73955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STL: Standard Template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34F9-4B81-F7AF-A39D-DC340F8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Is “templated”, so you’ll see: </a:t>
            </a:r>
          </a:p>
          <a:p>
            <a:pPr lvl="1"/>
            <a:r>
              <a:rPr lang="en-CA" dirty="0"/>
              <a:t>template &lt;class T&gt; … in the code</a:t>
            </a:r>
          </a:p>
          <a:p>
            <a:r>
              <a:rPr lang="en-CA" dirty="0"/>
              <a:t>It’s all header based (as all templated code is)</a:t>
            </a:r>
          </a:p>
          <a:p>
            <a:r>
              <a:rPr lang="en-CA" dirty="0"/>
              <a:t>You don’t need to worry about this, but it means you need to specify the type:</a:t>
            </a:r>
          </a:p>
          <a:p>
            <a:pPr lvl="1"/>
            <a:r>
              <a:rPr lang="en-CA" dirty="0"/>
              <a:t>std::vector&lt;</a:t>
            </a:r>
            <a:r>
              <a:rPr lang="en-CA" b="1" i="1" dirty="0"/>
              <a:t>int</a:t>
            </a:r>
            <a:r>
              <a:rPr lang="en-CA" dirty="0"/>
              <a:t>&gt; </a:t>
            </a:r>
          </a:p>
          <a:p>
            <a:pPr lvl="1"/>
            <a:r>
              <a:rPr lang="en-CA" dirty="0"/>
              <a:t>std::vector&lt;</a:t>
            </a:r>
            <a:r>
              <a:rPr lang="en-CA" b="1" i="1" dirty="0"/>
              <a:t>double</a:t>
            </a:r>
            <a:r>
              <a:rPr lang="en-CA" dirty="0"/>
              <a:t>&gt;</a:t>
            </a:r>
          </a:p>
          <a:p>
            <a:pPr lvl="1"/>
            <a:r>
              <a:rPr lang="en-CA" dirty="0"/>
              <a:t>std::vector&lt;</a:t>
            </a:r>
            <a:r>
              <a:rPr lang="en-CA" b="1" dirty="0"/>
              <a:t>std::string</a:t>
            </a:r>
            <a:r>
              <a:rPr lang="en-CA" dirty="0"/>
              <a:t>&gt;</a:t>
            </a:r>
          </a:p>
          <a:p>
            <a:pPr lvl="1"/>
            <a:r>
              <a:rPr lang="en-CA" dirty="0"/>
              <a:t>std::vector&lt;</a:t>
            </a:r>
            <a:r>
              <a:rPr lang="en-CA" b="1" i="1" dirty="0" err="1"/>
              <a:t>cMonster</a:t>
            </a:r>
            <a:r>
              <a:rPr lang="en-CA" dirty="0"/>
              <a:t>&gt; </a:t>
            </a:r>
          </a:p>
          <a:p>
            <a:pPr lvl="1"/>
            <a:r>
              <a:rPr lang="en-CA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22195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8B2D-E20C-8F97-D548-25A73955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std::vector (aka “smart array”)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34F9-4B81-F7AF-A39D-DC340F8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Acts like a regular array: almost identical syntax, but some changes, of course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std::vector&lt;int&gt; 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vecInts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CA" dirty="0"/>
              <a:t>Access items like an array: </a:t>
            </a:r>
          </a:p>
          <a:p>
            <a:pPr lvl="1"/>
            <a:r>
              <a:rPr lang="en-CA" dirty="0" err="1"/>
              <a:t>myarray</a:t>
            </a:r>
            <a:r>
              <a:rPr lang="en-CA" dirty="0"/>
              <a:t>[5] = 3; 	</a:t>
            </a:r>
            <a:r>
              <a:rPr lang="en-CA" dirty="0" err="1"/>
              <a:t>cout</a:t>
            </a:r>
            <a:r>
              <a:rPr lang="en-CA" dirty="0"/>
              <a:t> &lt;&lt; </a:t>
            </a:r>
            <a:r>
              <a:rPr lang="en-CA" dirty="0" err="1"/>
              <a:t>myarray</a:t>
            </a:r>
            <a:r>
              <a:rPr lang="en-CA" dirty="0"/>
              <a:t>[5];</a:t>
            </a:r>
          </a:p>
          <a:p>
            <a:pPr lvl="1"/>
            <a:r>
              <a:rPr lang="en-CA" dirty="0" err="1"/>
              <a:t>vecInts</a:t>
            </a:r>
            <a:r>
              <a:rPr lang="en-CA" dirty="0"/>
              <a:t>[5] = 3;		</a:t>
            </a:r>
            <a:r>
              <a:rPr lang="en-CA" dirty="0" err="1"/>
              <a:t>cout</a:t>
            </a:r>
            <a:r>
              <a:rPr lang="en-CA" dirty="0"/>
              <a:t> &lt;&lt; </a:t>
            </a:r>
            <a:r>
              <a:rPr lang="en-CA" dirty="0" err="1"/>
              <a:t>vecInts</a:t>
            </a:r>
            <a:r>
              <a:rPr lang="en-CA" dirty="0"/>
              <a:t>[5];</a:t>
            </a:r>
          </a:p>
        </p:txBody>
      </p:sp>
    </p:spTree>
    <p:extLst>
      <p:ext uri="{BB962C8B-B14F-4D97-AF65-F5344CB8AC3E}">
        <p14:creationId xmlns:p14="http://schemas.microsoft.com/office/powerpoint/2010/main" val="238774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8B2D-E20C-8F97-D548-25A73955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/>
              <a:t>std::vector (aka “smart array”)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34F9-4B81-F7AF-A39D-DC340F89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Unlike an array, it’s got nothing in it to start.</a:t>
            </a:r>
          </a:p>
          <a:p>
            <a:r>
              <a:rPr lang="en-CA" dirty="0"/>
              <a:t>You almost always “</a:t>
            </a:r>
            <a:r>
              <a:rPr lang="en-CA" dirty="0" err="1"/>
              <a:t>push_back</a:t>
            </a:r>
            <a:r>
              <a:rPr lang="en-CA" dirty="0"/>
              <a:t>()” the items into the array.</a:t>
            </a:r>
          </a:p>
          <a:p>
            <a:r>
              <a:rPr lang="en-CA" dirty="0"/>
              <a:t>To get the size, can use .size() method.</a:t>
            </a:r>
          </a:p>
          <a:p>
            <a:r>
              <a:rPr lang="en-CA" dirty="0"/>
              <a:t>Returns </a:t>
            </a:r>
            <a:r>
              <a:rPr lang="en-CA" dirty="0" err="1"/>
              <a:t>size_t</a:t>
            </a:r>
            <a:r>
              <a:rPr lang="en-CA" dirty="0"/>
              <a:t> or </a:t>
            </a:r>
            <a:r>
              <a:rPr lang="en-CA" dirty="0" err="1"/>
              <a:t>size_type</a:t>
            </a:r>
            <a:r>
              <a:rPr lang="en-CA" dirty="0"/>
              <a:t>, which is an int</a:t>
            </a:r>
          </a:p>
          <a:p>
            <a:r>
              <a:rPr lang="en-CA" dirty="0"/>
              <a:t>(“</a:t>
            </a:r>
            <a:r>
              <a:rPr lang="en-CA" dirty="0" err="1"/>
              <a:t>size_type</a:t>
            </a:r>
            <a:r>
              <a:rPr lang="en-CA" dirty="0"/>
              <a:t>” is whatever type is large enough to hold the maximum size possible on that particular system)</a:t>
            </a:r>
          </a:p>
        </p:txBody>
      </p:sp>
    </p:spTree>
    <p:extLst>
      <p:ext uri="{BB962C8B-B14F-4D97-AF65-F5344CB8AC3E}">
        <p14:creationId xmlns:p14="http://schemas.microsoft.com/office/powerpoint/2010/main" val="103405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9C4D-6FEC-452A-1742-9DD459D9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800" dirty="0"/>
              <a:t>CRC: Class, Responsivity,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802A-7BD9-7642-52F1-2F164A964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Class: The “thing” you are keeping track of</a:t>
            </a:r>
          </a:p>
          <a:p>
            <a:pPr lvl="1"/>
            <a:r>
              <a:rPr lang="en-CA" dirty="0"/>
              <a:t>(Database rules are helpful here: table names)</a:t>
            </a:r>
          </a:p>
          <a:p>
            <a:r>
              <a:rPr lang="en-CA" dirty="0"/>
              <a:t>Responsibility:</a:t>
            </a:r>
          </a:p>
          <a:p>
            <a:pPr lvl="1"/>
            <a:r>
              <a:rPr lang="en-CA" dirty="0"/>
              <a:t>Who creates it? Who destroys it? </a:t>
            </a:r>
          </a:p>
          <a:p>
            <a:r>
              <a:rPr lang="en-CA" dirty="0"/>
              <a:t>Collaboration:</a:t>
            </a:r>
          </a:p>
          <a:p>
            <a:pPr lvl="2"/>
            <a:r>
              <a:rPr lang="en-CA" dirty="0"/>
              <a:t>Who “talks” to this class? Transfers it around? </a:t>
            </a:r>
            <a:br>
              <a:rPr lang="en-CA" dirty="0"/>
            </a:br>
            <a:r>
              <a:rPr lang="en-CA" dirty="0"/>
              <a:t>Etc.?</a:t>
            </a:r>
          </a:p>
        </p:txBody>
      </p:sp>
    </p:spTree>
    <p:extLst>
      <p:ext uri="{BB962C8B-B14F-4D97-AF65-F5344CB8AC3E}">
        <p14:creationId xmlns:p14="http://schemas.microsoft.com/office/powerpoint/2010/main" val="214995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9EC230-CD16-E406-A990-0BA539EA10FE}"/>
              </a:ext>
            </a:extLst>
          </p:cNvPr>
          <p:cNvSpPr/>
          <p:nvPr/>
        </p:nvSpPr>
        <p:spPr>
          <a:xfrm>
            <a:off x="7162800" y="2551528"/>
            <a:ext cx="17526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bg1"/>
                </a:solidFill>
              </a:rPr>
              <a:t>cMonster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3588BB-5CFA-AACD-FFAF-BF4DEEA702F9}"/>
              </a:ext>
            </a:extLst>
          </p:cNvPr>
          <p:cNvSpPr/>
          <p:nvPr/>
        </p:nvSpPr>
        <p:spPr>
          <a:xfrm>
            <a:off x="4800600" y="1047750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bg1"/>
                </a:solidFill>
              </a:rPr>
              <a:t>cMonsterCreator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70FB6E-7A2F-F9FC-18E7-08E9C0FBC15D}"/>
              </a:ext>
            </a:extLst>
          </p:cNvPr>
          <p:cNvSpPr/>
          <p:nvPr/>
        </p:nvSpPr>
        <p:spPr>
          <a:xfrm>
            <a:off x="1905000" y="2551528"/>
            <a:ext cx="22098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bg1"/>
                </a:solidFill>
              </a:rPr>
              <a:t>cArena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7DDAC7-310F-087C-5780-54CD48774833}"/>
              </a:ext>
            </a:extLst>
          </p:cNvPr>
          <p:cNvSpPr/>
          <p:nvPr/>
        </p:nvSpPr>
        <p:spPr>
          <a:xfrm>
            <a:off x="533400" y="819150"/>
            <a:ext cx="1143000" cy="6096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solidFill>
                  <a:schemeClr val="bg1"/>
                </a:solidFill>
              </a:rPr>
              <a:t>theMain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6518E5-2017-1EE7-CEAC-01732709E8D8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>
            <a:off x="1104900" y="1428750"/>
            <a:ext cx="800100" cy="1579978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7B72D6-1C20-E51F-E5D9-24B3C4C4871D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4114800" y="3008728"/>
            <a:ext cx="3048000" cy="0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EB36F0-EA3C-2C98-CD8D-9B09BD3300D8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7010400" y="1504950"/>
            <a:ext cx="1028700" cy="1046578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1A1618-108C-9492-E385-C36F7A418B62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4114800" y="1504950"/>
            <a:ext cx="685800" cy="1503778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507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4898</TotalTime>
  <Words>521</Words>
  <Application>Microsoft Office PowerPoint</Application>
  <PresentationFormat>On-screen Show (16:9)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Wingdings 3</vt:lpstr>
      <vt:lpstr>Metro</vt:lpstr>
      <vt:lpstr>STL containers:</vt:lpstr>
      <vt:lpstr>PowerPoint Presentation</vt:lpstr>
      <vt:lpstr>PowerPoint Presentation</vt:lpstr>
      <vt:lpstr>STL: Standard Template Library</vt:lpstr>
      <vt:lpstr>STL: Standard Template Library</vt:lpstr>
      <vt:lpstr>std::vector (aka “smart array”)</vt:lpstr>
      <vt:lpstr>std::vector (aka “smart array”)</vt:lpstr>
      <vt:lpstr>CRC: Class, Responsivity, Collaboration</vt:lpstr>
      <vt:lpstr>PowerPoint Presentation</vt:lpstr>
      <vt:lpstr>std::map (aka “dictonary”)</vt:lpstr>
      <vt:lpstr>std::map (aka “dictonary”)</vt:lpstr>
      <vt:lpstr>std::map (aka “dictionary”)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65</cp:revision>
  <dcterms:created xsi:type="dcterms:W3CDTF">2006-08-16T00:00:00Z</dcterms:created>
  <dcterms:modified xsi:type="dcterms:W3CDTF">2024-09-24T12:08:21Z</dcterms:modified>
</cp:coreProperties>
</file>