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84" r:id="rId6"/>
    <p:sldId id="285" r:id="rId7"/>
    <p:sldId id="286" r:id="rId8"/>
    <p:sldId id="287" r:id="rId9"/>
    <p:sldId id="290" r:id="rId10"/>
    <p:sldId id="291" r:id="rId11"/>
    <p:sldId id="294" r:id="rId12"/>
    <p:sldId id="295" r:id="rId13"/>
    <p:sldId id="296" r:id="rId14"/>
    <p:sldId id="297" r:id="rId15"/>
    <p:sldId id="298" r:id="rId16"/>
    <p:sldId id="299" r:id="rId17"/>
    <p:sldId id="300" r:id="rId18"/>
    <p:sldId id="301" r:id="rId19"/>
    <p:sldId id="303" r:id="rId20"/>
    <p:sldId id="302" r:id="rId21"/>
    <p:sldId id="304" r:id="rId22"/>
    <p:sldId id="305" r:id="rId23"/>
    <p:sldId id="306" r:id="rId24"/>
    <p:sldId id="307" r:id="rId25"/>
    <p:sldId id="308" r:id="rId26"/>
    <p:sldId id="309" r:id="rId27"/>
    <p:sldId id="310" r:id="rId28"/>
    <p:sldId id="289" r:id="rId29"/>
    <p:sldId id="288"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1564F-764F-B5AC-DA23-80C8330FF4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3A85BCC-8115-4153-B8AE-9477486A33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4C32C4A-7DDA-D168-9E53-41E293B72943}"/>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80B3909D-1C4C-7C66-C757-5B710B4BE2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3BB0EE-4071-CE25-8F44-A03609C3A6D7}"/>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189773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95AA-54D5-FFE6-C334-85243E90405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23402FF-AD8D-595B-3435-6DD4C0711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CBBD84-AAE7-AB08-CF7B-DB9913248414}"/>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53BA955D-635C-45D0-76E5-956EFD3867E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B53C649-E134-7118-6CD5-2AC8A4CFFE8B}"/>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406403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F9AAC-9727-77EC-3F55-523EA6BBB8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338DF39-7253-DB26-41F5-C048C2D5F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CA1C13-19EF-90C2-9125-297A4FD3D338}"/>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E0FE05B7-2B75-3D26-6819-B7DFC81F628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D55E20-CA88-AF7C-B43C-262EFDF14A36}"/>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112057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2AAF-383C-4C90-31FD-A98F62E2C0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9C17D8F-731C-A78E-0B96-FD6F6F7232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2D1167-8F15-051F-EF04-EE14FDFC5640}"/>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BF5F6070-C84D-4395-CA0F-EADE293AE6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AE56C9-CA63-1757-2349-3948CBDACF68}"/>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137481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720F-B475-4769-C059-244E51E53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BA9FD00-9229-3684-5CEE-2D67E0BA9A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05F028-F7E0-71CE-2EA3-F78A07BC7F8B}"/>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75DB5B66-91EC-DD1C-7B2D-320AD27CA07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960CF3-3E1F-DD56-46D5-54CB4B1C0734}"/>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26963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5D07-1318-4D45-78C1-3BC726E1D2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6F991F9-1067-B54D-D2C8-0C3104D191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2B7E1A4F-D545-4D71-B570-0F946B7E77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87FDE4-A3C5-F4B6-6F51-82FDDA3F5FC5}"/>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6" name="Footer Placeholder 5">
            <a:extLst>
              <a:ext uri="{FF2B5EF4-FFF2-40B4-BE49-F238E27FC236}">
                <a16:creationId xmlns:a16="http://schemas.microsoft.com/office/drawing/2014/main" id="{B184F712-5544-4CCC-0B29-4F01A193398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69E4B9F-8D1E-581B-0B83-31EF70006EA4}"/>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367347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650B-FD35-E6D6-4516-955D05C6487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9F3964-FB8C-C183-4D9A-D8D7256CD2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958CB2-0ADA-E416-AE6C-0930543DC0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077AD9D-A23B-28EC-D57A-173B3BC9B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7A0A18-D094-0D9E-64EE-9F7B94447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312BE47-2FDD-C668-96E5-4ED5E7284206}"/>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8" name="Footer Placeholder 7">
            <a:extLst>
              <a:ext uri="{FF2B5EF4-FFF2-40B4-BE49-F238E27FC236}">
                <a16:creationId xmlns:a16="http://schemas.microsoft.com/office/drawing/2014/main" id="{F55EB337-3020-5742-296B-955086C3F20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A9E10EC-4DAB-30AF-261C-4F357D9F1706}"/>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7581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299A-1727-E34D-230B-E0B97A400AD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A947BDF-B702-35B8-9419-5BBE4A2A5E55}"/>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4" name="Footer Placeholder 3">
            <a:extLst>
              <a:ext uri="{FF2B5EF4-FFF2-40B4-BE49-F238E27FC236}">
                <a16:creationId xmlns:a16="http://schemas.microsoft.com/office/drawing/2014/main" id="{9D9266EF-18DE-4EA7-3DB0-91D5229D508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AD6A60C-4851-BBB9-D014-BFD25856952C}"/>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397349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E6988-EB97-2138-4F6B-975311BFAF50}"/>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3" name="Footer Placeholder 2">
            <a:extLst>
              <a:ext uri="{FF2B5EF4-FFF2-40B4-BE49-F238E27FC236}">
                <a16:creationId xmlns:a16="http://schemas.microsoft.com/office/drawing/2014/main" id="{DAAFA159-14BA-950A-199E-EABD9754942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A0B7110-E880-6006-DE5C-D7EB80D8FAD2}"/>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2592309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BD18-0794-25B6-7EB6-FF36829E7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7F54C6C-06CF-EB04-39F8-888721E77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3BC49B07-617A-AEE4-CFA1-BCA64014D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D1F76-FA65-B181-3F37-AEA8B9E6FDC4}"/>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6" name="Footer Placeholder 5">
            <a:extLst>
              <a:ext uri="{FF2B5EF4-FFF2-40B4-BE49-F238E27FC236}">
                <a16:creationId xmlns:a16="http://schemas.microsoft.com/office/drawing/2014/main" id="{B5E62669-6905-CDCC-AC03-0BB26E84594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B258D4E-76A0-CF87-08DB-9861F8E3B55D}"/>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4233072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417-B49E-B217-F216-6AB5AF7271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4CC95A-4F49-9E37-C49E-8CD9A91B7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D8FCA6B-B1B1-AD3D-75EF-0563A479D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84A02-18C8-DD77-CF51-FEE49FDF9ABD}"/>
              </a:ext>
            </a:extLst>
          </p:cNvPr>
          <p:cNvSpPr>
            <a:spLocks noGrp="1"/>
          </p:cNvSpPr>
          <p:nvPr>
            <p:ph type="dt" sz="half" idx="10"/>
          </p:nvPr>
        </p:nvSpPr>
        <p:spPr/>
        <p:txBody>
          <a:bodyPr/>
          <a:lstStyle/>
          <a:p>
            <a:fld id="{1210E73E-9DDD-43E6-9983-729C626805EF}" type="datetimeFigureOut">
              <a:rPr lang="en-CA" smtClean="0"/>
              <a:t>2025-04-07</a:t>
            </a:fld>
            <a:endParaRPr lang="en-CA"/>
          </a:p>
        </p:txBody>
      </p:sp>
      <p:sp>
        <p:nvSpPr>
          <p:cNvPr id="6" name="Footer Placeholder 5">
            <a:extLst>
              <a:ext uri="{FF2B5EF4-FFF2-40B4-BE49-F238E27FC236}">
                <a16:creationId xmlns:a16="http://schemas.microsoft.com/office/drawing/2014/main" id="{E72ADB1C-8C9E-7EA3-A6AA-A64D9F44AB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62B29E6-371D-C1AC-292E-43A996EB87A3}"/>
              </a:ext>
            </a:extLst>
          </p:cNvPr>
          <p:cNvSpPr>
            <a:spLocks noGrp="1"/>
          </p:cNvSpPr>
          <p:nvPr>
            <p:ph type="sldNum" sz="quarter" idx="12"/>
          </p:nvPr>
        </p:nvSpPr>
        <p:spPr/>
        <p:txBody>
          <a:bodyPr/>
          <a:lstStyle/>
          <a:p>
            <a:fld id="{493C92EA-A489-4F08-9328-EC898CC7389C}" type="slidenum">
              <a:rPr lang="en-CA" smtClean="0"/>
              <a:t>‹#›</a:t>
            </a:fld>
            <a:endParaRPr lang="en-CA"/>
          </a:p>
        </p:txBody>
      </p:sp>
    </p:spTree>
    <p:extLst>
      <p:ext uri="{BB962C8B-B14F-4D97-AF65-F5344CB8AC3E}">
        <p14:creationId xmlns:p14="http://schemas.microsoft.com/office/powerpoint/2010/main" val="314155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135904-01AA-CEE6-17D1-F541C5B769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AA3C619-CBC9-B73F-6A0F-10C0428D78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43AFB41-420C-5878-39C0-7DA89498C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0E73E-9DDD-43E6-9983-729C626805EF}" type="datetimeFigureOut">
              <a:rPr lang="en-CA" smtClean="0"/>
              <a:t>2025-04-07</a:t>
            </a:fld>
            <a:endParaRPr lang="en-CA"/>
          </a:p>
        </p:txBody>
      </p:sp>
      <p:sp>
        <p:nvSpPr>
          <p:cNvPr id="5" name="Footer Placeholder 4">
            <a:extLst>
              <a:ext uri="{FF2B5EF4-FFF2-40B4-BE49-F238E27FC236}">
                <a16:creationId xmlns:a16="http://schemas.microsoft.com/office/drawing/2014/main" id="{B4E3F1C4-7824-0F65-D6A1-15281541F3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0E69772E-B66B-2516-60A1-0D69596DC3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3C92EA-A489-4F08-9328-EC898CC7389C}" type="slidenum">
              <a:rPr lang="en-CA" smtClean="0"/>
              <a:t>‹#›</a:t>
            </a:fld>
            <a:endParaRPr lang="en-CA"/>
          </a:p>
        </p:txBody>
      </p:sp>
    </p:spTree>
    <p:extLst>
      <p:ext uri="{BB962C8B-B14F-4D97-AF65-F5344CB8AC3E}">
        <p14:creationId xmlns:p14="http://schemas.microsoft.com/office/powerpoint/2010/main" val="591479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Z-buffe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microsoft.com/en-us/windows/win32/dxtecharts/common-techniques-to-improve-shadow-depth-maps" TargetMode="External"/><Relationship Id="rId2" Type="http://schemas.openxmlformats.org/officeDocument/2006/relationships/hyperlink" Target="https://learn.microsoft.com/en-us/windows/win32/dxtecharts/cascaded-shadow-maps" TargetMode="External"/><Relationship Id="rId1" Type="http://schemas.openxmlformats.org/officeDocument/2006/relationships/slideLayout" Target="../slideLayouts/slideLayout2.xml"/><Relationship Id="rId4" Type="http://schemas.openxmlformats.org/officeDocument/2006/relationships/hyperlink" Target="https://developer.valvesoftware.com/wiki/Env_cascade_light" TargetMode="External"/></Relationships>
</file>

<file path=ppt/slides/_rels/slide27.xml.rels><?xml version="1.0" encoding="UTF-8" standalone="yes"?>
<Relationships xmlns="http://schemas.openxmlformats.org/package/2006/relationships"><Relationship Id="rId2" Type="http://schemas.openxmlformats.org/officeDocument/2006/relationships/hyperlink" Target="https://registry.khronos.org/OpenGL-Refpages/gl4/html/gl_Layer.x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EFF9A-6630-ACBE-0B00-75DF1FE9A32B}"/>
              </a:ext>
            </a:extLst>
          </p:cNvPr>
          <p:cNvSpPr>
            <a:spLocks noGrp="1"/>
          </p:cNvSpPr>
          <p:nvPr>
            <p:ph type="ctrTitle"/>
          </p:nvPr>
        </p:nvSpPr>
        <p:spPr/>
        <p:txBody>
          <a:bodyPr/>
          <a:lstStyle/>
          <a:p>
            <a:r>
              <a:rPr lang="en-CA" dirty="0"/>
              <a:t>Shadow mapping</a:t>
            </a:r>
          </a:p>
        </p:txBody>
      </p:sp>
      <p:sp>
        <p:nvSpPr>
          <p:cNvPr id="3" name="Subtitle 2">
            <a:extLst>
              <a:ext uri="{FF2B5EF4-FFF2-40B4-BE49-F238E27FC236}">
                <a16:creationId xmlns:a16="http://schemas.microsoft.com/office/drawing/2014/main" id="{BC7920CE-6975-051F-7096-1E06858A990E}"/>
              </a:ext>
            </a:extLst>
          </p:cNvPr>
          <p:cNvSpPr>
            <a:spLocks noGrp="1"/>
          </p:cNvSpPr>
          <p:nvPr>
            <p:ph type="subTitle" idx="1"/>
          </p:nvPr>
        </p:nvSpPr>
        <p:spPr/>
        <p:txBody>
          <a:bodyPr/>
          <a:lstStyle/>
          <a:p>
            <a:r>
              <a:rPr lang="en-CA" dirty="0"/>
              <a:t>INFO-6020 “Graphics 2”</a:t>
            </a:r>
          </a:p>
        </p:txBody>
      </p:sp>
    </p:spTree>
    <p:extLst>
      <p:ext uri="{BB962C8B-B14F-4D97-AF65-F5344CB8AC3E}">
        <p14:creationId xmlns:p14="http://schemas.microsoft.com/office/powerpoint/2010/main" val="307757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10515600" cy="863907"/>
          </a:xfrm>
        </p:spPr>
        <p:txBody>
          <a:bodyPr/>
          <a:lstStyle/>
          <a:p>
            <a:r>
              <a:rPr lang="en-CA" dirty="0"/>
              <a:t>FBO, only depth</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sz="2800" dirty="0"/>
              <a:t>We want to render from the light’s perspective, but we only need th</a:t>
            </a:r>
            <a:r>
              <a:rPr lang="en-CA" dirty="0"/>
              <a:t>e depth buffer information.</a:t>
            </a:r>
          </a:p>
          <a:p>
            <a:r>
              <a:rPr lang="en-CA" dirty="0"/>
              <a:t>Basically, we’re making an off-screen texture, but only saving the depth – or we only “care” about the depth.</a:t>
            </a:r>
          </a:p>
          <a:p>
            <a:r>
              <a:rPr lang="en-CA" sz="2800" dirty="0"/>
              <a:t>Note that the depth buffer isn’t linear and the “colour” that is stored is tied to the near and far planes being used. </a:t>
            </a:r>
          </a:p>
          <a:p>
            <a:pPr lvl="1"/>
            <a:r>
              <a:rPr lang="en-CA" dirty="0"/>
              <a:t>What’s really happening is that the </a:t>
            </a:r>
            <a:r>
              <a:rPr lang="en-CA" i="1" dirty="0"/>
              <a:t>value </a:t>
            </a:r>
            <a:r>
              <a:rPr lang="en-CA" dirty="0"/>
              <a:t>that is saved in the depth buffer is related to the near and far plane: the </a:t>
            </a:r>
            <a:r>
              <a:rPr lang="en-CA" i="1" dirty="0"/>
              <a:t>larger </a:t>
            </a:r>
            <a:r>
              <a:rPr lang="en-CA" dirty="0"/>
              <a:t>this difference, then </a:t>
            </a:r>
            <a:r>
              <a:rPr lang="en-CA" i="1" dirty="0"/>
              <a:t>lower </a:t>
            </a:r>
            <a:r>
              <a:rPr lang="en-CA" dirty="0"/>
              <a:t>the resolution of the depth value. </a:t>
            </a:r>
          </a:p>
        </p:txBody>
      </p:sp>
    </p:spTree>
    <p:extLst>
      <p:ext uri="{BB962C8B-B14F-4D97-AF65-F5344CB8AC3E}">
        <p14:creationId xmlns:p14="http://schemas.microsoft.com/office/powerpoint/2010/main" val="2384569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5257800" cy="863907"/>
          </a:xfrm>
        </p:spPr>
        <p:txBody>
          <a:bodyPr/>
          <a:lstStyle/>
          <a:p>
            <a:r>
              <a:rPr lang="en-CA" dirty="0"/>
              <a:t>Z/depth-buffer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0"/>
                <a:ext cx="11090787" cy="4446835"/>
              </a:xfrm>
            </p:spPr>
            <p:txBody>
              <a:bodyPr/>
              <a:lstStyle/>
              <a:p>
                <a:r>
                  <a:rPr lang="en-US" sz="2800" dirty="0"/>
                  <a:t>Value depends on the projection matrix we use:</a:t>
                </a:r>
              </a:p>
              <a:p>
                <a:endParaRPr lang="en-US" sz="2800" dirty="0"/>
              </a:p>
              <a:p>
                <a:r>
                  <a:rPr lang="en-CA" dirty="0"/>
                  <a:t>Perspective: </a:t>
                </a:r>
                <a14:m>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𝑧</m:t>
                        </m:r>
                      </m:e>
                      <m:sup>
                        <m:r>
                          <a:rPr lang="en-CA" sz="3200" b="0" i="1" smtClean="0">
                            <a:latin typeface="Cambria Math" panose="02040503050406030204" pitchFamily="18" charset="0"/>
                          </a:rPr>
                          <m:t>′</m:t>
                        </m:r>
                      </m:sup>
                    </m:sSup>
                    <m:r>
                      <a:rPr lang="en-CA" sz="3200" b="0" i="1" smtClean="0">
                        <a:latin typeface="Cambria Math" panose="02040503050406030204" pitchFamily="18" charset="0"/>
                      </a:rPr>
                      <m:t>= </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𝑓𝑎𝑟</m:t>
                        </m:r>
                        <m:r>
                          <a:rPr lang="en-CA" sz="3200" b="0" i="1" smtClean="0">
                            <a:latin typeface="Cambria Math" panose="02040503050406030204" pitchFamily="18" charset="0"/>
                          </a:rPr>
                          <m:t>+</m:t>
                        </m:r>
                        <m:r>
                          <a:rPr lang="en-CA" sz="3200" b="0" i="1" smtClean="0">
                            <a:latin typeface="Cambria Math" panose="02040503050406030204" pitchFamily="18" charset="0"/>
                          </a:rPr>
                          <m:t>𝑛𝑒𝑎𝑟</m:t>
                        </m:r>
                      </m:num>
                      <m:den>
                        <m:r>
                          <a:rPr lang="en-CA" sz="3200" b="0" i="1" smtClean="0">
                            <a:latin typeface="Cambria Math" panose="02040503050406030204" pitchFamily="18" charset="0"/>
                          </a:rPr>
                          <m:t>𝑓𝑎𝑟</m:t>
                        </m:r>
                        <m:r>
                          <a:rPr lang="en-CA" sz="3200" b="0" i="1" smtClean="0">
                            <a:latin typeface="Cambria Math" panose="02040503050406030204" pitchFamily="18" charset="0"/>
                          </a:rPr>
                          <m:t>  −</m:t>
                        </m:r>
                        <m:r>
                          <a:rPr lang="en-CA" sz="3200" b="0" i="1" smtClean="0">
                            <a:latin typeface="Cambria Math" panose="02040503050406030204" pitchFamily="18" charset="0"/>
                          </a:rPr>
                          <m:t>𝑛𝑒𝑎𝑟</m:t>
                        </m:r>
                      </m:den>
                    </m:f>
                    <m:r>
                      <a:rPr lang="en-CA" sz="3200" b="0" i="1" smtClean="0">
                        <a:latin typeface="Cambria Math" panose="02040503050406030204" pitchFamily="18" charset="0"/>
                      </a:rPr>
                      <m:t>+ </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1</m:t>
                        </m:r>
                      </m:num>
                      <m:den>
                        <m:r>
                          <a:rPr lang="en-CA" sz="3200" b="0" i="1" smtClean="0">
                            <a:latin typeface="Cambria Math" panose="02040503050406030204" pitchFamily="18" charset="0"/>
                          </a:rPr>
                          <m:t>𝑧</m:t>
                        </m:r>
                      </m:den>
                    </m:f>
                    <m:d>
                      <m:dPr>
                        <m:ctrlPr>
                          <a:rPr lang="en-CA" sz="3200" b="0" i="1" smtClean="0">
                            <a:latin typeface="Cambria Math" panose="02040503050406030204" pitchFamily="18" charset="0"/>
                          </a:rPr>
                        </m:ctrlPr>
                      </m:d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−2</m:t>
                            </m:r>
                            <m:r>
                              <a:rPr lang="en-CA" sz="3200" b="0" i="1" smtClean="0">
                                <a:latin typeface="Cambria Math" panose="02040503050406030204" pitchFamily="18" charset="0"/>
                                <a:ea typeface="Cambria Math" panose="02040503050406030204" pitchFamily="18" charset="0"/>
                              </a:rPr>
                              <m:t>∙</m:t>
                            </m:r>
                            <m:r>
                              <a:rPr lang="en-CA" sz="3200" b="0" i="1" smtClean="0">
                                <a:latin typeface="Cambria Math" panose="02040503050406030204" pitchFamily="18" charset="0"/>
                                <a:ea typeface="Cambria Math" panose="02040503050406030204" pitchFamily="18" charset="0"/>
                              </a:rPr>
                              <m:t>𝑓𝑎𝑟</m:t>
                            </m:r>
                            <m:r>
                              <a:rPr lang="en-CA" sz="3200" b="0" i="1" smtClean="0">
                                <a:latin typeface="Cambria Math" panose="02040503050406030204" pitchFamily="18" charset="0"/>
                                <a:ea typeface="Cambria Math" panose="02040503050406030204" pitchFamily="18" charset="0"/>
                              </a:rPr>
                              <m:t>∙</m:t>
                            </m:r>
                            <m:r>
                              <a:rPr lang="en-CA" sz="3200" b="0" i="1" smtClean="0">
                                <a:latin typeface="Cambria Math" panose="02040503050406030204" pitchFamily="18" charset="0"/>
                                <a:ea typeface="Cambria Math" panose="02040503050406030204" pitchFamily="18" charset="0"/>
                              </a:rPr>
                              <m:t>𝑛𝑒𝑎𝑟</m:t>
                            </m:r>
                          </m:num>
                          <m:den>
                            <m:r>
                              <a:rPr lang="en-CA" sz="3200" b="0" i="1" smtClean="0">
                                <a:latin typeface="Cambria Math" panose="02040503050406030204" pitchFamily="18" charset="0"/>
                              </a:rPr>
                              <m:t>𝑓𝑎𝑟</m:t>
                            </m:r>
                            <m:r>
                              <a:rPr lang="en-CA" sz="3200" b="0" i="1" smtClean="0">
                                <a:latin typeface="Cambria Math" panose="02040503050406030204" pitchFamily="18" charset="0"/>
                              </a:rPr>
                              <m:t> −</m:t>
                            </m:r>
                            <m:r>
                              <a:rPr lang="en-CA" sz="3200" b="0" i="1" smtClean="0">
                                <a:latin typeface="Cambria Math" panose="02040503050406030204" pitchFamily="18" charset="0"/>
                              </a:rPr>
                              <m:t>𝑛𝑒𝑎𝑟</m:t>
                            </m:r>
                          </m:den>
                        </m:f>
                      </m:e>
                    </m:d>
                  </m:oMath>
                </a14:m>
                <a:endParaRPr lang="en-CA" dirty="0"/>
              </a:p>
              <a:p>
                <a:endParaRPr lang="en-CA" dirty="0"/>
              </a:p>
              <a:p>
                <a:r>
                  <a:rPr lang="en-CA" dirty="0"/>
                  <a:t>Orthographic: </a:t>
                </a:r>
                <a14:m>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𝑧</m:t>
                        </m:r>
                      </m:e>
                      <m:sup>
                        <m:r>
                          <a:rPr lang="en-CA" sz="3200" b="0" i="1" smtClean="0">
                            <a:latin typeface="Cambria Math" panose="02040503050406030204" pitchFamily="18" charset="0"/>
                          </a:rPr>
                          <m:t>′</m:t>
                        </m:r>
                      </m:sup>
                    </m:sSup>
                    <m:r>
                      <a:rPr lang="en-CA" sz="3200" b="0" i="1" smtClean="0">
                        <a:latin typeface="Cambria Math" panose="02040503050406030204" pitchFamily="18" charset="0"/>
                      </a:rPr>
                      <m:t>=2</m:t>
                    </m:r>
                    <m:r>
                      <a:rPr lang="en-CA" sz="3200" b="0" i="1" smtClean="0">
                        <a:latin typeface="Cambria Math" panose="02040503050406030204" pitchFamily="18" charset="0"/>
                        <a:ea typeface="Cambria Math" panose="02040503050406030204" pitchFamily="18" charset="0"/>
                      </a:rPr>
                      <m:t>∙</m:t>
                    </m:r>
                    <m:f>
                      <m:fPr>
                        <m:ctrlPr>
                          <a:rPr lang="en-CA" sz="3200" b="0" i="1" smtClean="0">
                            <a:latin typeface="Cambria Math" panose="02040503050406030204" pitchFamily="18" charset="0"/>
                            <a:ea typeface="Cambria Math" panose="02040503050406030204" pitchFamily="18" charset="0"/>
                          </a:rPr>
                        </m:ctrlPr>
                      </m:fPr>
                      <m:num>
                        <m:r>
                          <a:rPr lang="en-CA" sz="3200" b="0" i="1" smtClean="0">
                            <a:latin typeface="Cambria Math" panose="02040503050406030204" pitchFamily="18" charset="0"/>
                            <a:ea typeface="Cambria Math" panose="02040503050406030204" pitchFamily="18" charset="0"/>
                          </a:rPr>
                          <m:t>𝑧</m:t>
                        </m:r>
                        <m:r>
                          <a:rPr lang="en-CA" sz="3200" b="0" i="1" smtClean="0">
                            <a:latin typeface="Cambria Math" panose="02040503050406030204" pitchFamily="18" charset="0"/>
                            <a:ea typeface="Cambria Math" panose="02040503050406030204" pitchFamily="18" charset="0"/>
                          </a:rPr>
                          <m:t> −</m:t>
                        </m:r>
                        <m:r>
                          <a:rPr lang="en-CA" sz="3200" b="0" i="1" smtClean="0">
                            <a:latin typeface="Cambria Math" panose="02040503050406030204" pitchFamily="18" charset="0"/>
                            <a:ea typeface="Cambria Math" panose="02040503050406030204" pitchFamily="18" charset="0"/>
                          </a:rPr>
                          <m:t>𝑛𝑒𝑎𝑟</m:t>
                        </m:r>
                      </m:num>
                      <m:den>
                        <m:r>
                          <a:rPr lang="en-CA" sz="3200" b="0" i="1" smtClean="0">
                            <a:latin typeface="Cambria Math" panose="02040503050406030204" pitchFamily="18" charset="0"/>
                            <a:ea typeface="Cambria Math" panose="02040503050406030204" pitchFamily="18" charset="0"/>
                          </a:rPr>
                          <m:t>𝑓𝑎𝑟</m:t>
                        </m:r>
                        <m:r>
                          <a:rPr lang="en-CA" sz="3200" b="0" i="1" smtClean="0">
                            <a:latin typeface="Cambria Math" panose="02040503050406030204" pitchFamily="18" charset="0"/>
                            <a:ea typeface="Cambria Math" panose="02040503050406030204" pitchFamily="18" charset="0"/>
                          </a:rPr>
                          <m:t> −</m:t>
                        </m:r>
                        <m:r>
                          <a:rPr lang="en-CA" sz="3200" b="0" i="1" smtClean="0">
                            <a:latin typeface="Cambria Math" panose="02040503050406030204" pitchFamily="18" charset="0"/>
                            <a:ea typeface="Cambria Math" panose="02040503050406030204" pitchFamily="18" charset="0"/>
                          </a:rPr>
                          <m:t>𝑛𝑒𝑎𝑟</m:t>
                        </m:r>
                      </m:den>
                    </m:f>
                    <m:r>
                      <a:rPr lang="en-CA" sz="3200" b="0" i="1" smtClean="0">
                        <a:latin typeface="Cambria Math" panose="02040503050406030204" pitchFamily="18" charset="0"/>
                        <a:ea typeface="Cambria Math" panose="02040503050406030204" pitchFamily="18" charset="0"/>
                      </a:rPr>
                      <m:t>−1</m:t>
                    </m:r>
                  </m:oMath>
                </a14:m>
                <a:endParaRPr lang="en-CA" dirty="0"/>
              </a:p>
            </p:txBody>
          </p:sp>
        </mc:Choice>
        <mc:Fallback>
          <p:sp>
            <p:nvSpPr>
              <p:cNvPr id="3" name="Content Placeholder 2">
                <a:extLst>
                  <a:ext uri="{FF2B5EF4-FFF2-40B4-BE49-F238E27FC236}">
                    <a16:creationId xmlns:a16="http://schemas.microsoft.com/office/drawing/2014/main" id="{469B466C-227E-794F-202E-2B173C78E9FE}"/>
                  </a:ext>
                </a:extLst>
              </p:cNvPr>
              <p:cNvSpPr>
                <a:spLocks noGrp="1" noRot="1" noChangeAspect="1" noMove="1" noResize="1" noEditPoints="1" noAdjustHandles="1" noChangeArrowheads="1" noChangeShapeType="1" noTextEdit="1"/>
              </p:cNvSpPr>
              <p:nvPr>
                <p:ph idx="1"/>
              </p:nvPr>
            </p:nvSpPr>
            <p:spPr>
              <a:xfrm>
                <a:off x="393290" y="1396180"/>
                <a:ext cx="11090787" cy="4446835"/>
              </a:xfrm>
              <a:blipFill>
                <a:blip r:embed="rId2"/>
                <a:stretch>
                  <a:fillRect l="-990" t="-2332"/>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B9CD02D0-A201-B6A7-CA66-E5C7B81F8D65}"/>
              </a:ext>
            </a:extLst>
          </p:cNvPr>
          <p:cNvSpPr txBox="1"/>
          <p:nvPr/>
        </p:nvSpPr>
        <p:spPr>
          <a:xfrm>
            <a:off x="1032387" y="5997678"/>
            <a:ext cx="5938684" cy="369332"/>
          </a:xfrm>
          <a:prstGeom prst="rect">
            <a:avLst/>
          </a:prstGeom>
          <a:noFill/>
        </p:spPr>
        <p:txBody>
          <a:bodyPr wrap="square" rtlCol="0">
            <a:spAutoFit/>
          </a:bodyPr>
          <a:lstStyle/>
          <a:p>
            <a:r>
              <a:rPr lang="en-CA" dirty="0"/>
              <a:t>From: </a:t>
            </a:r>
            <a:r>
              <a:rPr lang="en-CA" dirty="0">
                <a:hlinkClick r:id="rId3"/>
              </a:rPr>
              <a:t>https://en.wikipedia.org/wiki/Z-buffering</a:t>
            </a:r>
            <a:r>
              <a:rPr lang="en-CA" dirty="0"/>
              <a:t> </a:t>
            </a:r>
          </a:p>
        </p:txBody>
      </p:sp>
    </p:spTree>
    <p:extLst>
      <p:ext uri="{BB962C8B-B14F-4D97-AF65-F5344CB8AC3E}">
        <p14:creationId xmlns:p14="http://schemas.microsoft.com/office/powerpoint/2010/main" val="317861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5257800" cy="863907"/>
          </a:xfrm>
        </p:spPr>
        <p:txBody>
          <a:bodyPr/>
          <a:lstStyle/>
          <a:p>
            <a:r>
              <a:rPr lang="en-CA" dirty="0"/>
              <a:t>Z/depth-buffer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r>
                  <a:rPr lang="en-US" sz="2800" dirty="0"/>
                  <a:t>Value depends on the projection matrix we use:</a:t>
                </a:r>
              </a:p>
              <a:p>
                <a:endParaRPr lang="en-US" sz="2800" dirty="0"/>
              </a:p>
              <a:p>
                <a:r>
                  <a:rPr lang="en-CA" dirty="0"/>
                  <a:t>Perspective: </a:t>
                </a:r>
                <a14:m>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𝑧</m:t>
                        </m:r>
                      </m:e>
                      <m:sup>
                        <m:r>
                          <a:rPr lang="en-CA" sz="3200" b="0" i="1" smtClean="0">
                            <a:latin typeface="Cambria Math" panose="02040503050406030204" pitchFamily="18" charset="0"/>
                          </a:rPr>
                          <m:t>′</m:t>
                        </m:r>
                      </m:sup>
                    </m:sSup>
                    <m:r>
                      <a:rPr lang="en-CA" sz="3200" b="0" i="1" smtClean="0">
                        <a:latin typeface="Cambria Math" panose="02040503050406030204" pitchFamily="18" charset="0"/>
                      </a:rPr>
                      <m:t>= </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𝑓𝑎𝑟</m:t>
                        </m:r>
                        <m:r>
                          <a:rPr lang="en-CA" sz="3200" b="0" i="1" smtClean="0">
                            <a:latin typeface="Cambria Math" panose="02040503050406030204" pitchFamily="18" charset="0"/>
                          </a:rPr>
                          <m:t>+</m:t>
                        </m:r>
                        <m:r>
                          <a:rPr lang="en-CA" sz="3200" b="0" i="1" smtClean="0">
                            <a:latin typeface="Cambria Math" panose="02040503050406030204" pitchFamily="18" charset="0"/>
                          </a:rPr>
                          <m:t>𝑛𝑒𝑎𝑟</m:t>
                        </m:r>
                      </m:num>
                      <m:den>
                        <m:r>
                          <a:rPr lang="en-CA" sz="3200" b="0" i="1" smtClean="0">
                            <a:latin typeface="Cambria Math" panose="02040503050406030204" pitchFamily="18" charset="0"/>
                          </a:rPr>
                          <m:t>𝑓𝑎𝑟</m:t>
                        </m:r>
                        <m:r>
                          <a:rPr lang="en-CA" sz="3200" b="0" i="1" smtClean="0">
                            <a:latin typeface="Cambria Math" panose="02040503050406030204" pitchFamily="18" charset="0"/>
                          </a:rPr>
                          <m:t>  −</m:t>
                        </m:r>
                        <m:r>
                          <a:rPr lang="en-CA" sz="3200" b="0" i="1" smtClean="0">
                            <a:latin typeface="Cambria Math" panose="02040503050406030204" pitchFamily="18" charset="0"/>
                          </a:rPr>
                          <m:t>𝑛𝑒𝑎𝑟</m:t>
                        </m:r>
                      </m:den>
                    </m:f>
                    <m:r>
                      <a:rPr lang="en-CA" sz="3200" b="0" i="1" smtClean="0">
                        <a:latin typeface="Cambria Math" panose="02040503050406030204" pitchFamily="18" charset="0"/>
                      </a:rPr>
                      <m:t>+ </m:t>
                    </m:r>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1</m:t>
                        </m:r>
                      </m:num>
                      <m:den>
                        <m:r>
                          <a:rPr lang="en-CA" sz="3200" b="0" i="1" smtClean="0">
                            <a:latin typeface="Cambria Math" panose="02040503050406030204" pitchFamily="18" charset="0"/>
                          </a:rPr>
                          <m:t>𝑧</m:t>
                        </m:r>
                      </m:den>
                    </m:f>
                    <m:d>
                      <m:dPr>
                        <m:ctrlPr>
                          <a:rPr lang="en-CA" sz="3200" b="0" i="1" smtClean="0">
                            <a:latin typeface="Cambria Math" panose="02040503050406030204" pitchFamily="18" charset="0"/>
                          </a:rPr>
                        </m:ctrlPr>
                      </m:dPr>
                      <m:e>
                        <m:f>
                          <m:fPr>
                            <m:ctrlPr>
                              <a:rPr lang="en-CA" sz="3200" b="0" i="1" smtClean="0">
                                <a:latin typeface="Cambria Math" panose="02040503050406030204" pitchFamily="18" charset="0"/>
                              </a:rPr>
                            </m:ctrlPr>
                          </m:fPr>
                          <m:num>
                            <m:r>
                              <a:rPr lang="en-CA" sz="3200" b="0" i="1" smtClean="0">
                                <a:latin typeface="Cambria Math" panose="02040503050406030204" pitchFamily="18" charset="0"/>
                              </a:rPr>
                              <m:t>−2</m:t>
                            </m:r>
                            <m:r>
                              <a:rPr lang="en-CA" sz="3200" b="0" i="1" smtClean="0">
                                <a:latin typeface="Cambria Math" panose="02040503050406030204" pitchFamily="18" charset="0"/>
                                <a:ea typeface="Cambria Math" panose="02040503050406030204" pitchFamily="18" charset="0"/>
                              </a:rPr>
                              <m:t>∙</m:t>
                            </m:r>
                            <m:r>
                              <a:rPr lang="en-CA" sz="3200" b="0" i="1" smtClean="0">
                                <a:latin typeface="Cambria Math" panose="02040503050406030204" pitchFamily="18" charset="0"/>
                                <a:ea typeface="Cambria Math" panose="02040503050406030204" pitchFamily="18" charset="0"/>
                              </a:rPr>
                              <m:t>𝑓𝑎𝑟</m:t>
                            </m:r>
                            <m:r>
                              <a:rPr lang="en-CA" sz="3200" b="0" i="1" smtClean="0">
                                <a:latin typeface="Cambria Math" panose="02040503050406030204" pitchFamily="18" charset="0"/>
                                <a:ea typeface="Cambria Math" panose="02040503050406030204" pitchFamily="18" charset="0"/>
                              </a:rPr>
                              <m:t>∙</m:t>
                            </m:r>
                            <m:r>
                              <a:rPr lang="en-CA" sz="3200" b="0" i="1" smtClean="0">
                                <a:latin typeface="Cambria Math" panose="02040503050406030204" pitchFamily="18" charset="0"/>
                                <a:ea typeface="Cambria Math" panose="02040503050406030204" pitchFamily="18" charset="0"/>
                              </a:rPr>
                              <m:t>𝑛𝑒𝑎𝑟</m:t>
                            </m:r>
                          </m:num>
                          <m:den>
                            <m:r>
                              <a:rPr lang="en-CA" sz="3200" b="0" i="1" smtClean="0">
                                <a:latin typeface="Cambria Math" panose="02040503050406030204" pitchFamily="18" charset="0"/>
                              </a:rPr>
                              <m:t>𝑓𝑎𝑟</m:t>
                            </m:r>
                            <m:r>
                              <a:rPr lang="en-CA" sz="3200" b="0" i="1" smtClean="0">
                                <a:latin typeface="Cambria Math" panose="02040503050406030204" pitchFamily="18" charset="0"/>
                              </a:rPr>
                              <m:t> −</m:t>
                            </m:r>
                            <m:r>
                              <a:rPr lang="en-CA" sz="3200" b="0" i="1" smtClean="0">
                                <a:latin typeface="Cambria Math" panose="02040503050406030204" pitchFamily="18" charset="0"/>
                              </a:rPr>
                              <m:t>𝑛𝑒𝑎𝑟</m:t>
                            </m:r>
                          </m:den>
                        </m:f>
                      </m:e>
                    </m:d>
                  </m:oMath>
                </a14:m>
                <a:endParaRPr lang="en-CA" dirty="0"/>
              </a:p>
              <a:p>
                <a:endParaRPr lang="en-CA" dirty="0"/>
              </a:p>
              <a:p>
                <a:r>
                  <a:rPr lang="en-CA" dirty="0"/>
                  <a:t>Orthographic: </a:t>
                </a:r>
                <a14:m>
                  <m:oMath xmlns:m="http://schemas.openxmlformats.org/officeDocument/2006/math">
                    <m:sSup>
                      <m:sSupPr>
                        <m:ctrlPr>
                          <a:rPr lang="en-CA" sz="3200" b="0" i="1" smtClean="0">
                            <a:latin typeface="Cambria Math" panose="02040503050406030204" pitchFamily="18" charset="0"/>
                          </a:rPr>
                        </m:ctrlPr>
                      </m:sSupPr>
                      <m:e>
                        <m:r>
                          <a:rPr lang="en-CA" sz="3200" b="0" i="1" smtClean="0">
                            <a:latin typeface="Cambria Math" panose="02040503050406030204" pitchFamily="18" charset="0"/>
                          </a:rPr>
                          <m:t>𝑧</m:t>
                        </m:r>
                      </m:e>
                      <m:sup>
                        <m:r>
                          <a:rPr lang="en-CA" sz="3200" b="0" i="1" smtClean="0">
                            <a:latin typeface="Cambria Math" panose="02040503050406030204" pitchFamily="18" charset="0"/>
                          </a:rPr>
                          <m:t>′</m:t>
                        </m:r>
                      </m:sup>
                    </m:sSup>
                    <m:r>
                      <a:rPr lang="en-CA" sz="3200" b="0" i="1" smtClean="0">
                        <a:latin typeface="Cambria Math" panose="02040503050406030204" pitchFamily="18" charset="0"/>
                      </a:rPr>
                      <m:t>=2</m:t>
                    </m:r>
                    <m:r>
                      <a:rPr lang="en-CA" sz="3200" b="0" i="1" smtClean="0">
                        <a:latin typeface="Cambria Math" panose="02040503050406030204" pitchFamily="18" charset="0"/>
                        <a:ea typeface="Cambria Math" panose="02040503050406030204" pitchFamily="18" charset="0"/>
                      </a:rPr>
                      <m:t>∙</m:t>
                    </m:r>
                    <m:f>
                      <m:fPr>
                        <m:ctrlPr>
                          <a:rPr lang="en-CA" sz="3200" b="0" i="1" smtClean="0">
                            <a:latin typeface="Cambria Math" panose="02040503050406030204" pitchFamily="18" charset="0"/>
                            <a:ea typeface="Cambria Math" panose="02040503050406030204" pitchFamily="18" charset="0"/>
                          </a:rPr>
                        </m:ctrlPr>
                      </m:fPr>
                      <m:num>
                        <m:r>
                          <a:rPr lang="en-CA" sz="3200" b="0" i="1" smtClean="0">
                            <a:latin typeface="Cambria Math" panose="02040503050406030204" pitchFamily="18" charset="0"/>
                            <a:ea typeface="Cambria Math" panose="02040503050406030204" pitchFamily="18" charset="0"/>
                          </a:rPr>
                          <m:t>𝑧</m:t>
                        </m:r>
                        <m:r>
                          <a:rPr lang="en-CA" sz="3200" b="0" i="1" smtClean="0">
                            <a:latin typeface="Cambria Math" panose="02040503050406030204" pitchFamily="18" charset="0"/>
                            <a:ea typeface="Cambria Math" panose="02040503050406030204" pitchFamily="18" charset="0"/>
                          </a:rPr>
                          <m:t> −</m:t>
                        </m:r>
                        <m:r>
                          <a:rPr lang="en-CA" sz="3200" b="0" i="1" smtClean="0">
                            <a:latin typeface="Cambria Math" panose="02040503050406030204" pitchFamily="18" charset="0"/>
                            <a:ea typeface="Cambria Math" panose="02040503050406030204" pitchFamily="18" charset="0"/>
                          </a:rPr>
                          <m:t>𝑛𝑒𝑎𝑟</m:t>
                        </m:r>
                      </m:num>
                      <m:den>
                        <m:r>
                          <a:rPr lang="en-CA" sz="3200" b="0" i="1" smtClean="0">
                            <a:latin typeface="Cambria Math" panose="02040503050406030204" pitchFamily="18" charset="0"/>
                            <a:ea typeface="Cambria Math" panose="02040503050406030204" pitchFamily="18" charset="0"/>
                          </a:rPr>
                          <m:t>𝑓𝑎𝑟</m:t>
                        </m:r>
                        <m:r>
                          <a:rPr lang="en-CA" sz="3200" b="0" i="1" smtClean="0">
                            <a:latin typeface="Cambria Math" panose="02040503050406030204" pitchFamily="18" charset="0"/>
                            <a:ea typeface="Cambria Math" panose="02040503050406030204" pitchFamily="18" charset="0"/>
                          </a:rPr>
                          <m:t> −</m:t>
                        </m:r>
                        <m:r>
                          <a:rPr lang="en-CA" sz="3200" b="0" i="1" smtClean="0">
                            <a:latin typeface="Cambria Math" panose="02040503050406030204" pitchFamily="18" charset="0"/>
                            <a:ea typeface="Cambria Math" panose="02040503050406030204" pitchFamily="18" charset="0"/>
                          </a:rPr>
                          <m:t>𝑛𝑒𝑎𝑟</m:t>
                        </m:r>
                      </m:den>
                    </m:f>
                    <m:r>
                      <a:rPr lang="en-CA" sz="3200" b="0" i="1" smtClean="0">
                        <a:latin typeface="Cambria Math" panose="02040503050406030204" pitchFamily="18" charset="0"/>
                        <a:ea typeface="Cambria Math" panose="02040503050406030204" pitchFamily="18" charset="0"/>
                      </a:rPr>
                      <m:t>−1</m:t>
                    </m:r>
                  </m:oMath>
                </a14:m>
                <a:endParaRPr lang="en-CA" dirty="0"/>
              </a:p>
              <a:p>
                <a:endParaRPr lang="en-CA" dirty="0"/>
              </a:p>
              <a:p>
                <a:r>
                  <a:rPr lang="en-CA" dirty="0"/>
                  <a:t>Key thing to notice is:</a:t>
                </a:r>
              </a:p>
              <a:p>
                <a:pPr lvl="1"/>
                <a:r>
                  <a:rPr lang="en-CA" sz="2800" dirty="0"/>
                  <a:t>Perspective z values are </a:t>
                </a:r>
                <a:r>
                  <a:rPr lang="en-CA" sz="2800" b="1" u="sng" dirty="0"/>
                  <a:t>non</a:t>
                </a:r>
                <a:r>
                  <a:rPr lang="en-CA" sz="2800" dirty="0"/>
                  <a:t>-linear and orthographic is linear</a:t>
                </a:r>
                <a:endParaRPr lang="en-CA" dirty="0"/>
              </a:p>
            </p:txBody>
          </p:sp>
        </mc:Choice>
        <mc:Fallback>
          <p:sp>
            <p:nvSpPr>
              <p:cNvPr id="3" name="Content Placeholder 2">
                <a:extLst>
                  <a:ext uri="{FF2B5EF4-FFF2-40B4-BE49-F238E27FC236}">
                    <a16:creationId xmlns:a16="http://schemas.microsoft.com/office/drawing/2014/main" id="{469B466C-227E-794F-202E-2B173C78E9FE}"/>
                  </a:ext>
                </a:extLst>
              </p:cNvPr>
              <p:cNvSpPr>
                <a:spLocks noGrp="1" noRot="1" noChangeAspect="1" noMove="1" noResize="1" noEditPoints="1" noAdjustHandles="1" noChangeArrowheads="1" noChangeShapeType="1" noTextEdit="1"/>
              </p:cNvSpPr>
              <p:nvPr>
                <p:ph idx="1"/>
              </p:nvPr>
            </p:nvSpPr>
            <p:spPr>
              <a:xfrm>
                <a:off x="393290" y="1032951"/>
                <a:ext cx="11090787" cy="4446835"/>
              </a:xfrm>
              <a:blipFill>
                <a:blip r:embed="rId2"/>
                <a:stretch>
                  <a:fillRect l="-990" t="-2329" b="-6164"/>
                </a:stretch>
              </a:blipFill>
            </p:spPr>
            <p:txBody>
              <a:bodyPr/>
              <a:lstStyle/>
              <a:p>
                <a:r>
                  <a:rPr lang="en-CA">
                    <a:noFill/>
                  </a:rPr>
                  <a:t> </a:t>
                </a:r>
              </a:p>
            </p:txBody>
          </p:sp>
        </mc:Fallback>
      </mc:AlternateContent>
    </p:spTree>
    <p:extLst>
      <p:ext uri="{BB962C8B-B14F-4D97-AF65-F5344CB8AC3E}">
        <p14:creationId xmlns:p14="http://schemas.microsoft.com/office/powerpoint/2010/main" val="62678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5257800" cy="863907"/>
          </a:xfrm>
        </p:spPr>
        <p:txBody>
          <a:bodyPr/>
          <a:lstStyle/>
          <a:p>
            <a:r>
              <a:rPr lang="en-CA" dirty="0"/>
              <a:t>Z/depth-buffer</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r>
              <a:rPr lang="en-US" sz="2800" dirty="0"/>
              <a:t>Perspective: non-linear; orthographic: linear</a:t>
            </a:r>
          </a:p>
          <a:p>
            <a:r>
              <a:rPr lang="en-US" dirty="0"/>
              <a:t>Why is this an issue?</a:t>
            </a:r>
          </a:p>
          <a:p>
            <a:r>
              <a:rPr lang="en-US" sz="2800" dirty="0"/>
              <a:t>If we are using the </a:t>
            </a:r>
            <a:r>
              <a:rPr lang="en-US" i="1" dirty="0"/>
              <a:t>same </a:t>
            </a:r>
            <a:r>
              <a:rPr lang="en-US" dirty="0"/>
              <a:t>projection for both then it’s not (an issue)</a:t>
            </a:r>
          </a:p>
          <a:p>
            <a:pPr lvl="1"/>
            <a:r>
              <a:rPr lang="en-US" dirty="0"/>
              <a:t>For </a:t>
            </a:r>
            <a:r>
              <a:rPr lang="en-US" b="1" dirty="0"/>
              <a:t>directional</a:t>
            </a:r>
            <a:r>
              <a:rPr lang="en-US" dirty="0"/>
              <a:t> lights, you use an </a:t>
            </a:r>
            <a:r>
              <a:rPr lang="en-US" b="1" dirty="0"/>
              <a:t>orthographic</a:t>
            </a:r>
            <a:r>
              <a:rPr lang="en-US" dirty="0"/>
              <a:t> projection</a:t>
            </a:r>
          </a:p>
          <a:p>
            <a:pPr lvl="1"/>
            <a:r>
              <a:rPr lang="en-US" dirty="0"/>
              <a:t>For point/</a:t>
            </a:r>
            <a:r>
              <a:rPr lang="en-US" b="1" dirty="0"/>
              <a:t>spot lights</a:t>
            </a:r>
            <a:r>
              <a:rPr lang="en-US" dirty="0"/>
              <a:t>, you use a </a:t>
            </a:r>
            <a:r>
              <a:rPr lang="en-US" b="1" dirty="0"/>
              <a:t>perspective</a:t>
            </a:r>
            <a:r>
              <a:rPr lang="en-US" dirty="0"/>
              <a:t> projection</a:t>
            </a:r>
          </a:p>
          <a:p>
            <a:r>
              <a:rPr lang="en-US" sz="2800" dirty="0"/>
              <a:t>But even if we use the same projection (say perspective for camera and a spot light), the values are usually different.</a:t>
            </a:r>
          </a:p>
          <a:p>
            <a:pPr lvl="1"/>
            <a:r>
              <a:rPr lang="en-US" dirty="0"/>
              <a:t>Particularly the near and far planes</a:t>
            </a:r>
          </a:p>
          <a:p>
            <a:pPr lvl="1"/>
            <a:endParaRPr lang="en-US" dirty="0"/>
          </a:p>
        </p:txBody>
      </p:sp>
    </p:spTree>
    <p:extLst>
      <p:ext uri="{BB962C8B-B14F-4D97-AF65-F5344CB8AC3E}">
        <p14:creationId xmlns:p14="http://schemas.microsoft.com/office/powerpoint/2010/main" val="3424510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Normalized Device Coordinates (NDC)</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205582"/>
            <a:ext cx="11090787" cy="4446835"/>
          </a:xfrm>
        </p:spPr>
        <p:txBody>
          <a:bodyPr/>
          <a:lstStyle/>
          <a:p>
            <a:r>
              <a:rPr lang="en-US" sz="2800" dirty="0"/>
              <a:t>We’ve been ignoring it, but in order to simplify clipping, all vertex locations are transformed to a box that’s 2.0 units on each side, from  -1.0 to +1.0 on each axis. Anything outside this box is clipped (removed) and not displayed. </a:t>
            </a:r>
          </a:p>
          <a:p>
            <a:r>
              <a:rPr lang="en-US" dirty="0"/>
              <a:t>Again, we usually don’t really care. </a:t>
            </a:r>
          </a:p>
          <a:p>
            <a:r>
              <a:rPr lang="en-US" dirty="0"/>
              <a:t>With bitmap shadows, we are comparing distance values that have been generated by different projections. </a:t>
            </a:r>
          </a:p>
          <a:p>
            <a:r>
              <a:rPr lang="en-US" dirty="0"/>
              <a:t>But if we compare these distances in NDC, this can help</a:t>
            </a:r>
          </a:p>
          <a:p>
            <a:pPr lvl="1"/>
            <a:endParaRPr lang="en-US" dirty="0"/>
          </a:p>
        </p:txBody>
      </p:sp>
    </p:spTree>
    <p:extLst>
      <p:ext uri="{BB962C8B-B14F-4D97-AF65-F5344CB8AC3E}">
        <p14:creationId xmlns:p14="http://schemas.microsoft.com/office/powerpoint/2010/main" val="3658792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The steps: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pPr marL="514350" indent="-514350">
              <a:buFont typeface="+mj-lt"/>
              <a:buAutoNum type="arabicPeriod"/>
            </a:pPr>
            <a:r>
              <a:rPr lang="en-US" sz="2800" dirty="0"/>
              <a:t>Create a depth only FBO (frame buffer object) and draw the scene </a:t>
            </a:r>
            <a:r>
              <a:rPr lang="en-US" sz="2800" i="1" dirty="0"/>
              <a:t>from the light we want to cast a shadow</a:t>
            </a:r>
            <a:r>
              <a:rPr lang="en-US" sz="2800" dirty="0"/>
              <a:t>.</a:t>
            </a:r>
          </a:p>
          <a:p>
            <a:pPr lvl="1"/>
            <a:r>
              <a:rPr lang="en-US" dirty="0"/>
              <a:t>Keep the near and far plane as close together as possible</a:t>
            </a:r>
          </a:p>
          <a:p>
            <a:pPr lvl="1"/>
            <a:r>
              <a:rPr lang="en-US" dirty="0"/>
              <a:t>If it’s a directional light, use an orthographic projection</a:t>
            </a:r>
          </a:p>
          <a:p>
            <a:pPr lvl="1"/>
            <a:r>
              <a:rPr lang="en-US" dirty="0"/>
              <a:t>If it’s a point/spot light, use a perspective projection</a:t>
            </a:r>
          </a:p>
          <a:p>
            <a:pPr lvl="1"/>
            <a:r>
              <a:rPr lang="en-US" dirty="0"/>
              <a:t>Be careful with the view frustrum/viewport to fit only the part of the scene we want: make it as small as possible.</a:t>
            </a:r>
          </a:p>
          <a:p>
            <a:pPr lvl="1"/>
            <a:r>
              <a:rPr lang="en-US" dirty="0"/>
              <a:t>The more “shallow” the angle of the light, the more artifacts we will have.</a:t>
            </a:r>
          </a:p>
          <a:p>
            <a:pPr lvl="1"/>
            <a:r>
              <a:rPr lang="en-US" dirty="0"/>
              <a:t>There is a trade off between shadow texture resolution and quality.</a:t>
            </a:r>
          </a:p>
          <a:p>
            <a:pPr lvl="1"/>
            <a:endParaRPr lang="en-US" dirty="0"/>
          </a:p>
        </p:txBody>
      </p:sp>
    </p:spTree>
    <p:extLst>
      <p:ext uri="{BB962C8B-B14F-4D97-AF65-F5344CB8AC3E}">
        <p14:creationId xmlns:p14="http://schemas.microsoft.com/office/powerpoint/2010/main" val="3536403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The steps: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pPr marL="514350" indent="-514350">
              <a:buFont typeface="+mj-lt"/>
              <a:buAutoNum type="arabicPeriod"/>
            </a:pPr>
            <a:r>
              <a:rPr lang="en-US" sz="2800" dirty="0"/>
              <a:t>Create a depth only FBO (frame buffer object) and draw the scene </a:t>
            </a:r>
            <a:r>
              <a:rPr lang="en-US" sz="2800" i="1" dirty="0"/>
              <a:t>from the light we want to cast a shadow</a:t>
            </a:r>
            <a:r>
              <a:rPr lang="en-US" sz="2800" dirty="0"/>
              <a:t>.</a:t>
            </a:r>
          </a:p>
          <a:p>
            <a:pPr lvl="1"/>
            <a:r>
              <a:rPr lang="en-US" dirty="0"/>
              <a:t>A “complete” FBO requires a </a:t>
            </a:r>
            <a:r>
              <a:rPr lang="en-US" dirty="0" err="1"/>
              <a:t>colour</a:t>
            </a:r>
            <a:r>
              <a:rPr lang="en-US" dirty="0"/>
              <a:t> buffer, so if we aren’t using it, we can tell OpenGL that by:</a:t>
            </a:r>
          </a:p>
          <a:p>
            <a:pPr lvl="2"/>
            <a:r>
              <a:rPr lang="en-US" dirty="0" err="1"/>
              <a:t>glDrawBuffer</a:t>
            </a:r>
            <a:r>
              <a:rPr lang="en-US" dirty="0"/>
              <a:t>(GL_NONE)	</a:t>
            </a:r>
            <a:r>
              <a:rPr lang="en-US" dirty="0">
                <a:sym typeface="Wingdings" panose="05000000000000000000" pitchFamily="2" charset="2"/>
              </a:rPr>
              <a:t> tell which </a:t>
            </a:r>
            <a:r>
              <a:rPr lang="en-US" dirty="0" err="1">
                <a:sym typeface="Wingdings" panose="05000000000000000000" pitchFamily="2" charset="2"/>
              </a:rPr>
              <a:t>colour</a:t>
            </a:r>
            <a:r>
              <a:rPr lang="en-US" dirty="0">
                <a:sym typeface="Wingdings" panose="05000000000000000000" pitchFamily="2" charset="2"/>
              </a:rPr>
              <a:t> buffers we are drawing to</a:t>
            </a:r>
            <a:endParaRPr lang="en-US" dirty="0"/>
          </a:p>
          <a:p>
            <a:pPr lvl="2"/>
            <a:r>
              <a:rPr lang="en-US" dirty="0" err="1"/>
              <a:t>glReadBuffer</a:t>
            </a:r>
            <a:r>
              <a:rPr lang="en-US" dirty="0"/>
              <a:t>(GL_NONE)	</a:t>
            </a:r>
            <a:r>
              <a:rPr lang="en-US" dirty="0">
                <a:sym typeface="Wingdings" panose="05000000000000000000" pitchFamily="2" charset="2"/>
              </a:rPr>
              <a:t> tell which </a:t>
            </a:r>
            <a:r>
              <a:rPr lang="en-US" dirty="0" err="1">
                <a:sym typeface="Wingdings" panose="05000000000000000000" pitchFamily="2" charset="2"/>
              </a:rPr>
              <a:t>colour</a:t>
            </a:r>
            <a:r>
              <a:rPr lang="en-US" dirty="0">
                <a:sym typeface="Wingdings" panose="05000000000000000000" pitchFamily="2" charset="2"/>
              </a:rPr>
              <a:t> buffers we are reading from (for alpha</a:t>
            </a:r>
            <a:br>
              <a:rPr lang="en-US" dirty="0">
                <a:sym typeface="Wingdings" panose="05000000000000000000" pitchFamily="2" charset="2"/>
              </a:rPr>
            </a:br>
            <a:r>
              <a:rPr lang="en-US" dirty="0">
                <a:sym typeface="Wingdings" panose="05000000000000000000" pitchFamily="2" charset="2"/>
              </a:rPr>
              <a:t>                                                                       transparency, for instance</a:t>
            </a:r>
          </a:p>
          <a:p>
            <a:pPr lvl="1"/>
            <a:r>
              <a:rPr lang="en-US" dirty="0">
                <a:sym typeface="Wingdings" panose="05000000000000000000" pitchFamily="2" charset="2"/>
              </a:rPr>
              <a:t>With both set to GL_NONE, we are saying we aren’t touching the </a:t>
            </a:r>
            <a:r>
              <a:rPr lang="en-US" dirty="0" err="1">
                <a:sym typeface="Wingdings" panose="05000000000000000000" pitchFamily="2" charset="2"/>
              </a:rPr>
              <a:t>colour</a:t>
            </a:r>
            <a:r>
              <a:rPr lang="en-US" dirty="0">
                <a:sym typeface="Wingdings" panose="05000000000000000000" pitchFamily="2" charset="2"/>
              </a:rPr>
              <a:t> buffer</a:t>
            </a:r>
            <a:endParaRPr lang="en-US" dirty="0"/>
          </a:p>
          <a:p>
            <a:pPr lvl="1"/>
            <a:endParaRPr lang="en-US" dirty="0"/>
          </a:p>
        </p:txBody>
      </p:sp>
    </p:spTree>
    <p:extLst>
      <p:ext uri="{BB962C8B-B14F-4D97-AF65-F5344CB8AC3E}">
        <p14:creationId xmlns:p14="http://schemas.microsoft.com/office/powerpoint/2010/main" val="1619546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CA503E-DA2C-5547-6FE9-D01262B854B2}"/>
              </a:ext>
            </a:extLst>
          </p:cNvPr>
          <p:cNvPicPr>
            <a:picLocks noChangeAspect="1"/>
          </p:cNvPicPr>
          <p:nvPr/>
        </p:nvPicPr>
        <p:blipFill>
          <a:blip r:embed="rId2"/>
          <a:stretch>
            <a:fillRect/>
          </a:stretch>
        </p:blipFill>
        <p:spPr>
          <a:xfrm>
            <a:off x="0" y="190500"/>
            <a:ext cx="12192000" cy="6477000"/>
          </a:xfrm>
          <a:prstGeom prst="rect">
            <a:avLst/>
          </a:prstGeom>
        </p:spPr>
      </p:pic>
    </p:spTree>
    <p:extLst>
      <p:ext uri="{BB962C8B-B14F-4D97-AF65-F5344CB8AC3E}">
        <p14:creationId xmlns:p14="http://schemas.microsoft.com/office/powerpoint/2010/main" val="2008201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The steps: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pPr marL="514350" indent="-514350">
              <a:buFont typeface="+mj-lt"/>
              <a:buAutoNum type="arabicPeriod" startAt="2"/>
            </a:pPr>
            <a:r>
              <a:rPr lang="en-US" sz="2800" dirty="0"/>
              <a:t>Render the scene from the camera’s viewpoint.</a:t>
            </a:r>
          </a:p>
          <a:p>
            <a:pPr lvl="1"/>
            <a:r>
              <a:rPr lang="en-US" dirty="0"/>
              <a:t>During this pass we also calculate the vertex location from the look at transform we used in the “light shadow” pass.</a:t>
            </a:r>
          </a:p>
          <a:p>
            <a:pPr lvl="1"/>
            <a:r>
              <a:rPr lang="en-US" dirty="0"/>
              <a:t>We take the depth that THIS vertex (i.e. the camera’s view) is in the LIGHT’s pass and compare the two depths:</a:t>
            </a:r>
          </a:p>
          <a:p>
            <a:pPr lvl="2"/>
            <a:r>
              <a:rPr lang="en-US" sz="2800" dirty="0"/>
              <a:t>If the CAMERA depth/distance is LARGER than the corresponding location on the LIGHT depth buffer, then that vertex is in shadow. </a:t>
            </a:r>
          </a:p>
          <a:p>
            <a:pPr lvl="2"/>
            <a:r>
              <a:rPr lang="en-US" sz="2800" dirty="0"/>
              <a:t>i.e. something from the CAMERA’s view is CLOSER than the vertex the CAMERA is seeing.</a:t>
            </a:r>
          </a:p>
          <a:p>
            <a:pPr lvl="2"/>
            <a:r>
              <a:rPr lang="en-US" sz="2800" dirty="0"/>
              <a:t>Otherwise, it’s being lit</a:t>
            </a:r>
          </a:p>
          <a:p>
            <a:pPr lvl="1"/>
            <a:endParaRPr lang="en-US" dirty="0"/>
          </a:p>
        </p:txBody>
      </p:sp>
    </p:spTree>
    <p:extLst>
      <p:ext uri="{BB962C8B-B14F-4D97-AF65-F5344CB8AC3E}">
        <p14:creationId xmlns:p14="http://schemas.microsoft.com/office/powerpoint/2010/main" val="41051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C973C4-8408-2157-25CE-1832E6CB5380}"/>
              </a:ext>
            </a:extLst>
          </p:cNvPr>
          <p:cNvSpPr/>
          <p:nvPr/>
        </p:nvSpPr>
        <p:spPr>
          <a:xfrm>
            <a:off x="-176982" y="5407742"/>
            <a:ext cx="12447639" cy="31463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D3235C5-645B-C996-BACB-DB619F22515C}"/>
              </a:ext>
            </a:extLst>
          </p:cNvPr>
          <p:cNvSpPr/>
          <p:nvPr/>
        </p:nvSpPr>
        <p:spPr>
          <a:xfrm>
            <a:off x="5643716" y="2812026"/>
            <a:ext cx="1297858" cy="259571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un 5">
            <a:extLst>
              <a:ext uri="{FF2B5EF4-FFF2-40B4-BE49-F238E27FC236}">
                <a16:creationId xmlns:a16="http://schemas.microsoft.com/office/drawing/2014/main" id="{9AAFDCB7-D77A-E98F-806C-4A4289755336}"/>
              </a:ext>
            </a:extLst>
          </p:cNvPr>
          <p:cNvSpPr/>
          <p:nvPr/>
        </p:nvSpPr>
        <p:spPr>
          <a:xfrm>
            <a:off x="7787148" y="403122"/>
            <a:ext cx="1101213" cy="993058"/>
          </a:xfrm>
          <a:prstGeom prst="su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DD649E0E-7495-2098-C3BE-91308499A23E}"/>
              </a:ext>
            </a:extLst>
          </p:cNvPr>
          <p:cNvCxnSpPr>
            <a:cxnSpLocks/>
          </p:cNvCxnSpPr>
          <p:nvPr/>
        </p:nvCxnSpPr>
        <p:spPr>
          <a:xfrm flipH="1">
            <a:off x="1976284" y="904568"/>
            <a:ext cx="6312310" cy="4503174"/>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3B56D63E-8184-F793-05CE-D7EB65304570}"/>
              </a:ext>
            </a:extLst>
          </p:cNvPr>
          <p:cNvSpPr/>
          <p:nvPr/>
        </p:nvSpPr>
        <p:spPr>
          <a:xfrm>
            <a:off x="7482348" y="3057832"/>
            <a:ext cx="1297858" cy="1297858"/>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4" name="Straight Arrow Connector 13">
            <a:extLst>
              <a:ext uri="{FF2B5EF4-FFF2-40B4-BE49-F238E27FC236}">
                <a16:creationId xmlns:a16="http://schemas.microsoft.com/office/drawing/2014/main" id="{98229153-FA77-510D-A3A6-D0E4E4441840}"/>
              </a:ext>
            </a:extLst>
          </p:cNvPr>
          <p:cNvCxnSpPr>
            <a:cxnSpLocks/>
          </p:cNvCxnSpPr>
          <p:nvPr/>
        </p:nvCxnSpPr>
        <p:spPr>
          <a:xfrm>
            <a:off x="8337754" y="983227"/>
            <a:ext cx="688259" cy="4424515"/>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42FB8C71-4254-B505-1162-EE46C01F0BC0}"/>
              </a:ext>
            </a:extLst>
          </p:cNvPr>
          <p:cNvCxnSpPr>
            <a:cxnSpLocks/>
          </p:cNvCxnSpPr>
          <p:nvPr/>
        </p:nvCxnSpPr>
        <p:spPr>
          <a:xfrm flipH="1">
            <a:off x="6951406" y="943898"/>
            <a:ext cx="1337188" cy="4345857"/>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20" name="Freeform: Shape 19">
            <a:extLst>
              <a:ext uri="{FF2B5EF4-FFF2-40B4-BE49-F238E27FC236}">
                <a16:creationId xmlns:a16="http://schemas.microsoft.com/office/drawing/2014/main" id="{CADB56F5-8123-6486-4DC0-BF49CB6B55CC}"/>
              </a:ext>
            </a:extLst>
          </p:cNvPr>
          <p:cNvSpPr/>
          <p:nvPr/>
        </p:nvSpPr>
        <p:spPr>
          <a:xfrm>
            <a:off x="-176981" y="2762865"/>
            <a:ext cx="12260826" cy="2595716"/>
          </a:xfrm>
          <a:custGeom>
            <a:avLst/>
            <a:gdLst>
              <a:gd name="connsiteX0" fmla="*/ 0 w 12260826"/>
              <a:gd name="connsiteY0" fmla="*/ 2595716 h 2595716"/>
              <a:gd name="connsiteX1" fmla="*/ 2153265 w 12260826"/>
              <a:gd name="connsiteY1" fmla="*/ 2585883 h 2595716"/>
              <a:gd name="connsiteX2" fmla="*/ 5761704 w 12260826"/>
              <a:gd name="connsiteY2" fmla="*/ 0 h 2595716"/>
              <a:gd name="connsiteX3" fmla="*/ 7148052 w 12260826"/>
              <a:gd name="connsiteY3" fmla="*/ 9832 h 2595716"/>
              <a:gd name="connsiteX4" fmla="*/ 7167716 w 12260826"/>
              <a:gd name="connsiteY4" fmla="*/ 2202425 h 2595716"/>
              <a:gd name="connsiteX5" fmla="*/ 7649497 w 12260826"/>
              <a:gd name="connsiteY5" fmla="*/ 609600 h 2595716"/>
              <a:gd name="connsiteX6" fmla="*/ 7993626 w 12260826"/>
              <a:gd name="connsiteY6" fmla="*/ 334296 h 2595716"/>
              <a:gd name="connsiteX7" fmla="*/ 8288594 w 12260826"/>
              <a:gd name="connsiteY7" fmla="*/ 265470 h 2595716"/>
              <a:gd name="connsiteX8" fmla="*/ 8603226 w 12260826"/>
              <a:gd name="connsiteY8" fmla="*/ 324464 h 2595716"/>
              <a:gd name="connsiteX9" fmla="*/ 8790039 w 12260826"/>
              <a:gd name="connsiteY9" fmla="*/ 452283 h 2595716"/>
              <a:gd name="connsiteX10" fmla="*/ 8927691 w 12260826"/>
              <a:gd name="connsiteY10" fmla="*/ 747251 h 2595716"/>
              <a:gd name="connsiteX11" fmla="*/ 9212826 w 12260826"/>
              <a:gd name="connsiteY11" fmla="*/ 2536722 h 2595716"/>
              <a:gd name="connsiteX12" fmla="*/ 12260826 w 12260826"/>
              <a:gd name="connsiteY12" fmla="*/ 2507225 h 259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60826" h="2595716">
                <a:moveTo>
                  <a:pt x="0" y="2595716"/>
                </a:moveTo>
                <a:lnTo>
                  <a:pt x="2153265" y="2585883"/>
                </a:lnTo>
                <a:lnTo>
                  <a:pt x="5761704" y="0"/>
                </a:lnTo>
                <a:lnTo>
                  <a:pt x="7148052" y="9832"/>
                </a:lnTo>
                <a:lnTo>
                  <a:pt x="7167716" y="2202425"/>
                </a:lnTo>
                <a:lnTo>
                  <a:pt x="7649497" y="609600"/>
                </a:lnTo>
                <a:lnTo>
                  <a:pt x="7993626" y="334296"/>
                </a:lnTo>
                <a:lnTo>
                  <a:pt x="8288594" y="265470"/>
                </a:lnTo>
                <a:lnTo>
                  <a:pt x="8603226" y="324464"/>
                </a:lnTo>
                <a:lnTo>
                  <a:pt x="8790039" y="452283"/>
                </a:lnTo>
                <a:lnTo>
                  <a:pt x="8927691" y="747251"/>
                </a:lnTo>
                <a:lnTo>
                  <a:pt x="9212826" y="2536722"/>
                </a:lnTo>
                <a:lnTo>
                  <a:pt x="12260826" y="2507225"/>
                </a:lnTo>
              </a:path>
            </a:pathLst>
          </a:cu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extBox 1">
            <a:extLst>
              <a:ext uri="{FF2B5EF4-FFF2-40B4-BE49-F238E27FC236}">
                <a16:creationId xmlns:a16="http://schemas.microsoft.com/office/drawing/2014/main" id="{CFF8F1C5-56EF-5ED0-18FB-86E706AEE5CD}"/>
              </a:ext>
            </a:extLst>
          </p:cNvPr>
          <p:cNvSpPr txBox="1"/>
          <p:nvPr/>
        </p:nvSpPr>
        <p:spPr>
          <a:xfrm>
            <a:off x="294968" y="403122"/>
            <a:ext cx="5801032" cy="1200329"/>
          </a:xfrm>
          <a:prstGeom prst="rect">
            <a:avLst/>
          </a:prstGeom>
          <a:noFill/>
        </p:spPr>
        <p:txBody>
          <a:bodyPr wrap="square" rtlCol="0">
            <a:spAutoFit/>
          </a:bodyPr>
          <a:lstStyle/>
          <a:p>
            <a:r>
              <a:rPr lang="en-CA" dirty="0"/>
              <a:t>Purple is the depth information from the view of the light.</a:t>
            </a:r>
          </a:p>
          <a:p>
            <a:r>
              <a:rPr lang="en-CA" dirty="0"/>
              <a:t>(You’ve done a render pass by putting the camera at  the light, looking at wherever it’s looking at).</a:t>
            </a:r>
          </a:p>
          <a:p>
            <a:r>
              <a:rPr lang="en-CA" dirty="0"/>
              <a:t>This is perspective view. </a:t>
            </a:r>
          </a:p>
        </p:txBody>
      </p:sp>
    </p:spTree>
    <p:extLst>
      <p:ext uri="{BB962C8B-B14F-4D97-AF65-F5344CB8AC3E}">
        <p14:creationId xmlns:p14="http://schemas.microsoft.com/office/powerpoint/2010/main" val="2394428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p:txBody>
          <a:bodyPr/>
          <a:lstStyle/>
          <a:p>
            <a:r>
              <a:rPr lang="en-CA" dirty="0"/>
              <a:t>Few general kinds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p:txBody>
          <a:bodyPr>
            <a:normAutofit/>
          </a:bodyPr>
          <a:lstStyle/>
          <a:p>
            <a:r>
              <a:rPr lang="en-CA" sz="3600" dirty="0"/>
              <a:t>Flattened geometry</a:t>
            </a:r>
          </a:p>
          <a:p>
            <a:r>
              <a:rPr lang="en-CA" sz="3600" dirty="0"/>
              <a:t>Stencil buffer based</a:t>
            </a:r>
          </a:p>
          <a:p>
            <a:r>
              <a:rPr lang="en-CA" sz="3600" dirty="0"/>
              <a:t>Bit-mapped (several kinds)</a:t>
            </a:r>
          </a:p>
        </p:txBody>
      </p:sp>
    </p:spTree>
    <p:extLst>
      <p:ext uri="{BB962C8B-B14F-4D97-AF65-F5344CB8AC3E}">
        <p14:creationId xmlns:p14="http://schemas.microsoft.com/office/powerpoint/2010/main" val="2071415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C973C4-8408-2157-25CE-1832E6CB5380}"/>
              </a:ext>
            </a:extLst>
          </p:cNvPr>
          <p:cNvSpPr/>
          <p:nvPr/>
        </p:nvSpPr>
        <p:spPr>
          <a:xfrm>
            <a:off x="-525092" y="5594046"/>
            <a:ext cx="12967877" cy="27034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D3235C5-645B-C996-BACB-DB619F22515C}"/>
              </a:ext>
            </a:extLst>
          </p:cNvPr>
          <p:cNvSpPr/>
          <p:nvPr/>
        </p:nvSpPr>
        <p:spPr>
          <a:xfrm>
            <a:off x="5667386" y="3363740"/>
            <a:ext cx="1115153" cy="223030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un 5">
            <a:extLst>
              <a:ext uri="{FF2B5EF4-FFF2-40B4-BE49-F238E27FC236}">
                <a16:creationId xmlns:a16="http://schemas.microsoft.com/office/drawing/2014/main" id="{9AAFDCB7-D77A-E98F-806C-4A4289755336}"/>
              </a:ext>
            </a:extLst>
          </p:cNvPr>
          <p:cNvSpPr/>
          <p:nvPr/>
        </p:nvSpPr>
        <p:spPr>
          <a:xfrm>
            <a:off x="7509078" y="1293948"/>
            <a:ext cx="946191" cy="853261"/>
          </a:xfrm>
          <a:prstGeom prst="su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3B56D63E-8184-F793-05CE-D7EB65304570}"/>
              </a:ext>
            </a:extLst>
          </p:cNvPr>
          <p:cNvSpPr/>
          <p:nvPr/>
        </p:nvSpPr>
        <p:spPr>
          <a:xfrm>
            <a:off x="7247186" y="3574943"/>
            <a:ext cx="1115153" cy="111515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Shape 19">
            <a:extLst>
              <a:ext uri="{FF2B5EF4-FFF2-40B4-BE49-F238E27FC236}">
                <a16:creationId xmlns:a16="http://schemas.microsoft.com/office/drawing/2014/main" id="{CADB56F5-8123-6486-4DC0-BF49CB6B55CC}"/>
              </a:ext>
            </a:extLst>
          </p:cNvPr>
          <p:cNvSpPr/>
          <p:nvPr/>
        </p:nvSpPr>
        <p:spPr>
          <a:xfrm>
            <a:off x="666094" y="3321500"/>
            <a:ext cx="10534817" cy="2230306"/>
          </a:xfrm>
          <a:custGeom>
            <a:avLst/>
            <a:gdLst>
              <a:gd name="connsiteX0" fmla="*/ 0 w 12260826"/>
              <a:gd name="connsiteY0" fmla="*/ 2595716 h 2595716"/>
              <a:gd name="connsiteX1" fmla="*/ 2153265 w 12260826"/>
              <a:gd name="connsiteY1" fmla="*/ 2585883 h 2595716"/>
              <a:gd name="connsiteX2" fmla="*/ 5761704 w 12260826"/>
              <a:gd name="connsiteY2" fmla="*/ 0 h 2595716"/>
              <a:gd name="connsiteX3" fmla="*/ 7148052 w 12260826"/>
              <a:gd name="connsiteY3" fmla="*/ 9832 h 2595716"/>
              <a:gd name="connsiteX4" fmla="*/ 7167716 w 12260826"/>
              <a:gd name="connsiteY4" fmla="*/ 2202425 h 2595716"/>
              <a:gd name="connsiteX5" fmla="*/ 7649497 w 12260826"/>
              <a:gd name="connsiteY5" fmla="*/ 609600 h 2595716"/>
              <a:gd name="connsiteX6" fmla="*/ 7993626 w 12260826"/>
              <a:gd name="connsiteY6" fmla="*/ 334296 h 2595716"/>
              <a:gd name="connsiteX7" fmla="*/ 8288594 w 12260826"/>
              <a:gd name="connsiteY7" fmla="*/ 265470 h 2595716"/>
              <a:gd name="connsiteX8" fmla="*/ 8603226 w 12260826"/>
              <a:gd name="connsiteY8" fmla="*/ 324464 h 2595716"/>
              <a:gd name="connsiteX9" fmla="*/ 8790039 w 12260826"/>
              <a:gd name="connsiteY9" fmla="*/ 452283 h 2595716"/>
              <a:gd name="connsiteX10" fmla="*/ 8927691 w 12260826"/>
              <a:gd name="connsiteY10" fmla="*/ 747251 h 2595716"/>
              <a:gd name="connsiteX11" fmla="*/ 9212826 w 12260826"/>
              <a:gd name="connsiteY11" fmla="*/ 2536722 h 2595716"/>
              <a:gd name="connsiteX12" fmla="*/ 12260826 w 12260826"/>
              <a:gd name="connsiteY12" fmla="*/ 2507225 h 259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60826" h="2595716">
                <a:moveTo>
                  <a:pt x="0" y="2595716"/>
                </a:moveTo>
                <a:lnTo>
                  <a:pt x="2153265" y="2585883"/>
                </a:lnTo>
                <a:lnTo>
                  <a:pt x="5761704" y="0"/>
                </a:lnTo>
                <a:lnTo>
                  <a:pt x="7148052" y="9832"/>
                </a:lnTo>
                <a:lnTo>
                  <a:pt x="7167716" y="2202425"/>
                </a:lnTo>
                <a:lnTo>
                  <a:pt x="7649497" y="609600"/>
                </a:lnTo>
                <a:lnTo>
                  <a:pt x="7993626" y="334296"/>
                </a:lnTo>
                <a:lnTo>
                  <a:pt x="8288594" y="265470"/>
                </a:lnTo>
                <a:lnTo>
                  <a:pt x="8603226" y="324464"/>
                </a:lnTo>
                <a:lnTo>
                  <a:pt x="8790039" y="452283"/>
                </a:lnTo>
                <a:lnTo>
                  <a:pt x="8927691" y="747251"/>
                </a:lnTo>
                <a:lnTo>
                  <a:pt x="9212826" y="2536722"/>
                </a:lnTo>
                <a:lnTo>
                  <a:pt x="12260826" y="2507225"/>
                </a:lnTo>
              </a:path>
            </a:pathLst>
          </a:cu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miley Face 20">
            <a:extLst>
              <a:ext uri="{FF2B5EF4-FFF2-40B4-BE49-F238E27FC236}">
                <a16:creationId xmlns:a16="http://schemas.microsoft.com/office/drawing/2014/main" id="{D9F6248D-52ED-0EA5-BCC9-E90924E6E6ED}"/>
              </a:ext>
            </a:extLst>
          </p:cNvPr>
          <p:cNvSpPr/>
          <p:nvPr/>
        </p:nvSpPr>
        <p:spPr>
          <a:xfrm>
            <a:off x="2159301" y="1230586"/>
            <a:ext cx="950414" cy="91662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ED06EC56-DFA7-02DD-B82E-E137D80DBB6B}"/>
              </a:ext>
            </a:extLst>
          </p:cNvPr>
          <p:cNvSpPr/>
          <p:nvPr/>
        </p:nvSpPr>
        <p:spPr>
          <a:xfrm>
            <a:off x="6224963" y="3258140"/>
            <a:ext cx="168963" cy="1689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5EC2F6C3-F290-9F86-F52B-F7E6C6CAD527}"/>
              </a:ext>
            </a:extLst>
          </p:cNvPr>
          <p:cNvSpPr/>
          <p:nvPr/>
        </p:nvSpPr>
        <p:spPr>
          <a:xfrm>
            <a:off x="4341029" y="5488445"/>
            <a:ext cx="168963" cy="1689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DD649E0E-7495-2098-C3BE-91308499A23E}"/>
              </a:ext>
            </a:extLst>
          </p:cNvPr>
          <p:cNvCxnSpPr>
            <a:cxnSpLocks/>
            <a:endCxn id="22" idx="2"/>
          </p:cNvCxnSpPr>
          <p:nvPr/>
        </p:nvCxnSpPr>
        <p:spPr>
          <a:xfrm>
            <a:off x="2718989" y="1710018"/>
            <a:ext cx="3505973" cy="1632604"/>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41ACED1-7A93-6DF8-CEA1-9B59774A3CFB}"/>
              </a:ext>
            </a:extLst>
          </p:cNvPr>
          <p:cNvCxnSpPr>
            <a:cxnSpLocks/>
            <a:endCxn id="22" idx="6"/>
          </p:cNvCxnSpPr>
          <p:nvPr/>
        </p:nvCxnSpPr>
        <p:spPr>
          <a:xfrm flipH="1">
            <a:off x="6393926" y="1761762"/>
            <a:ext cx="1588247" cy="1580859"/>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3267383-38A6-050A-49E7-DD83A1394ADA}"/>
              </a:ext>
            </a:extLst>
          </p:cNvPr>
          <p:cNvCxnSpPr>
            <a:cxnSpLocks/>
            <a:endCxn id="24" idx="1"/>
          </p:cNvCxnSpPr>
          <p:nvPr/>
        </p:nvCxnSpPr>
        <p:spPr>
          <a:xfrm>
            <a:off x="2634508" y="1761762"/>
            <a:ext cx="1731265" cy="3751427"/>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2BB5EA7-D586-D17C-7E06-4A3230A96C74}"/>
              </a:ext>
            </a:extLst>
          </p:cNvPr>
          <p:cNvCxnSpPr>
            <a:cxnSpLocks/>
            <a:endCxn id="24" idx="7"/>
          </p:cNvCxnSpPr>
          <p:nvPr/>
        </p:nvCxnSpPr>
        <p:spPr>
          <a:xfrm flipH="1">
            <a:off x="4485248" y="1719522"/>
            <a:ext cx="3454685" cy="3793667"/>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005C7B4-537D-D443-83C2-20E465A898D1}"/>
              </a:ext>
            </a:extLst>
          </p:cNvPr>
          <p:cNvCxnSpPr>
            <a:cxnSpLocks/>
          </p:cNvCxnSpPr>
          <p:nvPr/>
        </p:nvCxnSpPr>
        <p:spPr>
          <a:xfrm flipH="1">
            <a:off x="-259276" y="1800379"/>
            <a:ext cx="2774308" cy="3751427"/>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EE4B6D7-B3B8-9478-FE0A-51E11CBD58BF}"/>
              </a:ext>
            </a:extLst>
          </p:cNvPr>
          <p:cNvCxnSpPr>
            <a:cxnSpLocks/>
          </p:cNvCxnSpPr>
          <p:nvPr/>
        </p:nvCxnSpPr>
        <p:spPr>
          <a:xfrm>
            <a:off x="731253" y="1761762"/>
            <a:ext cx="10469658" cy="38617"/>
          </a:xfrm>
          <a:prstGeom prst="line">
            <a:avLst/>
          </a:prstGeom>
          <a:noFill/>
          <a:ln w="76200">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49" name="Freeform: Shape 48">
            <a:extLst>
              <a:ext uri="{FF2B5EF4-FFF2-40B4-BE49-F238E27FC236}">
                <a16:creationId xmlns:a16="http://schemas.microsoft.com/office/drawing/2014/main" id="{C0215911-35B8-4E04-DF4E-B078460E432F}"/>
              </a:ext>
            </a:extLst>
          </p:cNvPr>
          <p:cNvSpPr/>
          <p:nvPr/>
        </p:nvSpPr>
        <p:spPr>
          <a:xfrm>
            <a:off x="-865239" y="1740310"/>
            <a:ext cx="1563329" cy="3785419"/>
          </a:xfrm>
          <a:custGeom>
            <a:avLst/>
            <a:gdLst>
              <a:gd name="connsiteX0" fmla="*/ 1533833 w 1563329"/>
              <a:gd name="connsiteY0" fmla="*/ 3785419 h 3785419"/>
              <a:gd name="connsiteX1" fmla="*/ 1563329 w 1563329"/>
              <a:gd name="connsiteY1" fmla="*/ 0 h 3785419"/>
              <a:gd name="connsiteX2" fmla="*/ 0 w 1563329"/>
              <a:gd name="connsiteY2" fmla="*/ 19664 h 3785419"/>
            </a:gdLst>
            <a:ahLst/>
            <a:cxnLst>
              <a:cxn ang="0">
                <a:pos x="connsiteX0" y="connsiteY0"/>
              </a:cxn>
              <a:cxn ang="0">
                <a:pos x="connsiteX1" y="connsiteY1"/>
              </a:cxn>
              <a:cxn ang="0">
                <a:pos x="connsiteX2" y="connsiteY2"/>
              </a:cxn>
            </a:cxnLst>
            <a:rect l="l" t="t" r="r" b="b"/>
            <a:pathLst>
              <a:path w="1563329" h="3785419">
                <a:moveTo>
                  <a:pt x="1533833" y="3785419"/>
                </a:moveTo>
                <a:lnTo>
                  <a:pt x="1563329" y="0"/>
                </a:lnTo>
                <a:lnTo>
                  <a:pt x="0" y="19664"/>
                </a:lnTo>
              </a:path>
            </a:pathLst>
          </a:cu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Freeform: Shape 49">
            <a:extLst>
              <a:ext uri="{FF2B5EF4-FFF2-40B4-BE49-F238E27FC236}">
                <a16:creationId xmlns:a16="http://schemas.microsoft.com/office/drawing/2014/main" id="{DE6CE5EB-C3FC-D91B-71FF-5B06E876A6CA}"/>
              </a:ext>
            </a:extLst>
          </p:cNvPr>
          <p:cNvSpPr/>
          <p:nvPr/>
        </p:nvSpPr>
        <p:spPr>
          <a:xfrm>
            <a:off x="11189110" y="1809135"/>
            <a:ext cx="1838632" cy="3647768"/>
          </a:xfrm>
          <a:custGeom>
            <a:avLst/>
            <a:gdLst>
              <a:gd name="connsiteX0" fmla="*/ 29496 w 1838632"/>
              <a:gd name="connsiteY0" fmla="*/ 3647768 h 3647768"/>
              <a:gd name="connsiteX1" fmla="*/ 0 w 1838632"/>
              <a:gd name="connsiteY1" fmla="*/ 9833 h 3647768"/>
              <a:gd name="connsiteX2" fmla="*/ 1838632 w 1838632"/>
              <a:gd name="connsiteY2" fmla="*/ 0 h 3647768"/>
            </a:gdLst>
            <a:ahLst/>
            <a:cxnLst>
              <a:cxn ang="0">
                <a:pos x="connsiteX0" y="connsiteY0"/>
              </a:cxn>
              <a:cxn ang="0">
                <a:pos x="connsiteX1" y="connsiteY1"/>
              </a:cxn>
              <a:cxn ang="0">
                <a:pos x="connsiteX2" y="connsiteY2"/>
              </a:cxn>
            </a:cxnLst>
            <a:rect l="l" t="t" r="r" b="b"/>
            <a:pathLst>
              <a:path w="1838632" h="3647768">
                <a:moveTo>
                  <a:pt x="29496" y="3647768"/>
                </a:moveTo>
                <a:lnTo>
                  <a:pt x="0" y="9833"/>
                </a:lnTo>
                <a:lnTo>
                  <a:pt x="1838632" y="0"/>
                </a:lnTo>
              </a:path>
            </a:pathLst>
          </a:cu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1" name="Straight Connector 50">
            <a:extLst>
              <a:ext uri="{FF2B5EF4-FFF2-40B4-BE49-F238E27FC236}">
                <a16:creationId xmlns:a16="http://schemas.microsoft.com/office/drawing/2014/main" id="{E8975276-AF9D-05CF-1DBC-02B177B925F8}"/>
              </a:ext>
            </a:extLst>
          </p:cNvPr>
          <p:cNvCxnSpPr>
            <a:cxnSpLocks/>
          </p:cNvCxnSpPr>
          <p:nvPr/>
        </p:nvCxnSpPr>
        <p:spPr>
          <a:xfrm>
            <a:off x="-993058" y="6687480"/>
            <a:ext cx="14414090" cy="12540"/>
          </a:xfrm>
          <a:prstGeom prst="line">
            <a:avLst/>
          </a:prstGeom>
          <a:noFill/>
          <a:ln w="76200">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689773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The issues: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r>
              <a:rPr lang="en-US" sz="2800" dirty="0"/>
              <a:t>Depending on your projection:</a:t>
            </a:r>
          </a:p>
          <a:p>
            <a:pPr lvl="1"/>
            <a:r>
              <a:rPr lang="en-US" dirty="0"/>
              <a:t>Depth buffer is linear (orthographic) or non-linear (perspective)</a:t>
            </a:r>
          </a:p>
          <a:p>
            <a:pPr lvl="1"/>
            <a:r>
              <a:rPr lang="en-US" dirty="0"/>
              <a:t>It’s almost always a different size than the main </a:t>
            </a:r>
            <a:r>
              <a:rPr lang="en-US" dirty="0" err="1"/>
              <a:t>colour</a:t>
            </a:r>
            <a:r>
              <a:rPr lang="en-US" dirty="0"/>
              <a:t> buffer</a:t>
            </a:r>
          </a:p>
          <a:p>
            <a:r>
              <a:rPr lang="en-US" dirty="0"/>
              <a:t>In the previous diagram, BOTH depth buffers will have a range from 0 to 1, and any “world” coordinates (actually screen coordinates) will be set to NDC, with a range of -1 to 1. </a:t>
            </a:r>
          </a:p>
          <a:p>
            <a:r>
              <a:rPr lang="en-US" dirty="0"/>
              <a:t>The issue?</a:t>
            </a:r>
          </a:p>
          <a:p>
            <a:pPr marL="457200" lvl="1" indent="0">
              <a:buNone/>
            </a:pPr>
            <a:endParaRPr lang="en-US" dirty="0"/>
          </a:p>
          <a:p>
            <a:endParaRPr lang="en-US" dirty="0"/>
          </a:p>
          <a:p>
            <a:pPr lvl="1"/>
            <a:endParaRPr lang="en-US" dirty="0"/>
          </a:p>
        </p:txBody>
      </p:sp>
    </p:spTree>
    <p:extLst>
      <p:ext uri="{BB962C8B-B14F-4D97-AF65-F5344CB8AC3E}">
        <p14:creationId xmlns:p14="http://schemas.microsoft.com/office/powerpoint/2010/main" val="3830358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C973C4-8408-2157-25CE-1832E6CB5380}"/>
              </a:ext>
            </a:extLst>
          </p:cNvPr>
          <p:cNvSpPr/>
          <p:nvPr/>
        </p:nvSpPr>
        <p:spPr>
          <a:xfrm>
            <a:off x="-426769" y="5102433"/>
            <a:ext cx="12967877" cy="270341"/>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FD3235C5-645B-C996-BACB-DB619F22515C}"/>
              </a:ext>
            </a:extLst>
          </p:cNvPr>
          <p:cNvSpPr/>
          <p:nvPr/>
        </p:nvSpPr>
        <p:spPr>
          <a:xfrm>
            <a:off x="5765709" y="2872127"/>
            <a:ext cx="1115153" cy="2230306"/>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Sun 5">
            <a:extLst>
              <a:ext uri="{FF2B5EF4-FFF2-40B4-BE49-F238E27FC236}">
                <a16:creationId xmlns:a16="http://schemas.microsoft.com/office/drawing/2014/main" id="{9AAFDCB7-D77A-E98F-806C-4A4289755336}"/>
              </a:ext>
            </a:extLst>
          </p:cNvPr>
          <p:cNvSpPr/>
          <p:nvPr/>
        </p:nvSpPr>
        <p:spPr>
          <a:xfrm>
            <a:off x="7607401" y="802335"/>
            <a:ext cx="946191" cy="853261"/>
          </a:xfrm>
          <a:prstGeom prst="su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Oval 11">
            <a:extLst>
              <a:ext uri="{FF2B5EF4-FFF2-40B4-BE49-F238E27FC236}">
                <a16:creationId xmlns:a16="http://schemas.microsoft.com/office/drawing/2014/main" id="{3B56D63E-8184-F793-05CE-D7EB65304570}"/>
              </a:ext>
            </a:extLst>
          </p:cNvPr>
          <p:cNvSpPr/>
          <p:nvPr/>
        </p:nvSpPr>
        <p:spPr>
          <a:xfrm>
            <a:off x="7345509" y="3083330"/>
            <a:ext cx="1115153" cy="1115153"/>
          </a:xfrm>
          <a:prstGeom prst="ellipse">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Shape 19">
            <a:extLst>
              <a:ext uri="{FF2B5EF4-FFF2-40B4-BE49-F238E27FC236}">
                <a16:creationId xmlns:a16="http://schemas.microsoft.com/office/drawing/2014/main" id="{CADB56F5-8123-6486-4DC0-BF49CB6B55CC}"/>
              </a:ext>
            </a:extLst>
          </p:cNvPr>
          <p:cNvSpPr/>
          <p:nvPr/>
        </p:nvSpPr>
        <p:spPr>
          <a:xfrm>
            <a:off x="764417" y="2829887"/>
            <a:ext cx="10534817" cy="2230306"/>
          </a:xfrm>
          <a:custGeom>
            <a:avLst/>
            <a:gdLst>
              <a:gd name="connsiteX0" fmla="*/ 0 w 12260826"/>
              <a:gd name="connsiteY0" fmla="*/ 2595716 h 2595716"/>
              <a:gd name="connsiteX1" fmla="*/ 2153265 w 12260826"/>
              <a:gd name="connsiteY1" fmla="*/ 2585883 h 2595716"/>
              <a:gd name="connsiteX2" fmla="*/ 5761704 w 12260826"/>
              <a:gd name="connsiteY2" fmla="*/ 0 h 2595716"/>
              <a:gd name="connsiteX3" fmla="*/ 7148052 w 12260826"/>
              <a:gd name="connsiteY3" fmla="*/ 9832 h 2595716"/>
              <a:gd name="connsiteX4" fmla="*/ 7167716 w 12260826"/>
              <a:gd name="connsiteY4" fmla="*/ 2202425 h 2595716"/>
              <a:gd name="connsiteX5" fmla="*/ 7649497 w 12260826"/>
              <a:gd name="connsiteY5" fmla="*/ 609600 h 2595716"/>
              <a:gd name="connsiteX6" fmla="*/ 7993626 w 12260826"/>
              <a:gd name="connsiteY6" fmla="*/ 334296 h 2595716"/>
              <a:gd name="connsiteX7" fmla="*/ 8288594 w 12260826"/>
              <a:gd name="connsiteY7" fmla="*/ 265470 h 2595716"/>
              <a:gd name="connsiteX8" fmla="*/ 8603226 w 12260826"/>
              <a:gd name="connsiteY8" fmla="*/ 324464 h 2595716"/>
              <a:gd name="connsiteX9" fmla="*/ 8790039 w 12260826"/>
              <a:gd name="connsiteY9" fmla="*/ 452283 h 2595716"/>
              <a:gd name="connsiteX10" fmla="*/ 8927691 w 12260826"/>
              <a:gd name="connsiteY10" fmla="*/ 747251 h 2595716"/>
              <a:gd name="connsiteX11" fmla="*/ 9212826 w 12260826"/>
              <a:gd name="connsiteY11" fmla="*/ 2536722 h 2595716"/>
              <a:gd name="connsiteX12" fmla="*/ 12260826 w 12260826"/>
              <a:gd name="connsiteY12" fmla="*/ 2507225 h 2595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60826" h="2595716">
                <a:moveTo>
                  <a:pt x="0" y="2595716"/>
                </a:moveTo>
                <a:lnTo>
                  <a:pt x="2153265" y="2585883"/>
                </a:lnTo>
                <a:lnTo>
                  <a:pt x="5761704" y="0"/>
                </a:lnTo>
                <a:lnTo>
                  <a:pt x="7148052" y="9832"/>
                </a:lnTo>
                <a:lnTo>
                  <a:pt x="7167716" y="2202425"/>
                </a:lnTo>
                <a:lnTo>
                  <a:pt x="7649497" y="609600"/>
                </a:lnTo>
                <a:lnTo>
                  <a:pt x="7993626" y="334296"/>
                </a:lnTo>
                <a:lnTo>
                  <a:pt x="8288594" y="265470"/>
                </a:lnTo>
                <a:lnTo>
                  <a:pt x="8603226" y="324464"/>
                </a:lnTo>
                <a:lnTo>
                  <a:pt x="8790039" y="452283"/>
                </a:lnTo>
                <a:lnTo>
                  <a:pt x="8927691" y="747251"/>
                </a:lnTo>
                <a:lnTo>
                  <a:pt x="9212826" y="2536722"/>
                </a:lnTo>
                <a:lnTo>
                  <a:pt x="12260826" y="2507225"/>
                </a:lnTo>
              </a:path>
            </a:pathLst>
          </a:custGeom>
          <a:noFill/>
          <a:ln w="762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Smiley Face 20">
            <a:extLst>
              <a:ext uri="{FF2B5EF4-FFF2-40B4-BE49-F238E27FC236}">
                <a16:creationId xmlns:a16="http://schemas.microsoft.com/office/drawing/2014/main" id="{D9F6248D-52ED-0EA5-BCC9-E90924E6E6ED}"/>
              </a:ext>
            </a:extLst>
          </p:cNvPr>
          <p:cNvSpPr/>
          <p:nvPr/>
        </p:nvSpPr>
        <p:spPr>
          <a:xfrm>
            <a:off x="3573419" y="769597"/>
            <a:ext cx="950414" cy="91662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CA"/>
          </a:p>
        </p:txBody>
      </p:sp>
      <p:sp>
        <p:nvSpPr>
          <p:cNvPr id="22" name="Oval 21">
            <a:extLst>
              <a:ext uri="{FF2B5EF4-FFF2-40B4-BE49-F238E27FC236}">
                <a16:creationId xmlns:a16="http://schemas.microsoft.com/office/drawing/2014/main" id="{ED06EC56-DFA7-02DD-B82E-E137D80DBB6B}"/>
              </a:ext>
            </a:extLst>
          </p:cNvPr>
          <p:cNvSpPr/>
          <p:nvPr/>
        </p:nvSpPr>
        <p:spPr>
          <a:xfrm>
            <a:off x="6323286" y="2766527"/>
            <a:ext cx="168963" cy="1689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a:extLst>
              <a:ext uri="{FF2B5EF4-FFF2-40B4-BE49-F238E27FC236}">
                <a16:creationId xmlns:a16="http://schemas.microsoft.com/office/drawing/2014/main" id="{5EC2F6C3-F290-9F86-F52B-F7E6C6CAD527}"/>
              </a:ext>
            </a:extLst>
          </p:cNvPr>
          <p:cNvSpPr/>
          <p:nvPr/>
        </p:nvSpPr>
        <p:spPr>
          <a:xfrm>
            <a:off x="4439352" y="4996832"/>
            <a:ext cx="168963" cy="1689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8" name="Straight Arrow Connector 7">
            <a:extLst>
              <a:ext uri="{FF2B5EF4-FFF2-40B4-BE49-F238E27FC236}">
                <a16:creationId xmlns:a16="http://schemas.microsoft.com/office/drawing/2014/main" id="{DD649E0E-7495-2098-C3BE-91308499A23E}"/>
              </a:ext>
            </a:extLst>
          </p:cNvPr>
          <p:cNvCxnSpPr>
            <a:cxnSpLocks/>
            <a:endCxn id="22" idx="2"/>
          </p:cNvCxnSpPr>
          <p:nvPr/>
        </p:nvCxnSpPr>
        <p:spPr>
          <a:xfrm>
            <a:off x="4012724" y="1270149"/>
            <a:ext cx="2310562" cy="1580860"/>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041ACED1-7A93-6DF8-CEA1-9B59774A3CFB}"/>
              </a:ext>
            </a:extLst>
          </p:cNvPr>
          <p:cNvCxnSpPr>
            <a:cxnSpLocks/>
            <a:endCxn id="22" idx="6"/>
          </p:cNvCxnSpPr>
          <p:nvPr/>
        </p:nvCxnSpPr>
        <p:spPr>
          <a:xfrm flipH="1">
            <a:off x="6492249" y="1270149"/>
            <a:ext cx="1588247" cy="1580859"/>
          </a:xfrm>
          <a:prstGeom prst="straightConnector1">
            <a:avLst/>
          </a:prstGeom>
          <a:ln w="76200">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83267383-38A6-050A-49E7-DD83A1394ADA}"/>
              </a:ext>
            </a:extLst>
          </p:cNvPr>
          <p:cNvCxnSpPr>
            <a:cxnSpLocks/>
            <a:endCxn id="24" idx="1"/>
          </p:cNvCxnSpPr>
          <p:nvPr/>
        </p:nvCxnSpPr>
        <p:spPr>
          <a:xfrm>
            <a:off x="4030219" y="1308766"/>
            <a:ext cx="433877" cy="3712810"/>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2BB5EA7-D586-D17C-7E06-4A3230A96C74}"/>
              </a:ext>
            </a:extLst>
          </p:cNvPr>
          <p:cNvCxnSpPr>
            <a:cxnSpLocks/>
            <a:endCxn id="24" idx="7"/>
          </p:cNvCxnSpPr>
          <p:nvPr/>
        </p:nvCxnSpPr>
        <p:spPr>
          <a:xfrm flipH="1">
            <a:off x="4583571" y="1227909"/>
            <a:ext cx="3454685" cy="3793667"/>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6005C7B4-537D-D443-83C2-20E465A898D1}"/>
              </a:ext>
            </a:extLst>
          </p:cNvPr>
          <p:cNvCxnSpPr>
            <a:cxnSpLocks/>
          </p:cNvCxnSpPr>
          <p:nvPr/>
        </p:nvCxnSpPr>
        <p:spPr>
          <a:xfrm flipH="1">
            <a:off x="-160953" y="1308766"/>
            <a:ext cx="4135658" cy="3751427"/>
          </a:xfrm>
          <a:prstGeom prst="straightConnector1">
            <a:avLst/>
          </a:prstGeom>
          <a:ln w="76200">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2" name="Callout: Left Arrow 1">
            <a:extLst>
              <a:ext uri="{FF2B5EF4-FFF2-40B4-BE49-F238E27FC236}">
                <a16:creationId xmlns:a16="http://schemas.microsoft.com/office/drawing/2014/main" id="{67FF2F14-CEA9-EC5B-B1C2-F5EE068B3A9C}"/>
              </a:ext>
            </a:extLst>
          </p:cNvPr>
          <p:cNvSpPr/>
          <p:nvPr/>
        </p:nvSpPr>
        <p:spPr>
          <a:xfrm>
            <a:off x="7187381" y="1918018"/>
            <a:ext cx="3692544" cy="901310"/>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Distance of 0.5</a:t>
            </a:r>
          </a:p>
        </p:txBody>
      </p:sp>
      <p:sp>
        <p:nvSpPr>
          <p:cNvPr id="10" name="Callout: Left Arrow 9">
            <a:extLst>
              <a:ext uri="{FF2B5EF4-FFF2-40B4-BE49-F238E27FC236}">
                <a16:creationId xmlns:a16="http://schemas.microsoft.com/office/drawing/2014/main" id="{3ACC908B-E6FA-16C1-3598-C5635F46F422}"/>
              </a:ext>
            </a:extLst>
          </p:cNvPr>
          <p:cNvSpPr/>
          <p:nvPr/>
        </p:nvSpPr>
        <p:spPr>
          <a:xfrm rot="19310929">
            <a:off x="4825359" y="798375"/>
            <a:ext cx="2443635" cy="901310"/>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Distance of 0.5</a:t>
            </a:r>
          </a:p>
        </p:txBody>
      </p:sp>
      <p:sp>
        <p:nvSpPr>
          <p:cNvPr id="11" name="TextBox 10">
            <a:extLst>
              <a:ext uri="{FF2B5EF4-FFF2-40B4-BE49-F238E27FC236}">
                <a16:creationId xmlns:a16="http://schemas.microsoft.com/office/drawing/2014/main" id="{9879A08A-1946-A101-798A-1D33CF06ADD8}"/>
              </a:ext>
            </a:extLst>
          </p:cNvPr>
          <p:cNvSpPr txBox="1"/>
          <p:nvPr/>
        </p:nvSpPr>
        <p:spPr>
          <a:xfrm>
            <a:off x="504923" y="5549234"/>
            <a:ext cx="11352780" cy="1200329"/>
          </a:xfrm>
          <a:prstGeom prst="rect">
            <a:avLst/>
          </a:prstGeom>
          <a:noFill/>
        </p:spPr>
        <p:txBody>
          <a:bodyPr wrap="square" rtlCol="0">
            <a:spAutoFit/>
          </a:bodyPr>
          <a:lstStyle/>
          <a:p>
            <a:r>
              <a:rPr lang="en-CA" sz="2400" dirty="0"/>
              <a:t>Say the “distance” from the vertex to the light is 0.5 and coincidentally the distance from the camera to the same vertex is ALSO 0.5. Unless the projections were identical, you CAN’T compare them </a:t>
            </a:r>
          </a:p>
        </p:txBody>
      </p:sp>
    </p:spTree>
    <p:extLst>
      <p:ext uri="{BB962C8B-B14F-4D97-AF65-F5344CB8AC3E}">
        <p14:creationId xmlns:p14="http://schemas.microsoft.com/office/powerpoint/2010/main" val="203290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The issues: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5289191"/>
          </a:xfrm>
        </p:spPr>
        <p:txBody>
          <a:bodyPr/>
          <a:lstStyle/>
          <a:p>
            <a:r>
              <a:rPr lang="en-US" sz="3200" dirty="0"/>
              <a:t>Projection from light: </a:t>
            </a:r>
          </a:p>
          <a:p>
            <a:pPr lvl="1"/>
            <a:r>
              <a:rPr lang="en-US" sz="2800" dirty="0"/>
              <a:t>Near: 0.1f </a:t>
            </a:r>
          </a:p>
          <a:p>
            <a:pPr lvl="1"/>
            <a:r>
              <a:rPr lang="en-US" sz="2800" dirty="0"/>
              <a:t>Far: 200.0f</a:t>
            </a:r>
          </a:p>
          <a:p>
            <a:pPr lvl="1"/>
            <a:r>
              <a:rPr lang="en-US" sz="2800" dirty="0"/>
              <a:t>Which means that in the depth buffer: </a:t>
            </a:r>
          </a:p>
          <a:p>
            <a:pPr lvl="2"/>
            <a:r>
              <a:rPr lang="en-US" sz="2400" dirty="0"/>
              <a:t>0.0 is 0.1 units from the light and </a:t>
            </a:r>
          </a:p>
          <a:p>
            <a:pPr lvl="2"/>
            <a:r>
              <a:rPr lang="en-US" sz="2400" dirty="0"/>
              <a:t>1.0 is 200.0 units from the light</a:t>
            </a:r>
          </a:p>
          <a:p>
            <a:r>
              <a:rPr lang="en-US" sz="3200" dirty="0"/>
              <a:t>Projection from camera: </a:t>
            </a:r>
          </a:p>
          <a:p>
            <a:pPr lvl="1"/>
            <a:r>
              <a:rPr lang="en-US" sz="2800" dirty="0"/>
              <a:t>Near: 1.0f</a:t>
            </a:r>
          </a:p>
          <a:p>
            <a:pPr lvl="1"/>
            <a:r>
              <a:rPr lang="en-US" sz="2800" dirty="0"/>
              <a:t>Far: 50,000.0f</a:t>
            </a:r>
          </a:p>
          <a:p>
            <a:pPr lvl="1"/>
            <a:r>
              <a:rPr lang="en-US" sz="2800" dirty="0"/>
              <a:t>Which means that to the camera depth buffer:</a:t>
            </a:r>
          </a:p>
          <a:p>
            <a:pPr lvl="2"/>
            <a:r>
              <a:rPr lang="en-US" sz="2400" dirty="0"/>
              <a:t>0.0 is 1.0 unit from the camera</a:t>
            </a:r>
          </a:p>
          <a:p>
            <a:pPr lvl="2"/>
            <a:r>
              <a:rPr lang="en-US" sz="2400" dirty="0"/>
              <a:t>1.0 is 50,000.0 from the camera</a:t>
            </a:r>
          </a:p>
          <a:p>
            <a:endParaRPr lang="en-US" sz="3200" dirty="0"/>
          </a:p>
          <a:p>
            <a:pPr marL="457200" lvl="1" indent="0">
              <a:buNone/>
            </a:pPr>
            <a:endParaRPr lang="en-US" dirty="0"/>
          </a:p>
          <a:p>
            <a:endParaRPr lang="en-US" dirty="0"/>
          </a:p>
          <a:p>
            <a:pPr lvl="1"/>
            <a:endParaRPr lang="en-US" dirty="0"/>
          </a:p>
        </p:txBody>
      </p:sp>
      <p:sp>
        <p:nvSpPr>
          <p:cNvPr id="4" name="Callout: Left Arrow 3">
            <a:extLst>
              <a:ext uri="{FF2B5EF4-FFF2-40B4-BE49-F238E27FC236}">
                <a16:creationId xmlns:a16="http://schemas.microsoft.com/office/drawing/2014/main" id="{703EACDE-2CDB-B5BE-F848-7AA1F5934F43}"/>
              </a:ext>
            </a:extLst>
          </p:cNvPr>
          <p:cNvSpPr/>
          <p:nvPr/>
        </p:nvSpPr>
        <p:spPr>
          <a:xfrm>
            <a:off x="7728155" y="1887794"/>
            <a:ext cx="3234813" cy="1730477"/>
          </a:xfrm>
          <a:prstGeom prst="leftArrowCallout">
            <a:avLst>
              <a:gd name="adj1" fmla="val 25000"/>
              <a:gd name="adj2" fmla="val 25000"/>
              <a:gd name="adj3" fmla="val 25000"/>
              <a:gd name="adj4" fmla="val 762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0.5 = 100 (linear)</a:t>
            </a:r>
          </a:p>
        </p:txBody>
      </p:sp>
      <p:sp>
        <p:nvSpPr>
          <p:cNvPr id="5" name="Callout: Left Arrow 4">
            <a:extLst>
              <a:ext uri="{FF2B5EF4-FFF2-40B4-BE49-F238E27FC236}">
                <a16:creationId xmlns:a16="http://schemas.microsoft.com/office/drawing/2014/main" id="{A9BB55B2-4F8D-E45A-A19F-2DFDBD381F7F}"/>
              </a:ext>
            </a:extLst>
          </p:cNvPr>
          <p:cNvSpPr/>
          <p:nvPr/>
        </p:nvSpPr>
        <p:spPr>
          <a:xfrm>
            <a:off x="8377084" y="4591665"/>
            <a:ext cx="3637935" cy="1730477"/>
          </a:xfrm>
          <a:prstGeom prst="leftArrowCallout">
            <a:avLst>
              <a:gd name="adj1" fmla="val 25000"/>
              <a:gd name="adj2" fmla="val 25000"/>
              <a:gd name="adj3" fmla="val 25000"/>
              <a:gd name="adj4" fmla="val 762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t>0.5 = 25,000 (linear)</a:t>
            </a:r>
          </a:p>
        </p:txBody>
      </p:sp>
    </p:spTree>
    <p:extLst>
      <p:ext uri="{BB962C8B-B14F-4D97-AF65-F5344CB8AC3E}">
        <p14:creationId xmlns:p14="http://schemas.microsoft.com/office/powerpoint/2010/main" val="3659667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Rules of thumb:</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090787" cy="4446835"/>
          </a:xfrm>
        </p:spPr>
        <p:txBody>
          <a:bodyPr/>
          <a:lstStyle/>
          <a:p>
            <a:r>
              <a:rPr lang="en-US" sz="2800" dirty="0"/>
              <a:t>Draw the </a:t>
            </a:r>
            <a:r>
              <a:rPr lang="en-US" sz="2800" i="1" dirty="0"/>
              <a:t>back </a:t>
            </a:r>
            <a:r>
              <a:rPr lang="en-US" sz="2800" dirty="0"/>
              <a:t>of the objects (if there are backs…) when doing th</a:t>
            </a:r>
            <a:r>
              <a:rPr lang="en-US" dirty="0"/>
              <a:t>e shadow map generation</a:t>
            </a:r>
          </a:p>
          <a:p>
            <a:r>
              <a:rPr lang="en-US" dirty="0"/>
              <a:t>You can use a polygon offset value (pushing the depth buffer from the light just </a:t>
            </a:r>
            <a:r>
              <a:rPr lang="en-US" i="1" dirty="0"/>
              <a:t>slightly </a:t>
            </a:r>
            <a:r>
              <a:rPr lang="en-US" dirty="0"/>
              <a:t>back) to help with the floating point error</a:t>
            </a:r>
          </a:p>
          <a:p>
            <a:pPr lvl="1"/>
            <a:r>
              <a:rPr lang="en-US" dirty="0"/>
              <a:t>This leads to “peter panning” – Edge of the shadow disconnects from the edge of the object – about the same amount as the offset value.</a:t>
            </a:r>
          </a:p>
          <a:p>
            <a:r>
              <a:rPr lang="en-US" dirty="0"/>
              <a:t>Clamp the edge of the shadows to the maximum depth</a:t>
            </a:r>
          </a:p>
          <a:p>
            <a:pPr marL="457200" lvl="1" indent="0">
              <a:buNone/>
            </a:pPr>
            <a:endParaRPr lang="en-US" dirty="0"/>
          </a:p>
          <a:p>
            <a:endParaRPr lang="en-US" dirty="0"/>
          </a:p>
          <a:p>
            <a:pPr lvl="1"/>
            <a:endParaRPr lang="en-US" dirty="0"/>
          </a:p>
        </p:txBody>
      </p:sp>
    </p:spTree>
    <p:extLst>
      <p:ext uri="{BB962C8B-B14F-4D97-AF65-F5344CB8AC3E}">
        <p14:creationId xmlns:p14="http://schemas.microsoft.com/office/powerpoint/2010/main" val="1840887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Cascading shadow maps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405420" cy="5200701"/>
          </a:xfrm>
        </p:spPr>
        <p:txBody>
          <a:bodyPr>
            <a:normAutofit/>
          </a:bodyPr>
          <a:lstStyle/>
          <a:p>
            <a:r>
              <a:rPr lang="en-US" sz="3600" dirty="0"/>
              <a:t>We did something like this before: </a:t>
            </a:r>
          </a:p>
          <a:p>
            <a:pPr lvl="1"/>
            <a:r>
              <a:rPr lang="en-US" sz="3200" dirty="0"/>
              <a:t>Say we want the control panels that are right in front of us in focus AND we want to see stuff REALLY far away.</a:t>
            </a:r>
          </a:p>
          <a:p>
            <a:pPr lvl="1"/>
            <a:r>
              <a:rPr lang="en-US" sz="3200" dirty="0"/>
              <a:t>One projection matrix: N: 0.001f – F: 100,000,000</a:t>
            </a:r>
          </a:p>
          <a:p>
            <a:pPr lvl="1"/>
            <a:r>
              <a:rPr lang="en-US" sz="3200" dirty="0"/>
              <a:t>But that’s not going to work</a:t>
            </a:r>
          </a:p>
          <a:p>
            <a:pPr lvl="1"/>
            <a:r>
              <a:rPr lang="en-US" sz="3200" dirty="0"/>
              <a:t>Make more than one:</a:t>
            </a:r>
          </a:p>
          <a:p>
            <a:pPr lvl="2"/>
            <a:r>
              <a:rPr lang="en-US" sz="3200" dirty="0"/>
              <a:t>Render scene with N:F (0.001: 10.0)</a:t>
            </a:r>
          </a:p>
          <a:p>
            <a:pPr lvl="2"/>
            <a:r>
              <a:rPr lang="en-US" sz="3200" dirty="0"/>
              <a:t>Render scene again N:F (1,000: 100,000)</a:t>
            </a:r>
          </a:p>
          <a:p>
            <a:pPr marL="457200" lvl="1" indent="0">
              <a:buNone/>
            </a:pPr>
            <a:endParaRPr lang="en-US" sz="3200" dirty="0"/>
          </a:p>
          <a:p>
            <a:endParaRPr lang="en-US" sz="3600" dirty="0"/>
          </a:p>
          <a:p>
            <a:pPr lvl="1"/>
            <a:endParaRPr lang="en-US" sz="3200" dirty="0"/>
          </a:p>
        </p:txBody>
      </p:sp>
    </p:spTree>
    <p:extLst>
      <p:ext uri="{BB962C8B-B14F-4D97-AF65-F5344CB8AC3E}">
        <p14:creationId xmlns:p14="http://schemas.microsoft.com/office/powerpoint/2010/main" val="3761172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Cascading shadow maps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405420" cy="5200701"/>
          </a:xfrm>
        </p:spPr>
        <p:txBody>
          <a:bodyPr>
            <a:noAutofit/>
          </a:bodyPr>
          <a:lstStyle/>
          <a:p>
            <a:r>
              <a:rPr lang="en-US" sz="3200" dirty="0"/>
              <a:t>Same concept where there are layers of shadows at different depths/distances from the camera</a:t>
            </a:r>
          </a:p>
          <a:p>
            <a:r>
              <a:rPr lang="en-US" sz="3200" dirty="0"/>
              <a:t>You need to add additional information when sampling from the shadow map to see which “layer” you are in</a:t>
            </a:r>
          </a:p>
          <a:p>
            <a:r>
              <a:rPr lang="en-US" sz="3200" dirty="0"/>
              <a:t>Microsoft </a:t>
            </a:r>
            <a:r>
              <a:rPr lang="en-US" sz="3200" b="1" dirty="0"/>
              <a:t>DirectX</a:t>
            </a:r>
            <a:r>
              <a:rPr lang="en-US" sz="3200" dirty="0"/>
              <a:t> has some excellent articles:</a:t>
            </a:r>
          </a:p>
          <a:p>
            <a:pPr lvl="1"/>
            <a:r>
              <a:rPr lang="en-US" dirty="0">
                <a:hlinkClick r:id="rId2"/>
              </a:rPr>
              <a:t>https://learn.microsoft.com/en-us/windows/win32/dxtecharts/cascaded-shadow-maps</a:t>
            </a:r>
            <a:endParaRPr lang="en-US" dirty="0"/>
          </a:p>
          <a:p>
            <a:pPr lvl="1"/>
            <a:r>
              <a:rPr lang="en-US" dirty="0">
                <a:hlinkClick r:id="rId3"/>
              </a:rPr>
              <a:t>https://learn.microsoft.com/en-us/windows/win32/dxtecharts/common-techniques-to-improve-shadow-depth-maps</a:t>
            </a:r>
            <a:r>
              <a:rPr lang="en-US" dirty="0"/>
              <a:t> </a:t>
            </a:r>
          </a:p>
          <a:p>
            <a:pPr lvl="1"/>
            <a:r>
              <a:rPr lang="en-US" dirty="0"/>
              <a:t>The Source Engine (Counter strike) does this: </a:t>
            </a:r>
            <a:r>
              <a:rPr lang="en-US" dirty="0">
                <a:hlinkClick r:id="rId4"/>
              </a:rPr>
              <a:t>https://developer.valvesoftware.com/wiki/Env_cascade_light</a:t>
            </a:r>
            <a:endParaRPr lang="en-US" dirty="0"/>
          </a:p>
          <a:p>
            <a:pPr lvl="1"/>
            <a:endParaRPr lang="en-US" dirty="0"/>
          </a:p>
          <a:p>
            <a:pPr marL="457200" lvl="1" indent="0">
              <a:buNone/>
            </a:pPr>
            <a:endParaRPr lang="en-US" sz="2800" dirty="0"/>
          </a:p>
          <a:p>
            <a:endParaRPr lang="en-US" sz="3200" dirty="0"/>
          </a:p>
          <a:p>
            <a:pPr lvl="1"/>
            <a:endParaRPr lang="en-US" sz="2800" dirty="0"/>
          </a:p>
        </p:txBody>
      </p:sp>
    </p:spTree>
    <p:extLst>
      <p:ext uri="{BB962C8B-B14F-4D97-AF65-F5344CB8AC3E}">
        <p14:creationId xmlns:p14="http://schemas.microsoft.com/office/powerpoint/2010/main" val="6208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393290" y="169044"/>
            <a:ext cx="10405774" cy="863907"/>
          </a:xfrm>
        </p:spPr>
        <p:txBody>
          <a:bodyPr/>
          <a:lstStyle/>
          <a:p>
            <a:r>
              <a:rPr lang="en-CA" dirty="0"/>
              <a:t>Point lights </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032951"/>
            <a:ext cx="11405420" cy="5200701"/>
          </a:xfrm>
        </p:spPr>
        <p:txBody>
          <a:bodyPr>
            <a:noAutofit/>
          </a:bodyPr>
          <a:lstStyle/>
          <a:p>
            <a:r>
              <a:rPr lang="en-US" sz="3200" dirty="0"/>
              <a:t>If you want a point light in the </a:t>
            </a:r>
            <a:r>
              <a:rPr lang="en-US" sz="3200" dirty="0" err="1"/>
              <a:t>centre</a:t>
            </a:r>
            <a:r>
              <a:rPr lang="en-US" sz="3200" dirty="0"/>
              <a:t> of a scene, for example</a:t>
            </a:r>
          </a:p>
          <a:p>
            <a:r>
              <a:rPr lang="en-US" sz="3200" dirty="0"/>
              <a:t>You can do the same sort of thing, but generate a cube map instead of a 2D texture. </a:t>
            </a:r>
          </a:p>
          <a:p>
            <a:r>
              <a:rPr lang="en-US" sz="3200" dirty="0"/>
              <a:t>This is much more involved. </a:t>
            </a:r>
          </a:p>
          <a:p>
            <a:r>
              <a:rPr lang="en-US" sz="3200" dirty="0"/>
              <a:t>The “trick” is to use the geometry shader to generate more than one output (view) at a time. </a:t>
            </a:r>
          </a:p>
          <a:p>
            <a:r>
              <a:rPr lang="en-US" sz="3200" dirty="0" err="1"/>
              <a:t>gl_Layer</a:t>
            </a:r>
            <a:r>
              <a:rPr lang="en-US" sz="3200"/>
              <a:t>: </a:t>
            </a:r>
            <a:r>
              <a:rPr lang="en-US" sz="3200">
                <a:hlinkClick r:id="rId2"/>
              </a:rPr>
              <a:t>https://registry.khronos.org/OpenGL-Refpages/gl4/html/gl_Layer.xhtml</a:t>
            </a:r>
            <a:r>
              <a:rPr lang="en-US" sz="3200"/>
              <a:t> </a:t>
            </a:r>
            <a:endParaRPr lang="en-US" dirty="0"/>
          </a:p>
          <a:p>
            <a:pPr lvl="1"/>
            <a:endParaRPr lang="en-US" dirty="0"/>
          </a:p>
          <a:p>
            <a:pPr marL="457200" lvl="1" indent="0">
              <a:buNone/>
            </a:pPr>
            <a:endParaRPr lang="en-US" sz="2800" dirty="0"/>
          </a:p>
          <a:p>
            <a:endParaRPr lang="en-US" sz="3200" dirty="0"/>
          </a:p>
          <a:p>
            <a:pPr lvl="1"/>
            <a:endParaRPr lang="en-US" sz="2800" dirty="0"/>
          </a:p>
        </p:txBody>
      </p:sp>
    </p:spTree>
    <p:extLst>
      <p:ext uri="{BB962C8B-B14F-4D97-AF65-F5344CB8AC3E}">
        <p14:creationId xmlns:p14="http://schemas.microsoft.com/office/powerpoint/2010/main" val="1133282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DC57-5FE8-A576-0EC3-0A34ABBA20E8}"/>
              </a:ext>
            </a:extLst>
          </p:cNvPr>
          <p:cNvSpPr>
            <a:spLocks noGrp="1"/>
          </p:cNvSpPr>
          <p:nvPr>
            <p:ph type="ctrTitle"/>
          </p:nvPr>
        </p:nvSpPr>
        <p:spPr/>
        <p:txBody>
          <a:bodyPr/>
          <a:lstStyle/>
          <a:p>
            <a:r>
              <a:rPr lang="en-CA" dirty="0"/>
              <a:t>Stencil buffer</a:t>
            </a:r>
          </a:p>
        </p:txBody>
      </p:sp>
    </p:spTree>
    <p:extLst>
      <p:ext uri="{BB962C8B-B14F-4D97-AF65-F5344CB8AC3E}">
        <p14:creationId xmlns:p14="http://schemas.microsoft.com/office/powerpoint/2010/main" val="40022272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10515600" cy="863907"/>
          </a:xfrm>
        </p:spPr>
        <p:txBody>
          <a:bodyPr/>
          <a:lstStyle/>
          <a:p>
            <a:r>
              <a:rPr lang="en-CA" dirty="0"/>
              <a:t>Stencil buffer</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Usually an 8 bit buffer that we can write to and read from.</a:t>
            </a:r>
          </a:p>
          <a:p>
            <a:r>
              <a:rPr lang="en-CA" sz="2800" dirty="0"/>
              <a:t>Can also control </a:t>
            </a:r>
            <a:r>
              <a:rPr lang="en-CA" sz="2800" i="1" dirty="0"/>
              <a:t>if </a:t>
            </a:r>
            <a:r>
              <a:rPr lang="en-CA" sz="2800" dirty="0"/>
              <a:t>we write</a:t>
            </a:r>
            <a:r>
              <a:rPr lang="en-CA" dirty="0"/>
              <a:t> and what we write</a:t>
            </a:r>
          </a:p>
          <a:p>
            <a:r>
              <a:rPr lang="en-CA" sz="2800" dirty="0"/>
              <a:t>Usually disabled: </a:t>
            </a:r>
            <a:r>
              <a:rPr lang="en-CA" sz="2800" dirty="0" err="1"/>
              <a:t>glEnable</a:t>
            </a:r>
            <a:r>
              <a:rPr lang="en-CA" sz="2800" dirty="0"/>
              <a:t>(</a:t>
            </a:r>
          </a:p>
          <a:p>
            <a:pPr lvl="2"/>
            <a:endParaRPr lang="en-CA" dirty="0"/>
          </a:p>
        </p:txBody>
      </p:sp>
    </p:spTree>
    <p:extLst>
      <p:ext uri="{BB962C8B-B14F-4D97-AF65-F5344CB8AC3E}">
        <p14:creationId xmlns:p14="http://schemas.microsoft.com/office/powerpoint/2010/main" val="128304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p:txBody>
          <a:bodyPr/>
          <a:lstStyle/>
          <a:p>
            <a:r>
              <a:rPr lang="en-CA" dirty="0"/>
              <a:t>Flattened geometry</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p:txBody>
          <a:bodyPr/>
          <a:lstStyle/>
          <a:p>
            <a:r>
              <a:rPr lang="en-CA" dirty="0"/>
              <a:t>Flatten the geometry along the “ground” axes</a:t>
            </a:r>
          </a:p>
          <a:p>
            <a:r>
              <a:rPr lang="en-CA" dirty="0"/>
              <a:t>Draw it in a dark (“shadow”) colour just below the object and just above the “ground”</a:t>
            </a:r>
          </a:p>
          <a:p>
            <a:pPr lvl="1"/>
            <a:r>
              <a:rPr lang="en-CA" dirty="0"/>
              <a:t>You can even change the size based on distance from the “ground”</a:t>
            </a:r>
          </a:p>
          <a:p>
            <a:r>
              <a:rPr lang="en-CA" dirty="0"/>
              <a:t>Only works in certain situations. </a:t>
            </a:r>
          </a:p>
          <a:p>
            <a:r>
              <a:rPr lang="en-CA" dirty="0"/>
              <a:t>Very simple, effective, and fast</a:t>
            </a:r>
          </a:p>
          <a:p>
            <a:r>
              <a:rPr lang="en-CA" dirty="0"/>
              <a:t>Doesn’t even have to be the shape of the model: can be a circle and people won’t even notice</a:t>
            </a:r>
          </a:p>
        </p:txBody>
      </p:sp>
    </p:spTree>
    <p:extLst>
      <p:ext uri="{BB962C8B-B14F-4D97-AF65-F5344CB8AC3E}">
        <p14:creationId xmlns:p14="http://schemas.microsoft.com/office/powerpoint/2010/main" val="2400278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213AEE67-05BD-A9AA-1785-16F4E6EDCDE1}"/>
              </a:ext>
            </a:extLst>
          </p:cNvPr>
          <p:cNvSpPr/>
          <p:nvPr/>
        </p:nvSpPr>
        <p:spPr>
          <a:xfrm>
            <a:off x="373625" y="2431590"/>
            <a:ext cx="11484079" cy="1474838"/>
          </a:xfrm>
          <a:prstGeom prst="roundRect">
            <a:avLst>
              <a:gd name="adj" fmla="val 5556"/>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CA"/>
          </a:p>
        </p:txBody>
      </p:sp>
    </p:spTree>
    <p:extLst>
      <p:ext uri="{BB962C8B-B14F-4D97-AF65-F5344CB8AC3E}">
        <p14:creationId xmlns:p14="http://schemas.microsoft.com/office/powerpoint/2010/main" val="56152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p:txBody>
          <a:bodyPr/>
          <a:lstStyle/>
          <a:p>
            <a:r>
              <a:rPr lang="en-CA" dirty="0"/>
              <a:t>Stencil buffer based</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The stencil buffer can be used to isolate parts of the screen when being drawn – like a “was drawn” or “not drawn”</a:t>
            </a:r>
          </a:p>
          <a:p>
            <a:pPr lvl="1"/>
            <a:r>
              <a:rPr lang="en-CA" dirty="0"/>
              <a:t>Then based on this info, a later draw pass can read this information.</a:t>
            </a:r>
          </a:p>
          <a:p>
            <a:r>
              <a:rPr lang="en-CA" dirty="0"/>
              <a:t>But values in the buffer don’t have to be binary: they can be a set of flags or a counter. </a:t>
            </a:r>
          </a:p>
          <a:p>
            <a:r>
              <a:rPr lang="en-CA" dirty="0"/>
              <a:t>If used as a counter, it can also keep track of which “side” of the object has been drawn. </a:t>
            </a:r>
          </a:p>
          <a:p>
            <a:pPr lvl="1"/>
            <a:r>
              <a:rPr lang="en-CA" dirty="0"/>
              <a:t>If you draw </a:t>
            </a:r>
            <a:r>
              <a:rPr lang="en-CA" i="1" dirty="0"/>
              <a:t>both </a:t>
            </a:r>
            <a:r>
              <a:rPr lang="en-CA" dirty="0"/>
              <a:t>sides of the object and increment when facing one way, and decrement while facing another way, you can determine if the stencil has the “back” part of the model. </a:t>
            </a:r>
          </a:p>
          <a:p>
            <a:pPr lvl="1"/>
            <a:r>
              <a:rPr lang="en-CA" dirty="0"/>
              <a:t>On the next pass, you can read the stencil and see if the object is in shadow</a:t>
            </a:r>
          </a:p>
        </p:txBody>
      </p:sp>
    </p:spTree>
    <p:extLst>
      <p:ext uri="{BB962C8B-B14F-4D97-AF65-F5344CB8AC3E}">
        <p14:creationId xmlns:p14="http://schemas.microsoft.com/office/powerpoint/2010/main" val="17135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p:txBody>
          <a:bodyPr/>
          <a:lstStyle/>
          <a:p>
            <a:r>
              <a:rPr lang="en-CA" dirty="0"/>
              <a:t>Stencil buffer based</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Advantages:</a:t>
            </a:r>
          </a:p>
          <a:p>
            <a:pPr lvl="1"/>
            <a:r>
              <a:rPr lang="en-CA" dirty="0"/>
              <a:t>Very fast</a:t>
            </a:r>
          </a:p>
          <a:p>
            <a:pPr lvl="1"/>
            <a:r>
              <a:rPr lang="en-CA" dirty="0"/>
              <a:t>Somewhat straight-forward</a:t>
            </a:r>
          </a:p>
          <a:p>
            <a:r>
              <a:rPr lang="en-CA" dirty="0"/>
              <a:t>Disadvantages:</a:t>
            </a:r>
          </a:p>
          <a:p>
            <a:pPr lvl="1"/>
            <a:r>
              <a:rPr lang="en-CA" dirty="0"/>
              <a:t>Model can’t have any “cracks” or spaces between parts (which is difficult)</a:t>
            </a:r>
            <a:br>
              <a:rPr lang="en-CA" dirty="0"/>
            </a:br>
            <a:r>
              <a:rPr lang="en-CA" dirty="0"/>
              <a:t>If there are any, you get seriously ugly, noticeable effects.</a:t>
            </a:r>
          </a:p>
          <a:p>
            <a:pPr lvl="1"/>
            <a:r>
              <a:rPr lang="en-CA" dirty="0"/>
              <a:t>Tricky to determine which direction the light is coming from.</a:t>
            </a:r>
          </a:p>
          <a:p>
            <a:pPr lvl="1"/>
            <a:r>
              <a:rPr lang="en-CA" dirty="0"/>
              <a:t>One pass per light.</a:t>
            </a:r>
          </a:p>
          <a:p>
            <a:pPr lvl="1"/>
            <a:r>
              <a:rPr lang="en-CA" dirty="0"/>
              <a:t>Tricky to combine shadows (if they get darker with more shadows, I mean).</a:t>
            </a:r>
          </a:p>
          <a:p>
            <a:pPr lvl="1"/>
            <a:r>
              <a:rPr lang="en-CA" dirty="0"/>
              <a:t>Shadows can only have hard edges. </a:t>
            </a:r>
            <a:br>
              <a:rPr lang="en-CA" dirty="0"/>
            </a:br>
            <a:r>
              <a:rPr lang="en-CA" dirty="0"/>
              <a:t>(and edges don’t change based on distance)</a:t>
            </a:r>
          </a:p>
        </p:txBody>
      </p:sp>
    </p:spTree>
    <p:extLst>
      <p:ext uri="{BB962C8B-B14F-4D97-AF65-F5344CB8AC3E}">
        <p14:creationId xmlns:p14="http://schemas.microsoft.com/office/powerpoint/2010/main" val="1971633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10515600" cy="863907"/>
          </a:xfrm>
        </p:spPr>
        <p:txBody>
          <a:bodyPr/>
          <a:lstStyle/>
          <a:p>
            <a:r>
              <a:rPr lang="en-CA" dirty="0"/>
              <a:t>Bitmap based: General idea</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Use the depth buffer to store the location of the object </a:t>
            </a:r>
            <a:r>
              <a:rPr lang="en-CA" i="1" dirty="0"/>
              <a:t>from the view of the light </a:t>
            </a:r>
            <a:r>
              <a:rPr lang="en-CA" dirty="0"/>
              <a:t>(that is casting a shadow)</a:t>
            </a:r>
          </a:p>
          <a:p>
            <a:r>
              <a:rPr lang="en-CA" dirty="0"/>
              <a:t>On the next pass – from the camera’s view – compare the depth of the vertex that the camera sees with the depth of that vertex from the light pass depth. </a:t>
            </a:r>
          </a:p>
          <a:p>
            <a:r>
              <a:rPr lang="en-CA" dirty="0"/>
              <a:t>If that vertex is farther than that corresponding location in the </a:t>
            </a:r>
            <a:r>
              <a:rPr lang="en-CA" i="1" dirty="0"/>
              <a:t>light’s </a:t>
            </a:r>
            <a:r>
              <a:rPr lang="en-CA" dirty="0"/>
              <a:t>depth buffer pass, then it’s in shadow</a:t>
            </a:r>
          </a:p>
          <a:p>
            <a:pPr lvl="1"/>
            <a:r>
              <a:rPr lang="en-CA" dirty="0"/>
              <a:t>In other words, there is </a:t>
            </a:r>
            <a:r>
              <a:rPr lang="en-CA" i="1" dirty="0"/>
              <a:t>something else </a:t>
            </a:r>
            <a:r>
              <a:rPr lang="en-CA" dirty="0"/>
              <a:t>that set the depth </a:t>
            </a:r>
            <a:r>
              <a:rPr lang="en-CA" i="1" dirty="0"/>
              <a:t>closer </a:t>
            </a:r>
            <a:r>
              <a:rPr lang="en-CA" dirty="0"/>
              <a:t>according to the light’s view.</a:t>
            </a:r>
          </a:p>
          <a:p>
            <a:r>
              <a:rPr lang="en-CA" dirty="0"/>
              <a:t>Otherwise, the object is being lit by that light. </a:t>
            </a:r>
          </a:p>
        </p:txBody>
      </p:sp>
    </p:spTree>
    <p:extLst>
      <p:ext uri="{BB962C8B-B14F-4D97-AF65-F5344CB8AC3E}">
        <p14:creationId xmlns:p14="http://schemas.microsoft.com/office/powerpoint/2010/main" val="420884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10515600" cy="863907"/>
          </a:xfrm>
        </p:spPr>
        <p:txBody>
          <a:bodyPr/>
          <a:lstStyle/>
          <a:p>
            <a:r>
              <a:rPr lang="en-CA" dirty="0"/>
              <a:t>Bitmap based: Pros/Cons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Pros: Looks reasonably good. Reasonably fast. </a:t>
            </a:r>
          </a:p>
          <a:p>
            <a:r>
              <a:rPr lang="en-CA" dirty="0"/>
              <a:t>Cons: </a:t>
            </a:r>
          </a:p>
          <a:p>
            <a:pPr lvl="1"/>
            <a:r>
              <a:rPr lang="en-CA" sz="2800" dirty="0"/>
              <a:t>Have to deal with normalized device coordinates (usually)</a:t>
            </a:r>
          </a:p>
          <a:p>
            <a:pPr lvl="1"/>
            <a:r>
              <a:rPr lang="en-CA" sz="2800" dirty="0"/>
              <a:t>One pass per light</a:t>
            </a:r>
          </a:p>
          <a:p>
            <a:pPr lvl="1"/>
            <a:r>
              <a:rPr lang="en-CA" sz="2800" dirty="0"/>
              <a:t>Have to be careful with resolution and depth planes to maximize the quality of the shadow</a:t>
            </a:r>
          </a:p>
          <a:p>
            <a:pPr lvl="2"/>
            <a:r>
              <a:rPr lang="en-CA" sz="2800" dirty="0"/>
              <a:t>With angled lights, objects closer to the light appear less pixelated.</a:t>
            </a:r>
          </a:p>
          <a:p>
            <a:pPr lvl="1"/>
            <a:r>
              <a:rPr lang="en-CA" sz="3200" dirty="0"/>
              <a:t>“Peter Panning” issues: edge of object doesn’t match edge of shadow (precision issues, etc.)</a:t>
            </a:r>
          </a:p>
          <a:p>
            <a:pPr lvl="2"/>
            <a:endParaRPr lang="en-CA" dirty="0"/>
          </a:p>
        </p:txBody>
      </p:sp>
    </p:spTree>
    <p:extLst>
      <p:ext uri="{BB962C8B-B14F-4D97-AF65-F5344CB8AC3E}">
        <p14:creationId xmlns:p14="http://schemas.microsoft.com/office/powerpoint/2010/main" val="71466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A08-B121-978E-60E4-3661B4FA4F52}"/>
              </a:ext>
            </a:extLst>
          </p:cNvPr>
          <p:cNvSpPr>
            <a:spLocks noGrp="1"/>
          </p:cNvSpPr>
          <p:nvPr>
            <p:ph type="title"/>
          </p:nvPr>
        </p:nvSpPr>
        <p:spPr>
          <a:xfrm>
            <a:off x="838200" y="365125"/>
            <a:ext cx="10515600" cy="863907"/>
          </a:xfrm>
        </p:spPr>
        <p:txBody>
          <a:bodyPr/>
          <a:lstStyle/>
          <a:p>
            <a:r>
              <a:rPr lang="en-CA" dirty="0"/>
              <a:t>Bitmap based: Variations</a:t>
            </a:r>
          </a:p>
        </p:txBody>
      </p:sp>
      <p:sp>
        <p:nvSpPr>
          <p:cNvPr id="3" name="Content Placeholder 2">
            <a:extLst>
              <a:ext uri="{FF2B5EF4-FFF2-40B4-BE49-F238E27FC236}">
                <a16:creationId xmlns:a16="http://schemas.microsoft.com/office/drawing/2014/main" id="{469B466C-227E-794F-202E-2B173C78E9FE}"/>
              </a:ext>
            </a:extLst>
          </p:cNvPr>
          <p:cNvSpPr>
            <a:spLocks noGrp="1"/>
          </p:cNvSpPr>
          <p:nvPr>
            <p:ph idx="1"/>
          </p:nvPr>
        </p:nvSpPr>
        <p:spPr>
          <a:xfrm>
            <a:off x="393290" y="1396181"/>
            <a:ext cx="10960510" cy="4780782"/>
          </a:xfrm>
        </p:spPr>
        <p:txBody>
          <a:bodyPr/>
          <a:lstStyle/>
          <a:p>
            <a:r>
              <a:rPr lang="en-CA" dirty="0"/>
              <a:t>Directional light: </a:t>
            </a:r>
          </a:p>
          <a:p>
            <a:pPr lvl="1"/>
            <a:r>
              <a:rPr lang="en-CA" sz="2800" dirty="0"/>
              <a:t>Single 2D bit map from single, directional light. </a:t>
            </a:r>
          </a:p>
          <a:p>
            <a:pPr lvl="1"/>
            <a:r>
              <a:rPr lang="en-CA" sz="2800" dirty="0"/>
              <a:t>Uses orthographic projection for light.</a:t>
            </a:r>
          </a:p>
          <a:p>
            <a:r>
              <a:rPr lang="en-CA" sz="3200" dirty="0"/>
              <a:t>Cascaded shadow maps:</a:t>
            </a:r>
          </a:p>
          <a:p>
            <a:pPr lvl="1"/>
            <a:r>
              <a:rPr lang="en-CA" sz="2800" dirty="0"/>
              <a:t>Same general technique, but different depth buffers are used at different distances, reducing precision artifacts for close objects</a:t>
            </a:r>
          </a:p>
          <a:p>
            <a:r>
              <a:rPr lang="en-CA" sz="3200" dirty="0"/>
              <a:t>Point light: </a:t>
            </a:r>
          </a:p>
          <a:p>
            <a:pPr lvl="1"/>
            <a:r>
              <a:rPr lang="en-CA" sz="2800" dirty="0"/>
              <a:t>Cube map rather than single 2D map.</a:t>
            </a:r>
          </a:p>
          <a:p>
            <a:pPr lvl="1"/>
            <a:r>
              <a:rPr lang="en-CA" sz="2800" dirty="0"/>
              <a:t>Trickier to make looking good.</a:t>
            </a:r>
          </a:p>
          <a:p>
            <a:pPr lvl="2"/>
            <a:endParaRPr lang="en-CA" dirty="0"/>
          </a:p>
        </p:txBody>
      </p:sp>
    </p:spTree>
    <p:extLst>
      <p:ext uri="{BB962C8B-B14F-4D97-AF65-F5344CB8AC3E}">
        <p14:creationId xmlns:p14="http://schemas.microsoft.com/office/powerpoint/2010/main" val="292336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BDC57-5FE8-A576-0EC3-0A34ABBA20E8}"/>
              </a:ext>
            </a:extLst>
          </p:cNvPr>
          <p:cNvSpPr>
            <a:spLocks noGrp="1"/>
          </p:cNvSpPr>
          <p:nvPr>
            <p:ph type="ctrTitle"/>
          </p:nvPr>
        </p:nvSpPr>
        <p:spPr/>
        <p:txBody>
          <a:bodyPr/>
          <a:lstStyle/>
          <a:p>
            <a:r>
              <a:rPr lang="en-CA" dirty="0"/>
              <a:t>Bitmap shadow</a:t>
            </a:r>
          </a:p>
        </p:txBody>
      </p:sp>
    </p:spTree>
    <p:extLst>
      <p:ext uri="{BB962C8B-B14F-4D97-AF65-F5344CB8AC3E}">
        <p14:creationId xmlns:p14="http://schemas.microsoft.com/office/powerpoint/2010/main" val="14768702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7830</TotalTime>
  <Words>1930</Words>
  <Application>Microsoft Office PowerPoint</Application>
  <PresentationFormat>Widescreen</PresentationFormat>
  <Paragraphs>176</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Cambria Math</vt:lpstr>
      <vt:lpstr>Wingdings</vt:lpstr>
      <vt:lpstr>Office Theme</vt:lpstr>
      <vt:lpstr>Shadow mapping</vt:lpstr>
      <vt:lpstr>Few general kinds</vt:lpstr>
      <vt:lpstr>Flattened geometry</vt:lpstr>
      <vt:lpstr>Stencil buffer based</vt:lpstr>
      <vt:lpstr>Stencil buffer based</vt:lpstr>
      <vt:lpstr>Bitmap based: General idea</vt:lpstr>
      <vt:lpstr>Bitmap based: Pros/Cons</vt:lpstr>
      <vt:lpstr>Bitmap based: Variations</vt:lpstr>
      <vt:lpstr>Bitmap shadow</vt:lpstr>
      <vt:lpstr>FBO, only depth</vt:lpstr>
      <vt:lpstr>Z/depth-buffer</vt:lpstr>
      <vt:lpstr>Z/depth-buffer</vt:lpstr>
      <vt:lpstr>Z/depth-buffer</vt:lpstr>
      <vt:lpstr>Normalized Device Coordinates (NDC)</vt:lpstr>
      <vt:lpstr>The steps:</vt:lpstr>
      <vt:lpstr>The steps:</vt:lpstr>
      <vt:lpstr>PowerPoint Presentation</vt:lpstr>
      <vt:lpstr>The steps:</vt:lpstr>
      <vt:lpstr>PowerPoint Presentation</vt:lpstr>
      <vt:lpstr>PowerPoint Presentation</vt:lpstr>
      <vt:lpstr>The issues:</vt:lpstr>
      <vt:lpstr>PowerPoint Presentation</vt:lpstr>
      <vt:lpstr>The issues:</vt:lpstr>
      <vt:lpstr>Rules of thumb:</vt:lpstr>
      <vt:lpstr>Cascading shadow maps</vt:lpstr>
      <vt:lpstr>Cascading shadow maps</vt:lpstr>
      <vt:lpstr>Point lights </vt:lpstr>
      <vt:lpstr>Stencil buffer</vt:lpstr>
      <vt:lpstr>Stencil buffer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Feeney, Michael</dc:creator>
  <cp:lastModifiedBy>Feeney, Michael</cp:lastModifiedBy>
  <cp:revision>6</cp:revision>
  <dcterms:created xsi:type="dcterms:W3CDTF">2025-03-28T15:30:11Z</dcterms:created>
  <dcterms:modified xsi:type="dcterms:W3CDTF">2025-04-08T20:51:49Z</dcterms:modified>
</cp:coreProperties>
</file>