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6" r:id="rId5"/>
    <p:sldId id="267" r:id="rId6"/>
    <p:sldId id="268" r:id="rId7"/>
    <p:sldId id="269" r:id="rId8"/>
    <p:sldId id="27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105" d="100"/>
          <a:sy n="105"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A699-C78A-18DC-41D9-DCF2B8DA0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DFC2C4F-EA7C-763D-90BD-319C3DA5C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242424-FB79-FC82-EDB2-A8EF483B49A4}"/>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5" name="Footer Placeholder 4">
            <a:extLst>
              <a:ext uri="{FF2B5EF4-FFF2-40B4-BE49-F238E27FC236}">
                <a16:creationId xmlns:a16="http://schemas.microsoft.com/office/drawing/2014/main" id="{D5BBA1AF-071E-BB6D-6662-8E9E01393D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03D9BA-5467-F2FF-6BC5-F6CB20B50F29}"/>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425593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15E7-D506-F142-DBB6-98617F1FEF4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FA03941-FFB3-1774-D11D-F2CD5A1A38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2E2E1C-E415-1A1D-26E8-CE3E586FF88E}"/>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5" name="Footer Placeholder 4">
            <a:extLst>
              <a:ext uri="{FF2B5EF4-FFF2-40B4-BE49-F238E27FC236}">
                <a16:creationId xmlns:a16="http://schemas.microsoft.com/office/drawing/2014/main" id="{0D3189C5-6A48-94D1-BFB7-957CC295DAD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FE704-1603-0C5B-332F-84DE2A08A1F1}"/>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42117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39AD6-32BE-4FFB-0D09-423AFD7F40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AA62D91-3DB1-A787-8905-976036A08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7DB969-D271-78C1-BA49-DB357B42DA81}"/>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5" name="Footer Placeholder 4">
            <a:extLst>
              <a:ext uri="{FF2B5EF4-FFF2-40B4-BE49-F238E27FC236}">
                <a16:creationId xmlns:a16="http://schemas.microsoft.com/office/drawing/2014/main" id="{DE5123AD-69F6-9B87-4818-7B1EAC0B25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A538B7-50E4-59BB-7E69-AA2AB89879DB}"/>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50474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EBD8-92C8-48CA-C185-8410D6DA53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0286E0D-9C24-4E4F-8BC0-3F483D53B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ADF8F-5F90-F67F-97E8-1FE9A8BEB02B}"/>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5" name="Footer Placeholder 4">
            <a:extLst>
              <a:ext uri="{FF2B5EF4-FFF2-40B4-BE49-F238E27FC236}">
                <a16:creationId xmlns:a16="http://schemas.microsoft.com/office/drawing/2014/main" id="{FFD4075A-4638-4E44-7B53-36BD57DD16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17D8C9-1674-0705-F2B5-10B0147D0855}"/>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56486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E5F5-564D-9AF0-4162-24E854D69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70C25EF-6B09-3325-71D1-09D3910FD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38ADF5-AF05-184A-60EE-10CEDD64B61D}"/>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5" name="Footer Placeholder 4">
            <a:extLst>
              <a:ext uri="{FF2B5EF4-FFF2-40B4-BE49-F238E27FC236}">
                <a16:creationId xmlns:a16="http://schemas.microsoft.com/office/drawing/2014/main" id="{93512A19-FC98-4C86-4DA7-2BD32147DB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B4C58C-BE86-D4B8-6C1D-81D592039DEF}"/>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224879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6C89-C2F5-5936-1403-FB6EA7A72D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9F3C0EB-19FE-4A4A-E45C-043681EFC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D94C1-4A01-69BF-B8FC-6A0E96424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175387-AFFD-DC27-99C7-0067217FA5DF}"/>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6" name="Footer Placeholder 5">
            <a:extLst>
              <a:ext uri="{FF2B5EF4-FFF2-40B4-BE49-F238E27FC236}">
                <a16:creationId xmlns:a16="http://schemas.microsoft.com/office/drawing/2014/main" id="{0099F1AC-01AD-7BB4-7B8B-F8569EC6E1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7D268B3-9F78-78BF-24C7-91E4872F52DC}"/>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18638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8AF6-9CD6-1DE1-C635-762D4152A8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AE4819-8310-76FB-0F21-39B21A2A8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A23AF-9CDA-302D-B717-60449BF08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29E6F21-7CC6-156A-CB76-FD8A3EB83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52207-9E65-AF30-EFF6-25401D706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8FE394D-2551-A3FE-EA2B-3EA959CA81E1}"/>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8" name="Footer Placeholder 7">
            <a:extLst>
              <a:ext uri="{FF2B5EF4-FFF2-40B4-BE49-F238E27FC236}">
                <a16:creationId xmlns:a16="http://schemas.microsoft.com/office/drawing/2014/main" id="{8A766F15-D85C-EEEB-3166-8CA125CBBEE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47BC1A-50BA-779C-BEDA-E9AF8F9D1ECF}"/>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260919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C988-07F8-360D-109C-C939ABA8ED8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A4FD81C-4537-EAB7-36D7-C76063FB649B}"/>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4" name="Footer Placeholder 3">
            <a:extLst>
              <a:ext uri="{FF2B5EF4-FFF2-40B4-BE49-F238E27FC236}">
                <a16:creationId xmlns:a16="http://schemas.microsoft.com/office/drawing/2014/main" id="{5996F108-D0B8-18E0-F3E7-A251C938DA2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F32BAB3-ED6E-CD68-3E37-64B5A12C98AC}"/>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32224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41003-76FB-E276-4FFF-92641FB9F003}"/>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3" name="Footer Placeholder 2">
            <a:extLst>
              <a:ext uri="{FF2B5EF4-FFF2-40B4-BE49-F238E27FC236}">
                <a16:creationId xmlns:a16="http://schemas.microsoft.com/office/drawing/2014/main" id="{FEE75F0E-40D3-D5C5-6A35-0423D75E75D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6A553E2-01C8-6E8E-EED2-03A0C78F28D8}"/>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92727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264B-2381-55B6-0B40-9AAA371AE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DA0A8C5-A5E4-A27C-9B21-DA15F23C9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DF185AD-8FD3-2209-CF9B-11952F161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E45CC-A2DA-D085-75DE-73F4093CAFF4}"/>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6" name="Footer Placeholder 5">
            <a:extLst>
              <a:ext uri="{FF2B5EF4-FFF2-40B4-BE49-F238E27FC236}">
                <a16:creationId xmlns:a16="http://schemas.microsoft.com/office/drawing/2014/main" id="{F953BDE7-A178-C510-E3D1-F510FA5723B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B2921C-26F8-7B6E-BEE0-8C9D8FFAF919}"/>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203068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08D6-11FC-F449-2D4C-D16E7BE09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2364B76-80A5-24BC-CCC0-5BD2E6FA1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36BD43-C77D-D54E-43F7-0B6F9BED6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B2FB8-1CFA-1BB8-5B05-3E7DC57C276C}"/>
              </a:ext>
            </a:extLst>
          </p:cNvPr>
          <p:cNvSpPr>
            <a:spLocks noGrp="1"/>
          </p:cNvSpPr>
          <p:nvPr>
            <p:ph type="dt" sz="half" idx="10"/>
          </p:nvPr>
        </p:nvSpPr>
        <p:spPr/>
        <p:txBody>
          <a:bodyPr/>
          <a:lstStyle/>
          <a:p>
            <a:fld id="{4A003BE4-BF0C-4C7D-9165-AF2C362F6A3B}" type="datetimeFigureOut">
              <a:rPr lang="en-CA" smtClean="0"/>
              <a:t>2023-11-30</a:t>
            </a:fld>
            <a:endParaRPr lang="en-CA"/>
          </a:p>
        </p:txBody>
      </p:sp>
      <p:sp>
        <p:nvSpPr>
          <p:cNvPr id="6" name="Footer Placeholder 5">
            <a:extLst>
              <a:ext uri="{FF2B5EF4-FFF2-40B4-BE49-F238E27FC236}">
                <a16:creationId xmlns:a16="http://schemas.microsoft.com/office/drawing/2014/main" id="{ED5C76D0-9790-5C14-AB04-D003CD2C59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14364A-A75C-7081-73F5-E5F5D496782A}"/>
              </a:ext>
            </a:extLst>
          </p:cNvPr>
          <p:cNvSpPr>
            <a:spLocks noGrp="1"/>
          </p:cNvSpPr>
          <p:nvPr>
            <p:ph type="sldNum" sz="quarter" idx="12"/>
          </p:nvPr>
        </p:nvSpPr>
        <p:spPr/>
        <p:txBody>
          <a:bodyPr/>
          <a:lstStyle/>
          <a:p>
            <a:fld id="{D834F1F6-DF88-428D-8EAB-251B2AEC6E11}" type="slidenum">
              <a:rPr lang="en-CA" smtClean="0"/>
              <a:t>‹#›</a:t>
            </a:fld>
            <a:endParaRPr lang="en-CA"/>
          </a:p>
        </p:txBody>
      </p:sp>
    </p:spTree>
    <p:extLst>
      <p:ext uri="{BB962C8B-B14F-4D97-AF65-F5344CB8AC3E}">
        <p14:creationId xmlns:p14="http://schemas.microsoft.com/office/powerpoint/2010/main" val="239720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7D916-2DD2-3A56-BD6A-5C27970CF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A0C161A-D904-06B2-6318-3F644A640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0BB1D2-3B0C-3967-AAAC-D184D46C5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03BE4-BF0C-4C7D-9165-AF2C362F6A3B}" type="datetimeFigureOut">
              <a:rPr lang="en-CA" smtClean="0"/>
              <a:t>2023-11-30</a:t>
            </a:fld>
            <a:endParaRPr lang="en-CA"/>
          </a:p>
        </p:txBody>
      </p:sp>
      <p:sp>
        <p:nvSpPr>
          <p:cNvPr id="5" name="Footer Placeholder 4">
            <a:extLst>
              <a:ext uri="{FF2B5EF4-FFF2-40B4-BE49-F238E27FC236}">
                <a16:creationId xmlns:a16="http://schemas.microsoft.com/office/drawing/2014/main" id="{AB801473-0A93-A424-FAA2-89AF7AC54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BDBEADF-1F94-11B2-DF5E-489EAA002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4F1F6-DF88-428D-8EAB-251B2AEC6E11}" type="slidenum">
              <a:rPr lang="en-CA" smtClean="0"/>
              <a:t>‹#›</a:t>
            </a:fld>
            <a:endParaRPr lang="en-CA"/>
          </a:p>
        </p:txBody>
      </p:sp>
    </p:spTree>
    <p:extLst>
      <p:ext uri="{BB962C8B-B14F-4D97-AF65-F5344CB8AC3E}">
        <p14:creationId xmlns:p14="http://schemas.microsoft.com/office/powerpoint/2010/main" val="191937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stax.org/books/university-physics-volume-1/pages/3-4-motion-with-constant-acceler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4110-D274-1C08-A1F9-4335CBD9F171}"/>
              </a:ext>
            </a:extLst>
          </p:cNvPr>
          <p:cNvSpPr>
            <a:spLocks noGrp="1"/>
          </p:cNvSpPr>
          <p:nvPr>
            <p:ph type="ctrTitle"/>
          </p:nvPr>
        </p:nvSpPr>
        <p:spPr/>
        <p:txBody>
          <a:bodyPr/>
          <a:lstStyle/>
          <a:p>
            <a:r>
              <a:rPr lang="en-CA" dirty="0"/>
              <a:t>Ease In and Ease Out</a:t>
            </a:r>
          </a:p>
        </p:txBody>
      </p:sp>
      <p:sp>
        <p:nvSpPr>
          <p:cNvPr id="3" name="Subtitle 2">
            <a:extLst>
              <a:ext uri="{FF2B5EF4-FFF2-40B4-BE49-F238E27FC236}">
                <a16:creationId xmlns:a16="http://schemas.microsoft.com/office/drawing/2014/main" id="{EDBCD51C-E264-062C-9E50-D5CF031462A1}"/>
              </a:ext>
            </a:extLst>
          </p:cNvPr>
          <p:cNvSpPr>
            <a:spLocks noGrp="1"/>
          </p:cNvSpPr>
          <p:nvPr>
            <p:ph type="subTitle" idx="1"/>
          </p:nvPr>
        </p:nvSpPr>
        <p:spPr>
          <a:xfrm>
            <a:off x="1524000" y="4257368"/>
            <a:ext cx="9144000" cy="1000432"/>
          </a:xfrm>
        </p:spPr>
        <p:txBody>
          <a:bodyPr/>
          <a:lstStyle/>
          <a:p>
            <a:r>
              <a:rPr lang="en-CA" dirty="0"/>
              <a:t>Some suggestions…</a:t>
            </a:r>
          </a:p>
        </p:txBody>
      </p:sp>
    </p:spTree>
    <p:extLst>
      <p:ext uri="{BB962C8B-B14F-4D97-AF65-F5344CB8AC3E}">
        <p14:creationId xmlns:p14="http://schemas.microsoft.com/office/powerpoint/2010/main" val="39114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Constant velocity</a:t>
            </a:r>
          </a:p>
        </p:txBody>
      </p:sp>
      <p:sp>
        <p:nvSpPr>
          <p:cNvPr id="3" name="Content Placeholder 2">
            <a:extLst>
              <a:ext uri="{FF2B5EF4-FFF2-40B4-BE49-F238E27FC236}">
                <a16:creationId xmlns:a16="http://schemas.microsoft.com/office/drawing/2014/main" id="{FFDAAA22-BF11-B008-F0C4-DA99869E240B}"/>
              </a:ext>
            </a:extLst>
          </p:cNvPr>
          <p:cNvSpPr>
            <a:spLocks noGrp="1"/>
          </p:cNvSpPr>
          <p:nvPr>
            <p:ph idx="1"/>
          </p:nvPr>
        </p:nvSpPr>
        <p:spPr/>
        <p:txBody>
          <a:bodyPr/>
          <a:lstStyle/>
          <a:p>
            <a:r>
              <a:rPr lang="en-CA" dirty="0"/>
              <a:t>This one is straight forward:</a:t>
            </a:r>
          </a:p>
          <a:p>
            <a:pPr lvl="1"/>
            <a:r>
              <a:rPr lang="en-CA" dirty="0">
                <a:sym typeface="Wingdings" panose="05000000000000000000" pitchFamily="2" charset="2"/>
              </a:rPr>
              <a:t>Distance = Velocity * time</a:t>
            </a:r>
          </a:p>
          <a:p>
            <a:pPr lvl="1"/>
            <a:r>
              <a:rPr lang="en-CA" dirty="0">
                <a:sym typeface="Wingdings" panose="05000000000000000000" pitchFamily="2" charset="2"/>
              </a:rPr>
              <a:t>So you can solve for time:</a:t>
            </a:r>
          </a:p>
          <a:p>
            <a:pPr lvl="1"/>
            <a:r>
              <a:rPr lang="en-CA" dirty="0">
                <a:sym typeface="Wingdings" panose="05000000000000000000" pitchFamily="2" charset="2"/>
              </a:rPr>
              <a:t>Time = Distance/Velocity</a:t>
            </a:r>
          </a:p>
          <a:p>
            <a:pPr lvl="1"/>
            <a:r>
              <a:rPr lang="en-CA" dirty="0">
                <a:sym typeface="Wingdings" panose="05000000000000000000" pitchFamily="2" charset="2"/>
              </a:rPr>
              <a:t>Or   t = x/v</a:t>
            </a:r>
          </a:p>
          <a:p>
            <a:endParaRPr lang="en-CA" dirty="0">
              <a:sym typeface="Wingdings" panose="05000000000000000000" pitchFamily="2" charset="2"/>
            </a:endParaRP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8506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Non-constant velocity is trickier</a:t>
            </a:r>
          </a:p>
        </p:txBody>
      </p:sp>
      <p:sp>
        <p:nvSpPr>
          <p:cNvPr id="3" name="Content Placeholder 2">
            <a:extLst>
              <a:ext uri="{FF2B5EF4-FFF2-40B4-BE49-F238E27FC236}">
                <a16:creationId xmlns:a16="http://schemas.microsoft.com/office/drawing/2014/main" id="{FFDAAA22-BF11-B008-F0C4-DA99869E240B}"/>
              </a:ext>
            </a:extLst>
          </p:cNvPr>
          <p:cNvSpPr>
            <a:spLocks noGrp="1"/>
          </p:cNvSpPr>
          <p:nvPr>
            <p:ph idx="1"/>
          </p:nvPr>
        </p:nvSpPr>
        <p:spPr/>
        <p:txBody>
          <a:bodyPr/>
          <a:lstStyle/>
          <a:p>
            <a:r>
              <a:rPr lang="en-CA" dirty="0"/>
              <a:t>This is non-linear, so you could get into “The World of Calculus” to calculate the entire result, or you could do it another way if the acceleration is constant during the ease in and ease out</a:t>
            </a:r>
          </a:p>
          <a:p>
            <a:r>
              <a:rPr lang="en-CA" dirty="0">
                <a:sym typeface="Wingdings" panose="05000000000000000000" pitchFamily="2" charset="2"/>
              </a:rPr>
              <a:t>Break into 3 parts: </a:t>
            </a:r>
          </a:p>
          <a:p>
            <a:pPr lvl="1"/>
            <a:r>
              <a:rPr lang="en-CA" dirty="0">
                <a:sym typeface="Wingdings" panose="05000000000000000000" pitchFamily="2" charset="2"/>
              </a:rPr>
              <a:t>Ease in (acceleration)</a:t>
            </a:r>
          </a:p>
          <a:p>
            <a:pPr lvl="1"/>
            <a:r>
              <a:rPr lang="en-CA" dirty="0">
                <a:sym typeface="Wingdings" panose="05000000000000000000" pitchFamily="2" charset="2"/>
              </a:rPr>
              <a:t>Constant velocity part</a:t>
            </a:r>
          </a:p>
          <a:p>
            <a:pPr lvl="1"/>
            <a:r>
              <a:rPr lang="en-CA" dirty="0">
                <a:sym typeface="Wingdings" panose="05000000000000000000" pitchFamily="2" charset="2"/>
              </a:rPr>
              <a:t>Ease out (deceleration) </a:t>
            </a:r>
          </a:p>
          <a:p>
            <a:pPr lvl="1"/>
            <a:endParaRPr lang="en-CA" dirty="0">
              <a:sym typeface="Wingdings" panose="05000000000000000000" pitchFamily="2" charset="2"/>
            </a:endParaRPr>
          </a:p>
          <a:p>
            <a:endParaRPr lang="en-CA" dirty="0">
              <a:sym typeface="Wingdings" panose="05000000000000000000" pitchFamily="2" charset="2"/>
            </a:endParaRP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73547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Let’s look at the 1</a:t>
            </a:r>
            <a:r>
              <a:rPr lang="en-CA" baseline="30000" dirty="0"/>
              <a:t>st</a:t>
            </a:r>
            <a:r>
              <a:rPr lang="en-CA" dirty="0"/>
              <a:t> part, ease in/acceleration</a:t>
            </a:r>
          </a:p>
        </p:txBody>
      </p:sp>
      <p:sp>
        <p:nvSpPr>
          <p:cNvPr id="3" name="Content Placeholder 2">
            <a:extLst>
              <a:ext uri="{FF2B5EF4-FFF2-40B4-BE49-F238E27FC236}">
                <a16:creationId xmlns:a16="http://schemas.microsoft.com/office/drawing/2014/main" id="{FFDAAA22-BF11-B008-F0C4-DA99869E240B}"/>
              </a:ext>
            </a:extLst>
          </p:cNvPr>
          <p:cNvSpPr>
            <a:spLocks noGrp="1"/>
          </p:cNvSpPr>
          <p:nvPr>
            <p:ph idx="1"/>
          </p:nvPr>
        </p:nvSpPr>
        <p:spPr/>
        <p:txBody>
          <a:bodyPr/>
          <a:lstStyle/>
          <a:p>
            <a:r>
              <a:rPr lang="en-CA" dirty="0"/>
              <a:t>If you google “distance from constant acceleration” you’ll get a bunch of sites. Here’s a good one: </a:t>
            </a:r>
            <a:r>
              <a:rPr lang="en-CA" dirty="0">
                <a:hlinkClick r:id="rId2"/>
              </a:rPr>
              <a:t>https://openstax.org/books/university-physics-volume-1/pages/3-4-motion-with-constant-acceleration</a:t>
            </a:r>
            <a:r>
              <a:rPr lang="en-CA" dirty="0"/>
              <a:t> </a:t>
            </a:r>
          </a:p>
          <a:p>
            <a:endParaRPr lang="en-CA" dirty="0"/>
          </a:p>
          <a:p>
            <a:endParaRPr lang="en-CA" dirty="0"/>
          </a:p>
          <a:p>
            <a:endParaRPr lang="en-CA" dirty="0"/>
          </a:p>
          <a:p>
            <a:endParaRPr lang="en-CA" dirty="0"/>
          </a:p>
          <a:p>
            <a:endParaRPr lang="en-CA" dirty="0"/>
          </a:p>
          <a:p>
            <a:r>
              <a:rPr lang="en-CA" dirty="0"/>
              <a:t>This might look familiar from high school physics… 😢</a:t>
            </a:r>
          </a:p>
          <a:p>
            <a:endParaRPr lang="en-CA" dirty="0">
              <a:sym typeface="Wingdings" panose="05000000000000000000" pitchFamily="2" charset="2"/>
            </a:endParaRPr>
          </a:p>
          <a:p>
            <a:pPr lvl="1"/>
            <a:endParaRPr lang="en-CA" dirty="0">
              <a:sym typeface="Wingdings" panose="05000000000000000000" pitchFamily="2" charset="2"/>
            </a:endParaRPr>
          </a:p>
          <a:p>
            <a:endParaRPr lang="en-CA" dirty="0">
              <a:sym typeface="Wingdings" panose="05000000000000000000" pitchFamily="2" charset="2"/>
            </a:endParaRPr>
          </a:p>
          <a:p>
            <a:endParaRPr lang="en-CA" dirty="0"/>
          </a:p>
          <a:p>
            <a:endParaRPr lang="en-CA" dirty="0"/>
          </a:p>
          <a:p>
            <a:endParaRPr lang="en-CA" dirty="0"/>
          </a:p>
          <a:p>
            <a:endParaRPr lang="en-CA" dirty="0"/>
          </a:p>
        </p:txBody>
      </p:sp>
      <p:pic>
        <p:nvPicPr>
          <p:cNvPr id="5" name="Picture 4">
            <a:extLst>
              <a:ext uri="{FF2B5EF4-FFF2-40B4-BE49-F238E27FC236}">
                <a16:creationId xmlns:a16="http://schemas.microsoft.com/office/drawing/2014/main" id="{79E6CDF5-95A0-7753-9ABB-CCAF2D24F2E5}"/>
              </a:ext>
            </a:extLst>
          </p:cNvPr>
          <p:cNvPicPr>
            <a:picLocks noChangeAspect="1"/>
          </p:cNvPicPr>
          <p:nvPr/>
        </p:nvPicPr>
        <p:blipFill>
          <a:blip r:embed="rId3"/>
          <a:stretch>
            <a:fillRect/>
          </a:stretch>
        </p:blipFill>
        <p:spPr>
          <a:xfrm>
            <a:off x="1674546" y="3217299"/>
            <a:ext cx="7760601" cy="1930301"/>
          </a:xfrm>
          <a:prstGeom prst="rect">
            <a:avLst/>
          </a:prstGeom>
        </p:spPr>
      </p:pic>
    </p:spTree>
    <p:extLst>
      <p:ext uri="{BB962C8B-B14F-4D97-AF65-F5344CB8AC3E}">
        <p14:creationId xmlns:p14="http://schemas.microsoft.com/office/powerpoint/2010/main" val="372301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Here are the 3 phases graphed with velocity and acceleration:</a:t>
            </a:r>
          </a:p>
        </p:txBody>
      </p:sp>
      <p:cxnSp>
        <p:nvCxnSpPr>
          <p:cNvPr id="7" name="Straight Arrow Connector 6">
            <a:extLst>
              <a:ext uri="{FF2B5EF4-FFF2-40B4-BE49-F238E27FC236}">
                <a16:creationId xmlns:a16="http://schemas.microsoft.com/office/drawing/2014/main" id="{EECF15CD-3BAB-E5A5-FA7C-A69B14364B7B}"/>
              </a:ext>
            </a:extLst>
          </p:cNvPr>
          <p:cNvCxnSpPr>
            <a:cxnSpLocks/>
          </p:cNvCxnSpPr>
          <p:nvPr/>
        </p:nvCxnSpPr>
        <p:spPr>
          <a:xfrm>
            <a:off x="968828" y="3755198"/>
            <a:ext cx="10116312"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DAD39E-E7D5-E7B9-BB76-256F89281CA2}"/>
              </a:ext>
            </a:extLst>
          </p:cNvPr>
          <p:cNvSpPr txBox="1"/>
          <p:nvPr/>
        </p:nvSpPr>
        <p:spPr>
          <a:xfrm>
            <a:off x="5022668" y="3671593"/>
            <a:ext cx="649537" cy="369332"/>
          </a:xfrm>
          <a:prstGeom prst="rect">
            <a:avLst/>
          </a:prstGeom>
          <a:noFill/>
        </p:spPr>
        <p:txBody>
          <a:bodyPr wrap="none" rtlCol="0">
            <a:spAutoFit/>
          </a:bodyPr>
          <a:lstStyle/>
          <a:p>
            <a:r>
              <a:rPr lang="en-CA" dirty="0"/>
              <a:t>Time</a:t>
            </a:r>
          </a:p>
        </p:txBody>
      </p:sp>
      <p:cxnSp>
        <p:nvCxnSpPr>
          <p:cNvPr id="9" name="Straight Arrow Connector 8">
            <a:extLst>
              <a:ext uri="{FF2B5EF4-FFF2-40B4-BE49-F238E27FC236}">
                <a16:creationId xmlns:a16="http://schemas.microsoft.com/office/drawing/2014/main" id="{8144C56F-29D8-CAD4-B9CC-FC01E20C0440}"/>
              </a:ext>
            </a:extLst>
          </p:cNvPr>
          <p:cNvCxnSpPr>
            <a:cxnSpLocks/>
          </p:cNvCxnSpPr>
          <p:nvPr/>
        </p:nvCxnSpPr>
        <p:spPr>
          <a:xfrm flipH="1" flipV="1">
            <a:off x="956636" y="1770950"/>
            <a:ext cx="6096" cy="198424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7A57FD-AC9A-5280-C475-2CD50A8BD690}"/>
              </a:ext>
            </a:extLst>
          </p:cNvPr>
          <p:cNvSpPr txBox="1"/>
          <p:nvPr/>
        </p:nvSpPr>
        <p:spPr>
          <a:xfrm rot="16200000">
            <a:off x="-24820" y="2886518"/>
            <a:ext cx="926600" cy="369332"/>
          </a:xfrm>
          <a:prstGeom prst="rect">
            <a:avLst/>
          </a:prstGeom>
          <a:noFill/>
        </p:spPr>
        <p:txBody>
          <a:bodyPr wrap="none" rtlCol="0">
            <a:spAutoFit/>
          </a:bodyPr>
          <a:lstStyle/>
          <a:p>
            <a:r>
              <a:rPr lang="en-CA" dirty="0"/>
              <a:t>Velocity</a:t>
            </a:r>
          </a:p>
        </p:txBody>
      </p:sp>
      <p:cxnSp>
        <p:nvCxnSpPr>
          <p:cNvPr id="15" name="Straight Arrow Connector 14">
            <a:extLst>
              <a:ext uri="{FF2B5EF4-FFF2-40B4-BE49-F238E27FC236}">
                <a16:creationId xmlns:a16="http://schemas.microsoft.com/office/drawing/2014/main" id="{FCE72059-FA0F-3E06-B827-A24EA461A0E8}"/>
              </a:ext>
            </a:extLst>
          </p:cNvPr>
          <p:cNvCxnSpPr>
            <a:cxnSpLocks/>
          </p:cNvCxnSpPr>
          <p:nvPr/>
        </p:nvCxnSpPr>
        <p:spPr>
          <a:xfrm flipV="1">
            <a:off x="968828" y="1908110"/>
            <a:ext cx="1849016" cy="18470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9C019C-F9E7-3509-090D-50615569B191}"/>
              </a:ext>
            </a:extLst>
          </p:cNvPr>
          <p:cNvCxnSpPr>
            <a:cxnSpLocks/>
          </p:cNvCxnSpPr>
          <p:nvPr/>
        </p:nvCxnSpPr>
        <p:spPr>
          <a:xfrm>
            <a:off x="8834534" y="1962498"/>
            <a:ext cx="1932992" cy="173831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A70261-95EC-3530-780C-F37B22E9CF74}"/>
              </a:ext>
            </a:extLst>
          </p:cNvPr>
          <p:cNvCxnSpPr>
            <a:cxnSpLocks/>
          </p:cNvCxnSpPr>
          <p:nvPr/>
        </p:nvCxnSpPr>
        <p:spPr>
          <a:xfrm>
            <a:off x="2817844" y="1908110"/>
            <a:ext cx="6016690" cy="543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E85942-5B25-7166-4672-6BEF8E47F731}"/>
              </a:ext>
            </a:extLst>
          </p:cNvPr>
          <p:cNvCxnSpPr>
            <a:cxnSpLocks/>
          </p:cNvCxnSpPr>
          <p:nvPr/>
        </p:nvCxnSpPr>
        <p:spPr>
          <a:xfrm>
            <a:off x="968828" y="6228126"/>
            <a:ext cx="10116312"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2A3EA29-36CC-07C0-9B70-FD14F5200C9A}"/>
              </a:ext>
            </a:extLst>
          </p:cNvPr>
          <p:cNvSpPr txBox="1"/>
          <p:nvPr/>
        </p:nvSpPr>
        <p:spPr>
          <a:xfrm>
            <a:off x="5022668" y="6221317"/>
            <a:ext cx="649537" cy="369332"/>
          </a:xfrm>
          <a:prstGeom prst="rect">
            <a:avLst/>
          </a:prstGeom>
          <a:noFill/>
        </p:spPr>
        <p:txBody>
          <a:bodyPr wrap="none" rtlCol="0">
            <a:spAutoFit/>
          </a:bodyPr>
          <a:lstStyle/>
          <a:p>
            <a:r>
              <a:rPr lang="en-CA" dirty="0"/>
              <a:t>Time</a:t>
            </a:r>
          </a:p>
        </p:txBody>
      </p:sp>
      <p:cxnSp>
        <p:nvCxnSpPr>
          <p:cNvPr id="28" name="Straight Arrow Connector 27">
            <a:extLst>
              <a:ext uri="{FF2B5EF4-FFF2-40B4-BE49-F238E27FC236}">
                <a16:creationId xmlns:a16="http://schemas.microsoft.com/office/drawing/2014/main" id="{478E45CE-9DFE-1A2E-2509-AE73FEC3E488}"/>
              </a:ext>
            </a:extLst>
          </p:cNvPr>
          <p:cNvCxnSpPr>
            <a:cxnSpLocks/>
          </p:cNvCxnSpPr>
          <p:nvPr/>
        </p:nvCxnSpPr>
        <p:spPr>
          <a:xfrm flipH="1" flipV="1">
            <a:off x="956636" y="4243878"/>
            <a:ext cx="6096" cy="198424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2B78B3C-F953-7FA0-BF3B-D5E9C76AA83C}"/>
              </a:ext>
            </a:extLst>
          </p:cNvPr>
          <p:cNvSpPr txBox="1"/>
          <p:nvPr/>
        </p:nvSpPr>
        <p:spPr>
          <a:xfrm rot="16200000">
            <a:off x="-120084" y="5200825"/>
            <a:ext cx="1354410" cy="369332"/>
          </a:xfrm>
          <a:prstGeom prst="rect">
            <a:avLst/>
          </a:prstGeom>
          <a:noFill/>
        </p:spPr>
        <p:txBody>
          <a:bodyPr wrap="none" rtlCol="0">
            <a:spAutoFit/>
          </a:bodyPr>
          <a:lstStyle/>
          <a:p>
            <a:r>
              <a:rPr lang="en-CA" dirty="0"/>
              <a:t>Acceleration</a:t>
            </a:r>
          </a:p>
        </p:txBody>
      </p:sp>
      <p:cxnSp>
        <p:nvCxnSpPr>
          <p:cNvPr id="30" name="Straight Arrow Connector 29">
            <a:extLst>
              <a:ext uri="{FF2B5EF4-FFF2-40B4-BE49-F238E27FC236}">
                <a16:creationId xmlns:a16="http://schemas.microsoft.com/office/drawing/2014/main" id="{B5FE1FCF-510B-D5FF-060E-987693A6603A}"/>
              </a:ext>
            </a:extLst>
          </p:cNvPr>
          <p:cNvCxnSpPr>
            <a:cxnSpLocks/>
          </p:cNvCxnSpPr>
          <p:nvPr/>
        </p:nvCxnSpPr>
        <p:spPr>
          <a:xfrm>
            <a:off x="968828" y="4581331"/>
            <a:ext cx="1849016"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467AB2-0108-4830-0D0D-345F2D4EE40F}"/>
              </a:ext>
            </a:extLst>
          </p:cNvPr>
          <p:cNvCxnSpPr>
            <a:cxnSpLocks/>
          </p:cNvCxnSpPr>
          <p:nvPr/>
        </p:nvCxnSpPr>
        <p:spPr>
          <a:xfrm flipV="1">
            <a:off x="8834534" y="4408232"/>
            <a:ext cx="1932992" cy="27194"/>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389D4AC-8A0B-5F18-1B7B-3D7360347580}"/>
              </a:ext>
            </a:extLst>
          </p:cNvPr>
          <p:cNvCxnSpPr>
            <a:cxnSpLocks/>
          </p:cNvCxnSpPr>
          <p:nvPr/>
        </p:nvCxnSpPr>
        <p:spPr>
          <a:xfrm>
            <a:off x="2817844" y="6146542"/>
            <a:ext cx="6016690" cy="543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Callout: Bent Line 36">
            <a:extLst>
              <a:ext uri="{FF2B5EF4-FFF2-40B4-BE49-F238E27FC236}">
                <a16:creationId xmlns:a16="http://schemas.microsoft.com/office/drawing/2014/main" id="{F48F4CA7-A9E6-D836-E8A8-E5357CEB6235}"/>
              </a:ext>
            </a:extLst>
          </p:cNvPr>
          <p:cNvSpPr/>
          <p:nvPr/>
        </p:nvSpPr>
        <p:spPr>
          <a:xfrm>
            <a:off x="5710335" y="5126398"/>
            <a:ext cx="2313992" cy="475889"/>
          </a:xfrm>
          <a:prstGeom prst="borderCallout2">
            <a:avLst>
              <a:gd name="adj1" fmla="val 18750"/>
              <a:gd name="adj2" fmla="val -8333"/>
              <a:gd name="adj3" fmla="val 18750"/>
              <a:gd name="adj4" fmla="val -16667"/>
              <a:gd name="adj5" fmla="val 205129"/>
              <a:gd name="adj6" fmla="val -53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Acceleration = 0 here</a:t>
            </a:r>
          </a:p>
        </p:txBody>
      </p:sp>
      <p:sp>
        <p:nvSpPr>
          <p:cNvPr id="38" name="Callout: Bent Line 37">
            <a:extLst>
              <a:ext uri="{FF2B5EF4-FFF2-40B4-BE49-F238E27FC236}">
                <a16:creationId xmlns:a16="http://schemas.microsoft.com/office/drawing/2014/main" id="{A1FE50FC-0925-1A85-3384-A97088526D19}"/>
              </a:ext>
            </a:extLst>
          </p:cNvPr>
          <p:cNvSpPr/>
          <p:nvPr/>
        </p:nvSpPr>
        <p:spPr>
          <a:xfrm>
            <a:off x="4293954" y="4115896"/>
            <a:ext cx="2313992" cy="475889"/>
          </a:xfrm>
          <a:prstGeom prst="borderCallout2">
            <a:avLst>
              <a:gd name="adj1" fmla="val 18750"/>
              <a:gd name="adj2" fmla="val -8333"/>
              <a:gd name="adj3" fmla="val 18750"/>
              <a:gd name="adj4" fmla="val -16667"/>
              <a:gd name="adj5" fmla="val 91410"/>
              <a:gd name="adj6" fmla="val -651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Acceleration is constant here</a:t>
            </a:r>
          </a:p>
        </p:txBody>
      </p:sp>
      <p:sp>
        <p:nvSpPr>
          <p:cNvPr id="39" name="Callout: Bent Line 38">
            <a:extLst>
              <a:ext uri="{FF2B5EF4-FFF2-40B4-BE49-F238E27FC236}">
                <a16:creationId xmlns:a16="http://schemas.microsoft.com/office/drawing/2014/main" id="{7B59E4FC-0064-0EAF-0F62-B457A89B1D7C}"/>
              </a:ext>
            </a:extLst>
          </p:cNvPr>
          <p:cNvSpPr/>
          <p:nvPr/>
        </p:nvSpPr>
        <p:spPr>
          <a:xfrm>
            <a:off x="3787404" y="2618733"/>
            <a:ext cx="3335771" cy="781047"/>
          </a:xfrm>
          <a:prstGeom prst="borderCallout2">
            <a:avLst>
              <a:gd name="adj1" fmla="val 18750"/>
              <a:gd name="adj2" fmla="val -8333"/>
              <a:gd name="adj3" fmla="val 18750"/>
              <a:gd name="adj4" fmla="val -16667"/>
              <a:gd name="adj5" fmla="val 48933"/>
              <a:gd name="adj6" fmla="val -595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Velocity is changing linearly here because of constant acceleration</a:t>
            </a:r>
          </a:p>
        </p:txBody>
      </p:sp>
      <p:sp>
        <p:nvSpPr>
          <p:cNvPr id="40" name="Callout: Bent Line 39">
            <a:extLst>
              <a:ext uri="{FF2B5EF4-FFF2-40B4-BE49-F238E27FC236}">
                <a16:creationId xmlns:a16="http://schemas.microsoft.com/office/drawing/2014/main" id="{7EB4AEE7-4DF1-AF46-E32C-B7C311F32CF1}"/>
              </a:ext>
            </a:extLst>
          </p:cNvPr>
          <p:cNvSpPr/>
          <p:nvPr/>
        </p:nvSpPr>
        <p:spPr>
          <a:xfrm>
            <a:off x="7431755" y="1045546"/>
            <a:ext cx="3335771" cy="781047"/>
          </a:xfrm>
          <a:prstGeom prst="borderCallout2">
            <a:avLst>
              <a:gd name="adj1" fmla="val 18750"/>
              <a:gd name="adj2" fmla="val -8333"/>
              <a:gd name="adj3" fmla="val 18750"/>
              <a:gd name="adj4" fmla="val -16667"/>
              <a:gd name="adj5" fmla="val 110982"/>
              <a:gd name="adj6" fmla="val -625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Velocity is constant here because acceleration is 0 (not changing the velocity)</a:t>
            </a:r>
          </a:p>
        </p:txBody>
      </p:sp>
      <p:sp>
        <p:nvSpPr>
          <p:cNvPr id="41" name="Arrow: Right 40">
            <a:extLst>
              <a:ext uri="{FF2B5EF4-FFF2-40B4-BE49-F238E27FC236}">
                <a16:creationId xmlns:a16="http://schemas.microsoft.com/office/drawing/2014/main" id="{A55E1399-9412-B0B3-D079-A860E219F0EB}"/>
              </a:ext>
            </a:extLst>
          </p:cNvPr>
          <p:cNvSpPr/>
          <p:nvPr/>
        </p:nvSpPr>
        <p:spPr>
          <a:xfrm rot="5400000">
            <a:off x="10086849" y="3299848"/>
            <a:ext cx="3133780" cy="8019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Derivative</a:t>
            </a:r>
          </a:p>
        </p:txBody>
      </p:sp>
    </p:spTree>
    <p:extLst>
      <p:ext uri="{BB962C8B-B14F-4D97-AF65-F5344CB8AC3E}">
        <p14:creationId xmlns:p14="http://schemas.microsoft.com/office/powerpoint/2010/main" val="96495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Here are the 3 phases graphed with velocity and acceleration:</a:t>
            </a:r>
          </a:p>
        </p:txBody>
      </p:sp>
      <p:cxnSp>
        <p:nvCxnSpPr>
          <p:cNvPr id="7" name="Straight Arrow Connector 6">
            <a:extLst>
              <a:ext uri="{FF2B5EF4-FFF2-40B4-BE49-F238E27FC236}">
                <a16:creationId xmlns:a16="http://schemas.microsoft.com/office/drawing/2014/main" id="{EECF15CD-3BAB-E5A5-FA7C-A69B14364B7B}"/>
              </a:ext>
            </a:extLst>
          </p:cNvPr>
          <p:cNvCxnSpPr>
            <a:cxnSpLocks/>
          </p:cNvCxnSpPr>
          <p:nvPr/>
        </p:nvCxnSpPr>
        <p:spPr>
          <a:xfrm>
            <a:off x="968828" y="3755198"/>
            <a:ext cx="1849016"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44C56F-29D8-CAD4-B9CC-FC01E20C0440}"/>
              </a:ext>
            </a:extLst>
          </p:cNvPr>
          <p:cNvCxnSpPr>
            <a:cxnSpLocks/>
          </p:cNvCxnSpPr>
          <p:nvPr/>
        </p:nvCxnSpPr>
        <p:spPr>
          <a:xfrm flipH="1" flipV="1">
            <a:off x="956636" y="1770950"/>
            <a:ext cx="6096" cy="198424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E72059-FA0F-3E06-B827-A24EA461A0E8}"/>
              </a:ext>
            </a:extLst>
          </p:cNvPr>
          <p:cNvCxnSpPr>
            <a:cxnSpLocks/>
          </p:cNvCxnSpPr>
          <p:nvPr/>
        </p:nvCxnSpPr>
        <p:spPr>
          <a:xfrm flipV="1">
            <a:off x="968828" y="1908110"/>
            <a:ext cx="1849016" cy="18470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13D5692-D6F3-8970-7800-6156D509D53E}"/>
              </a:ext>
            </a:extLst>
          </p:cNvPr>
          <p:cNvPicPr>
            <a:picLocks noChangeAspect="1"/>
          </p:cNvPicPr>
          <p:nvPr/>
        </p:nvPicPr>
        <p:blipFill>
          <a:blip r:embed="rId2"/>
          <a:stretch>
            <a:fillRect/>
          </a:stretch>
        </p:blipFill>
        <p:spPr>
          <a:xfrm>
            <a:off x="5769864" y="1729984"/>
            <a:ext cx="5814123" cy="1446152"/>
          </a:xfrm>
          <a:prstGeom prst="rect">
            <a:avLst/>
          </a:prstGeom>
        </p:spPr>
      </p:pic>
      <p:sp>
        <p:nvSpPr>
          <p:cNvPr id="11" name="TextBox 10">
            <a:extLst>
              <a:ext uri="{FF2B5EF4-FFF2-40B4-BE49-F238E27FC236}">
                <a16:creationId xmlns:a16="http://schemas.microsoft.com/office/drawing/2014/main" id="{F1ED79DE-F5C3-33D3-B631-F05729731661}"/>
              </a:ext>
            </a:extLst>
          </p:cNvPr>
          <p:cNvSpPr txBox="1"/>
          <p:nvPr/>
        </p:nvSpPr>
        <p:spPr>
          <a:xfrm>
            <a:off x="1568567" y="3755198"/>
            <a:ext cx="649537" cy="369332"/>
          </a:xfrm>
          <a:prstGeom prst="rect">
            <a:avLst/>
          </a:prstGeom>
          <a:noFill/>
        </p:spPr>
        <p:txBody>
          <a:bodyPr wrap="none" rtlCol="0">
            <a:spAutoFit/>
          </a:bodyPr>
          <a:lstStyle/>
          <a:p>
            <a:r>
              <a:rPr lang="en-CA" dirty="0"/>
              <a:t>Time</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D2612BD-1DE4-42B0-75ED-879AFA4ABD09}"/>
                  </a:ext>
                </a:extLst>
              </p:cNvPr>
              <p:cNvSpPr txBox="1"/>
              <p:nvPr/>
            </p:nvSpPr>
            <p:spPr>
              <a:xfrm>
                <a:off x="288721" y="4675668"/>
                <a:ext cx="2390472" cy="92198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𝑥</m:t>
                      </m:r>
                      <m:r>
                        <a:rPr lang="en-CA" sz="3200" b="0" i="1" smtClean="0">
                          <a:latin typeface="Cambria Math" panose="02040503050406030204" pitchFamily="18" charset="0"/>
                        </a:rPr>
                        <m:t>=</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1</m:t>
                          </m:r>
                        </m:num>
                        <m:den>
                          <m:r>
                            <a:rPr lang="en-CA" sz="3200" b="0" i="1" smtClean="0">
                              <a:latin typeface="Cambria Math" panose="02040503050406030204" pitchFamily="18" charset="0"/>
                            </a:rPr>
                            <m:t>2</m:t>
                          </m:r>
                        </m:den>
                      </m:f>
                      <m:r>
                        <a:rPr lang="en-CA" sz="3200" b="0" i="1" smtClean="0">
                          <a:latin typeface="Cambria Math" panose="02040503050406030204" pitchFamily="18" charset="0"/>
                        </a:rPr>
                        <m:t>𝑎</m:t>
                      </m:r>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𝑡</m:t>
                          </m:r>
                        </m:e>
                        <m:sup>
                          <m:r>
                            <a:rPr lang="en-CA" sz="3200" b="0" i="1" smtClean="0">
                              <a:latin typeface="Cambria Math" panose="02040503050406030204" pitchFamily="18" charset="0"/>
                            </a:rPr>
                            <m:t>2</m:t>
                          </m:r>
                        </m:sup>
                      </m:sSup>
                    </m:oMath>
                  </m:oMathPara>
                </a14:m>
                <a:endParaRPr lang="en-CA" sz="3200" dirty="0"/>
              </a:p>
            </p:txBody>
          </p:sp>
        </mc:Choice>
        <mc:Fallback>
          <p:sp>
            <p:nvSpPr>
              <p:cNvPr id="14" name="TextBox 13">
                <a:extLst>
                  <a:ext uri="{FF2B5EF4-FFF2-40B4-BE49-F238E27FC236}">
                    <a16:creationId xmlns:a16="http://schemas.microsoft.com/office/drawing/2014/main" id="{ED2612BD-1DE4-42B0-75ED-879AFA4ABD09}"/>
                  </a:ext>
                </a:extLst>
              </p:cNvPr>
              <p:cNvSpPr txBox="1">
                <a:spLocks noRot="1" noChangeAspect="1" noMove="1" noResize="1" noEditPoints="1" noAdjustHandles="1" noChangeArrowheads="1" noChangeShapeType="1" noTextEdit="1"/>
              </p:cNvSpPr>
              <p:nvPr/>
            </p:nvSpPr>
            <p:spPr>
              <a:xfrm>
                <a:off x="288721" y="4675668"/>
                <a:ext cx="2390472" cy="921984"/>
              </a:xfrm>
              <a:prstGeom prst="rect">
                <a:avLst/>
              </a:prstGeom>
              <a:blipFill>
                <a:blip r:embed="rId3"/>
                <a:stretch>
                  <a:fillRect/>
                </a:stretch>
              </a:blipFill>
            </p:spPr>
            <p:txBody>
              <a:bodyPr/>
              <a:lstStyle/>
              <a:p>
                <a:r>
                  <a:rPr lang="en-CA">
                    <a:noFill/>
                  </a:rPr>
                  <a:t> </a:t>
                </a:r>
              </a:p>
            </p:txBody>
          </p:sp>
        </mc:Fallback>
      </mc:AlternateContent>
      <p:sp>
        <p:nvSpPr>
          <p:cNvPr id="16" name="TextBox 15">
            <a:extLst>
              <a:ext uri="{FF2B5EF4-FFF2-40B4-BE49-F238E27FC236}">
                <a16:creationId xmlns:a16="http://schemas.microsoft.com/office/drawing/2014/main" id="{4D63E808-981E-B33F-3A5B-06F9AAF044BC}"/>
              </a:ext>
            </a:extLst>
          </p:cNvPr>
          <p:cNvSpPr txBox="1"/>
          <p:nvPr/>
        </p:nvSpPr>
        <p:spPr>
          <a:xfrm>
            <a:off x="3417583" y="3293533"/>
            <a:ext cx="5209468" cy="923330"/>
          </a:xfrm>
          <a:prstGeom prst="rect">
            <a:avLst/>
          </a:prstGeom>
          <a:noFill/>
        </p:spPr>
        <p:txBody>
          <a:bodyPr wrap="square" rtlCol="0">
            <a:spAutoFit/>
          </a:bodyPr>
          <a:lstStyle/>
          <a:p>
            <a:r>
              <a:rPr lang="en-CA" dirty="0"/>
              <a:t>X is position, v is velocity, a is acceleration</a:t>
            </a:r>
          </a:p>
          <a:p>
            <a:r>
              <a:rPr lang="en-CA" dirty="0"/>
              <a:t>At start: x0, the starting position = 0</a:t>
            </a:r>
          </a:p>
          <a:p>
            <a:r>
              <a:rPr lang="en-CA" dirty="0"/>
              <a:t>And v0, the starting velocity is also = 0</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33E4FC7-BD02-60C3-ACD4-F9D7553DCC28}"/>
                  </a:ext>
                </a:extLst>
              </p:cNvPr>
              <p:cNvSpPr txBox="1"/>
              <p:nvPr/>
            </p:nvSpPr>
            <p:spPr>
              <a:xfrm>
                <a:off x="3248748" y="4672462"/>
                <a:ext cx="2390472" cy="9251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𝑡</m:t>
                          </m:r>
                        </m:e>
                        <m:sup>
                          <m:r>
                            <a:rPr lang="en-CA" sz="3200" b="0" i="1" smtClean="0">
                              <a:latin typeface="Cambria Math" panose="02040503050406030204" pitchFamily="18" charset="0"/>
                            </a:rPr>
                            <m:t>2 </m:t>
                          </m:r>
                        </m:sup>
                      </m:sSup>
                      <m:r>
                        <a:rPr lang="en-CA" sz="3200" b="0" i="1" smtClean="0">
                          <a:latin typeface="Cambria Math" panose="02040503050406030204" pitchFamily="18" charset="0"/>
                        </a:rPr>
                        <m:t>=</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2</m:t>
                          </m:r>
                          <m:r>
                            <a:rPr lang="en-CA" sz="3200" b="0" i="1" smtClean="0">
                              <a:latin typeface="Cambria Math" panose="02040503050406030204" pitchFamily="18" charset="0"/>
                            </a:rPr>
                            <m:t>𝑥</m:t>
                          </m:r>
                        </m:num>
                        <m:den>
                          <m:r>
                            <a:rPr lang="en-CA" sz="3200" b="0" i="1" smtClean="0">
                              <a:latin typeface="Cambria Math" panose="02040503050406030204" pitchFamily="18" charset="0"/>
                            </a:rPr>
                            <m:t>𝑎</m:t>
                          </m:r>
                        </m:den>
                      </m:f>
                    </m:oMath>
                  </m:oMathPara>
                </a14:m>
                <a:endParaRPr lang="en-CA" sz="3200" dirty="0"/>
              </a:p>
            </p:txBody>
          </p:sp>
        </mc:Choice>
        <mc:Fallback>
          <p:sp>
            <p:nvSpPr>
              <p:cNvPr id="17" name="TextBox 16">
                <a:extLst>
                  <a:ext uri="{FF2B5EF4-FFF2-40B4-BE49-F238E27FC236}">
                    <a16:creationId xmlns:a16="http://schemas.microsoft.com/office/drawing/2014/main" id="{033E4FC7-BD02-60C3-ACD4-F9D7553DCC28}"/>
                  </a:ext>
                </a:extLst>
              </p:cNvPr>
              <p:cNvSpPr txBox="1">
                <a:spLocks noRot="1" noChangeAspect="1" noMove="1" noResize="1" noEditPoints="1" noAdjustHandles="1" noChangeArrowheads="1" noChangeShapeType="1" noTextEdit="1"/>
              </p:cNvSpPr>
              <p:nvPr/>
            </p:nvSpPr>
            <p:spPr>
              <a:xfrm>
                <a:off x="3248748" y="4672462"/>
                <a:ext cx="2390472" cy="92519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AF89199-F16C-D924-BAF9-B70A4C79E83C}"/>
                  </a:ext>
                </a:extLst>
              </p:cNvPr>
              <p:cNvSpPr txBox="1"/>
              <p:nvPr/>
            </p:nvSpPr>
            <p:spPr>
              <a:xfrm>
                <a:off x="5138927" y="4364694"/>
                <a:ext cx="2390472" cy="145501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𝑡</m:t>
                          </m:r>
                        </m:e>
                        <m:sup>
                          <m:r>
                            <a:rPr lang="en-CA" sz="3200" b="0" i="1" smtClean="0">
                              <a:latin typeface="Cambria Math" panose="02040503050406030204" pitchFamily="18" charset="0"/>
                            </a:rPr>
                            <m:t> </m:t>
                          </m:r>
                        </m:sup>
                      </m:sSup>
                      <m:r>
                        <a:rPr lang="en-CA" sz="3200" b="0" i="1" smtClean="0">
                          <a:latin typeface="Cambria Math" panose="02040503050406030204" pitchFamily="18" charset="0"/>
                        </a:rPr>
                        <m:t>=</m:t>
                      </m:r>
                      <m:rad>
                        <m:radPr>
                          <m:degHide m:val="on"/>
                          <m:ctrlPr>
                            <a:rPr lang="en-CA" sz="3200" b="0" i="1" smtClean="0">
                              <a:latin typeface="Cambria Math" panose="02040503050406030204" pitchFamily="18" charset="0"/>
                            </a:rPr>
                          </m:ctrlPr>
                        </m:radPr>
                        <m:deg/>
                        <m:e>
                          <m:f>
                            <m:fPr>
                              <m:ctrlPr>
                                <a:rPr lang="en-CA" sz="3200" i="1">
                                  <a:latin typeface="Cambria Math" panose="02040503050406030204" pitchFamily="18" charset="0"/>
                                </a:rPr>
                              </m:ctrlPr>
                            </m:fPr>
                            <m:num>
                              <m:r>
                                <a:rPr lang="en-CA" sz="3200" i="1">
                                  <a:latin typeface="Cambria Math" panose="02040503050406030204" pitchFamily="18" charset="0"/>
                                </a:rPr>
                                <m:t>2</m:t>
                              </m:r>
                              <m:r>
                                <a:rPr lang="en-CA" sz="3200" i="1">
                                  <a:latin typeface="Cambria Math" panose="02040503050406030204" pitchFamily="18" charset="0"/>
                                </a:rPr>
                                <m:t>𝑥</m:t>
                              </m:r>
                            </m:num>
                            <m:den>
                              <m:r>
                                <a:rPr lang="en-CA" sz="3200" i="1">
                                  <a:latin typeface="Cambria Math" panose="02040503050406030204" pitchFamily="18" charset="0"/>
                                </a:rPr>
                                <m:t>𝑎</m:t>
                              </m:r>
                            </m:den>
                          </m:f>
                        </m:e>
                      </m:rad>
                    </m:oMath>
                  </m:oMathPara>
                </a14:m>
                <a:endParaRPr lang="en-CA" sz="3200" dirty="0"/>
              </a:p>
            </p:txBody>
          </p:sp>
        </mc:Choice>
        <mc:Fallback>
          <p:sp>
            <p:nvSpPr>
              <p:cNvPr id="18" name="TextBox 17">
                <a:extLst>
                  <a:ext uri="{FF2B5EF4-FFF2-40B4-BE49-F238E27FC236}">
                    <a16:creationId xmlns:a16="http://schemas.microsoft.com/office/drawing/2014/main" id="{7AF89199-F16C-D924-BAF9-B70A4C79E83C}"/>
                  </a:ext>
                </a:extLst>
              </p:cNvPr>
              <p:cNvSpPr txBox="1">
                <a:spLocks noRot="1" noChangeAspect="1" noMove="1" noResize="1" noEditPoints="1" noAdjustHandles="1" noChangeArrowheads="1" noChangeShapeType="1" noTextEdit="1"/>
              </p:cNvSpPr>
              <p:nvPr/>
            </p:nvSpPr>
            <p:spPr>
              <a:xfrm>
                <a:off x="5138927" y="4364694"/>
                <a:ext cx="2390472" cy="1455014"/>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9704918-E653-1D6E-AFD8-DF3826552F0C}"/>
                  </a:ext>
                </a:extLst>
              </p:cNvPr>
              <p:cNvSpPr txBox="1"/>
              <p:nvPr/>
            </p:nvSpPr>
            <p:spPr>
              <a:xfrm>
                <a:off x="8627051" y="4629606"/>
                <a:ext cx="2390472" cy="9251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CA" sz="3200" b="0" i="1" smtClean="0">
                              <a:latin typeface="Cambria Math" panose="02040503050406030204" pitchFamily="18" charset="0"/>
                            </a:rPr>
                          </m:ctrlPr>
                        </m:sSupPr>
                        <m:e>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2</m:t>
                              </m:r>
                              <m:r>
                                <a:rPr lang="en-CA" sz="3200" b="0" i="1" smtClean="0">
                                  <a:latin typeface="Cambria Math" panose="02040503050406030204" pitchFamily="18" charset="0"/>
                                </a:rPr>
                                <m:t>𝑥</m:t>
                              </m:r>
                            </m:num>
                            <m:den>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𝑡</m:t>
                                  </m:r>
                                </m:e>
                                <m:sup>
                                  <m:r>
                                    <a:rPr lang="en-CA" sz="3200" b="0" i="1" smtClean="0">
                                      <a:latin typeface="Cambria Math" panose="02040503050406030204" pitchFamily="18" charset="0"/>
                                    </a:rPr>
                                    <m:t>2</m:t>
                                  </m:r>
                                </m:sup>
                              </m:sSup>
                            </m:den>
                          </m:f>
                        </m:e>
                        <m:sup>
                          <m:r>
                            <a:rPr lang="en-CA" sz="3200" b="0" i="1" smtClean="0">
                              <a:latin typeface="Cambria Math" panose="02040503050406030204" pitchFamily="18" charset="0"/>
                            </a:rPr>
                            <m:t> </m:t>
                          </m:r>
                        </m:sup>
                      </m:sSup>
                      <m:r>
                        <a:rPr lang="en-CA" sz="3200" b="0" i="1" smtClean="0">
                          <a:latin typeface="Cambria Math" panose="02040503050406030204" pitchFamily="18" charset="0"/>
                        </a:rPr>
                        <m:t>=</m:t>
                      </m:r>
                      <m:r>
                        <a:rPr lang="en-CA" sz="3200" b="0" i="1" smtClean="0">
                          <a:latin typeface="Cambria Math" panose="02040503050406030204" pitchFamily="18" charset="0"/>
                        </a:rPr>
                        <m:t>𝑎</m:t>
                      </m:r>
                    </m:oMath>
                  </m:oMathPara>
                </a14:m>
                <a:endParaRPr lang="en-CA" sz="3200" dirty="0"/>
              </a:p>
            </p:txBody>
          </p:sp>
        </mc:Choice>
        <mc:Fallback>
          <p:sp>
            <p:nvSpPr>
              <p:cNvPr id="19" name="TextBox 18">
                <a:extLst>
                  <a:ext uri="{FF2B5EF4-FFF2-40B4-BE49-F238E27FC236}">
                    <a16:creationId xmlns:a16="http://schemas.microsoft.com/office/drawing/2014/main" id="{59704918-E653-1D6E-AFD8-DF3826552F0C}"/>
                  </a:ext>
                </a:extLst>
              </p:cNvPr>
              <p:cNvSpPr txBox="1">
                <a:spLocks noRot="1" noChangeAspect="1" noMove="1" noResize="1" noEditPoints="1" noAdjustHandles="1" noChangeArrowheads="1" noChangeShapeType="1" noTextEdit="1"/>
              </p:cNvSpPr>
              <p:nvPr/>
            </p:nvSpPr>
            <p:spPr>
              <a:xfrm>
                <a:off x="8627051" y="4629606"/>
                <a:ext cx="2390472" cy="925190"/>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68554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Example: x from 0 to 250 in 30 seconds</a:t>
            </a:r>
          </a:p>
        </p:txBody>
      </p:sp>
      <p:cxnSp>
        <p:nvCxnSpPr>
          <p:cNvPr id="7" name="Straight Arrow Connector 6">
            <a:extLst>
              <a:ext uri="{FF2B5EF4-FFF2-40B4-BE49-F238E27FC236}">
                <a16:creationId xmlns:a16="http://schemas.microsoft.com/office/drawing/2014/main" id="{EECF15CD-3BAB-E5A5-FA7C-A69B14364B7B}"/>
              </a:ext>
            </a:extLst>
          </p:cNvPr>
          <p:cNvCxnSpPr>
            <a:cxnSpLocks/>
          </p:cNvCxnSpPr>
          <p:nvPr/>
        </p:nvCxnSpPr>
        <p:spPr>
          <a:xfrm>
            <a:off x="968828" y="3755198"/>
            <a:ext cx="10116312"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DAD39E-E7D5-E7B9-BB76-256F89281CA2}"/>
              </a:ext>
            </a:extLst>
          </p:cNvPr>
          <p:cNvSpPr txBox="1"/>
          <p:nvPr/>
        </p:nvSpPr>
        <p:spPr>
          <a:xfrm>
            <a:off x="4904199" y="3809586"/>
            <a:ext cx="2383601" cy="369332"/>
          </a:xfrm>
          <a:prstGeom prst="rect">
            <a:avLst/>
          </a:prstGeom>
          <a:noFill/>
        </p:spPr>
        <p:txBody>
          <a:bodyPr wrap="none" rtlCol="0">
            <a:spAutoFit/>
          </a:bodyPr>
          <a:lstStyle/>
          <a:p>
            <a:r>
              <a:rPr lang="en-CA" dirty="0"/>
              <a:t>Time = 30, EI/EO is 15%</a:t>
            </a:r>
          </a:p>
        </p:txBody>
      </p:sp>
      <p:cxnSp>
        <p:nvCxnSpPr>
          <p:cNvPr id="9" name="Straight Arrow Connector 8">
            <a:extLst>
              <a:ext uri="{FF2B5EF4-FFF2-40B4-BE49-F238E27FC236}">
                <a16:creationId xmlns:a16="http://schemas.microsoft.com/office/drawing/2014/main" id="{8144C56F-29D8-CAD4-B9CC-FC01E20C0440}"/>
              </a:ext>
            </a:extLst>
          </p:cNvPr>
          <p:cNvCxnSpPr>
            <a:cxnSpLocks/>
          </p:cNvCxnSpPr>
          <p:nvPr/>
        </p:nvCxnSpPr>
        <p:spPr>
          <a:xfrm flipH="1" flipV="1">
            <a:off x="956636" y="1770950"/>
            <a:ext cx="6096" cy="198424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7A57FD-AC9A-5280-C475-2CD50A8BD690}"/>
              </a:ext>
            </a:extLst>
          </p:cNvPr>
          <p:cNvSpPr txBox="1"/>
          <p:nvPr/>
        </p:nvSpPr>
        <p:spPr>
          <a:xfrm rot="16200000">
            <a:off x="-35928" y="2578408"/>
            <a:ext cx="926600" cy="369332"/>
          </a:xfrm>
          <a:prstGeom prst="rect">
            <a:avLst/>
          </a:prstGeom>
          <a:noFill/>
        </p:spPr>
        <p:txBody>
          <a:bodyPr wrap="none" rtlCol="0">
            <a:spAutoFit/>
          </a:bodyPr>
          <a:lstStyle/>
          <a:p>
            <a:r>
              <a:rPr lang="en-CA" dirty="0"/>
              <a:t>Velocity</a:t>
            </a:r>
          </a:p>
        </p:txBody>
      </p:sp>
      <p:cxnSp>
        <p:nvCxnSpPr>
          <p:cNvPr id="15" name="Straight Arrow Connector 14">
            <a:extLst>
              <a:ext uri="{FF2B5EF4-FFF2-40B4-BE49-F238E27FC236}">
                <a16:creationId xmlns:a16="http://schemas.microsoft.com/office/drawing/2014/main" id="{FCE72059-FA0F-3E06-B827-A24EA461A0E8}"/>
              </a:ext>
            </a:extLst>
          </p:cNvPr>
          <p:cNvCxnSpPr>
            <a:cxnSpLocks/>
          </p:cNvCxnSpPr>
          <p:nvPr/>
        </p:nvCxnSpPr>
        <p:spPr>
          <a:xfrm flipV="1">
            <a:off x="968828" y="1908110"/>
            <a:ext cx="1849016" cy="18470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9C019C-F9E7-3509-090D-50615569B191}"/>
              </a:ext>
            </a:extLst>
          </p:cNvPr>
          <p:cNvCxnSpPr>
            <a:cxnSpLocks/>
          </p:cNvCxnSpPr>
          <p:nvPr/>
        </p:nvCxnSpPr>
        <p:spPr>
          <a:xfrm>
            <a:off x="8834534" y="1962498"/>
            <a:ext cx="1932992" cy="173831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A70261-95EC-3530-780C-F37B22E9CF74}"/>
              </a:ext>
            </a:extLst>
          </p:cNvPr>
          <p:cNvCxnSpPr>
            <a:cxnSpLocks/>
          </p:cNvCxnSpPr>
          <p:nvPr/>
        </p:nvCxnSpPr>
        <p:spPr>
          <a:xfrm>
            <a:off x="2817844" y="1908110"/>
            <a:ext cx="6016690" cy="543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254D950-7D41-2596-42F0-7B217212C6DD}"/>
                  </a:ext>
                </a:extLst>
              </p:cNvPr>
              <p:cNvSpPr txBox="1"/>
              <p:nvPr/>
            </p:nvSpPr>
            <p:spPr>
              <a:xfrm>
                <a:off x="427372" y="4673804"/>
                <a:ext cx="2390472" cy="9251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CA" sz="3200" b="0" i="1" smtClean="0">
                              <a:latin typeface="Cambria Math" panose="02040503050406030204" pitchFamily="18" charset="0"/>
                            </a:rPr>
                          </m:ctrlPr>
                        </m:sSupPr>
                        <m:e>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2</m:t>
                              </m:r>
                              <m:r>
                                <a:rPr lang="en-CA" sz="3200" b="0" i="1" smtClean="0">
                                  <a:latin typeface="Cambria Math" panose="02040503050406030204" pitchFamily="18" charset="0"/>
                                </a:rPr>
                                <m:t>𝑥</m:t>
                              </m:r>
                            </m:num>
                            <m:den>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𝑡</m:t>
                                  </m:r>
                                </m:e>
                                <m:sup>
                                  <m:r>
                                    <a:rPr lang="en-CA" sz="3200" b="0" i="1" smtClean="0">
                                      <a:latin typeface="Cambria Math" panose="02040503050406030204" pitchFamily="18" charset="0"/>
                                    </a:rPr>
                                    <m:t>2</m:t>
                                  </m:r>
                                </m:sup>
                              </m:sSup>
                            </m:den>
                          </m:f>
                        </m:e>
                        <m:sup>
                          <m:r>
                            <a:rPr lang="en-CA" sz="3200" b="0" i="1" smtClean="0">
                              <a:latin typeface="Cambria Math" panose="02040503050406030204" pitchFamily="18" charset="0"/>
                            </a:rPr>
                            <m:t> </m:t>
                          </m:r>
                        </m:sup>
                      </m:sSup>
                      <m:r>
                        <a:rPr lang="en-CA" sz="3200" b="0" i="1" smtClean="0">
                          <a:latin typeface="Cambria Math" panose="02040503050406030204" pitchFamily="18" charset="0"/>
                        </a:rPr>
                        <m:t>=</m:t>
                      </m:r>
                      <m:r>
                        <a:rPr lang="en-CA" sz="3200" b="0" i="1" smtClean="0">
                          <a:latin typeface="Cambria Math" panose="02040503050406030204" pitchFamily="18" charset="0"/>
                        </a:rPr>
                        <m:t>𝑎</m:t>
                      </m:r>
                    </m:oMath>
                  </m:oMathPara>
                </a14:m>
                <a:endParaRPr lang="en-CA" sz="3200" dirty="0"/>
              </a:p>
            </p:txBody>
          </p:sp>
        </mc:Choice>
        <mc:Fallback>
          <p:sp>
            <p:nvSpPr>
              <p:cNvPr id="3" name="TextBox 2">
                <a:extLst>
                  <a:ext uri="{FF2B5EF4-FFF2-40B4-BE49-F238E27FC236}">
                    <a16:creationId xmlns:a16="http://schemas.microsoft.com/office/drawing/2014/main" id="{E254D950-7D41-2596-42F0-7B217212C6DD}"/>
                  </a:ext>
                </a:extLst>
              </p:cNvPr>
              <p:cNvSpPr txBox="1">
                <a:spLocks noRot="1" noChangeAspect="1" noMove="1" noResize="1" noEditPoints="1" noAdjustHandles="1" noChangeArrowheads="1" noChangeShapeType="1" noTextEdit="1"/>
              </p:cNvSpPr>
              <p:nvPr/>
            </p:nvSpPr>
            <p:spPr>
              <a:xfrm>
                <a:off x="427372" y="4673804"/>
                <a:ext cx="2390472" cy="925190"/>
              </a:xfrm>
              <a:prstGeom prst="rect">
                <a:avLst/>
              </a:prstGeom>
              <a:blipFill>
                <a:blip r:embed="rId2"/>
                <a:stretch>
                  <a:fillRect/>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90B80158-14DD-1D11-1B90-93AF3E51BF3C}"/>
              </a:ext>
            </a:extLst>
          </p:cNvPr>
          <p:cNvSpPr txBox="1"/>
          <p:nvPr/>
        </p:nvSpPr>
        <p:spPr>
          <a:xfrm>
            <a:off x="2743201" y="4178918"/>
            <a:ext cx="8341940" cy="923330"/>
          </a:xfrm>
          <a:prstGeom prst="rect">
            <a:avLst/>
          </a:prstGeom>
          <a:noFill/>
        </p:spPr>
        <p:txBody>
          <a:bodyPr wrap="square" rtlCol="0">
            <a:spAutoFit/>
          </a:bodyPr>
          <a:lstStyle/>
          <a:p>
            <a:r>
              <a:rPr lang="en-CA" dirty="0"/>
              <a:t>Time </a:t>
            </a:r>
            <a:r>
              <a:rPr lang="en-CA" dirty="0">
                <a:sym typeface="Wingdings" panose="05000000000000000000" pitchFamily="2" charset="2"/>
              </a:rPr>
              <a:t> 15% of 30 seconds = 4.5 seconds </a:t>
            </a:r>
          </a:p>
          <a:p>
            <a:r>
              <a:rPr lang="en-CA" dirty="0">
                <a:sym typeface="Wingdings" panose="05000000000000000000" pitchFamily="2" charset="2"/>
              </a:rPr>
              <a:t>Distance  15% of 250 units = 37.5 units</a:t>
            </a:r>
          </a:p>
          <a:p>
            <a:r>
              <a:rPr lang="en-CA" dirty="0">
                <a:sym typeface="Wingdings" panose="05000000000000000000" pitchFamily="2" charset="2"/>
              </a:rPr>
              <a:t>You’d need an acceleration of (2 * 37.5) / (4.5^2) = 75/20.25 = 3.7037… units/second^2</a:t>
            </a:r>
            <a:endParaRPr lang="en-CA"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AFA3A3A-F1E9-83C3-68DF-DFA05769FA0F}"/>
                  </a:ext>
                </a:extLst>
              </p:cNvPr>
              <p:cNvSpPr txBox="1"/>
              <p:nvPr/>
            </p:nvSpPr>
            <p:spPr>
              <a:xfrm>
                <a:off x="3300985" y="5358717"/>
                <a:ext cx="2390472" cy="92198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𝑥</m:t>
                      </m:r>
                      <m:r>
                        <a:rPr lang="en-CA" sz="3200" b="0" i="1" smtClean="0">
                          <a:latin typeface="Cambria Math" panose="02040503050406030204" pitchFamily="18" charset="0"/>
                        </a:rPr>
                        <m:t>=</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1</m:t>
                          </m:r>
                        </m:num>
                        <m:den>
                          <m:r>
                            <a:rPr lang="en-CA" sz="3200" b="0" i="1" smtClean="0">
                              <a:latin typeface="Cambria Math" panose="02040503050406030204" pitchFamily="18" charset="0"/>
                            </a:rPr>
                            <m:t>2</m:t>
                          </m:r>
                        </m:den>
                      </m:f>
                      <m:r>
                        <a:rPr lang="en-CA" sz="3200" b="0" i="1" smtClean="0">
                          <a:latin typeface="Cambria Math" panose="02040503050406030204" pitchFamily="18" charset="0"/>
                        </a:rPr>
                        <m:t>𝑎</m:t>
                      </m:r>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𝑡</m:t>
                          </m:r>
                        </m:e>
                        <m:sup>
                          <m:r>
                            <a:rPr lang="en-CA" sz="3200" b="0" i="1" smtClean="0">
                              <a:latin typeface="Cambria Math" panose="02040503050406030204" pitchFamily="18" charset="0"/>
                            </a:rPr>
                            <m:t>2</m:t>
                          </m:r>
                        </m:sup>
                      </m:sSup>
                    </m:oMath>
                  </m:oMathPara>
                </a14:m>
                <a:endParaRPr lang="en-CA" sz="3200" dirty="0"/>
              </a:p>
            </p:txBody>
          </p:sp>
        </mc:Choice>
        <mc:Fallback>
          <p:sp>
            <p:nvSpPr>
              <p:cNvPr id="5" name="TextBox 4">
                <a:extLst>
                  <a:ext uri="{FF2B5EF4-FFF2-40B4-BE49-F238E27FC236}">
                    <a16:creationId xmlns:a16="http://schemas.microsoft.com/office/drawing/2014/main" id="{CAFA3A3A-F1E9-83C3-68DF-DFA05769FA0F}"/>
                  </a:ext>
                </a:extLst>
              </p:cNvPr>
              <p:cNvSpPr txBox="1">
                <a:spLocks noRot="1" noChangeAspect="1" noMove="1" noResize="1" noEditPoints="1" noAdjustHandles="1" noChangeArrowheads="1" noChangeShapeType="1" noTextEdit="1"/>
              </p:cNvSpPr>
              <p:nvPr/>
            </p:nvSpPr>
            <p:spPr>
              <a:xfrm>
                <a:off x="3300985" y="5358717"/>
                <a:ext cx="2390472" cy="921984"/>
              </a:xfrm>
              <a:prstGeom prst="rect">
                <a:avLst/>
              </a:prstGeom>
              <a:blipFill>
                <a:blip r:embed="rId3"/>
                <a:stretch>
                  <a:fillRect/>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C41653A4-E769-67F2-5566-895888C1027B}"/>
              </a:ext>
            </a:extLst>
          </p:cNvPr>
          <p:cNvSpPr txBox="1"/>
          <p:nvPr/>
        </p:nvSpPr>
        <p:spPr>
          <a:xfrm>
            <a:off x="5982694" y="5358717"/>
            <a:ext cx="3443399" cy="369332"/>
          </a:xfrm>
          <a:prstGeom prst="rect">
            <a:avLst/>
          </a:prstGeom>
          <a:noFill/>
        </p:spPr>
        <p:txBody>
          <a:bodyPr wrap="square" rtlCol="0">
            <a:spAutoFit/>
          </a:bodyPr>
          <a:lstStyle/>
          <a:p>
            <a:r>
              <a:rPr lang="en-CA" dirty="0"/>
              <a:t>Check: x = (3.7037 * 4.5^2)/2</a:t>
            </a:r>
          </a:p>
        </p:txBody>
      </p:sp>
    </p:spTree>
    <p:extLst>
      <p:ext uri="{BB962C8B-B14F-4D97-AF65-F5344CB8AC3E}">
        <p14:creationId xmlns:p14="http://schemas.microsoft.com/office/powerpoint/2010/main" val="209932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Example: x from 0 to 250 in 30 seconds</a:t>
            </a:r>
          </a:p>
        </p:txBody>
      </p:sp>
      <p:cxnSp>
        <p:nvCxnSpPr>
          <p:cNvPr id="7" name="Straight Arrow Connector 6">
            <a:extLst>
              <a:ext uri="{FF2B5EF4-FFF2-40B4-BE49-F238E27FC236}">
                <a16:creationId xmlns:a16="http://schemas.microsoft.com/office/drawing/2014/main" id="{EECF15CD-3BAB-E5A5-FA7C-A69B14364B7B}"/>
              </a:ext>
            </a:extLst>
          </p:cNvPr>
          <p:cNvCxnSpPr>
            <a:cxnSpLocks/>
          </p:cNvCxnSpPr>
          <p:nvPr/>
        </p:nvCxnSpPr>
        <p:spPr>
          <a:xfrm>
            <a:off x="968828" y="3755198"/>
            <a:ext cx="10116312"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DAD39E-E7D5-E7B9-BB76-256F89281CA2}"/>
              </a:ext>
            </a:extLst>
          </p:cNvPr>
          <p:cNvSpPr txBox="1"/>
          <p:nvPr/>
        </p:nvSpPr>
        <p:spPr>
          <a:xfrm>
            <a:off x="4904199" y="3809586"/>
            <a:ext cx="2383601" cy="369332"/>
          </a:xfrm>
          <a:prstGeom prst="rect">
            <a:avLst/>
          </a:prstGeom>
          <a:noFill/>
        </p:spPr>
        <p:txBody>
          <a:bodyPr wrap="none" rtlCol="0">
            <a:spAutoFit/>
          </a:bodyPr>
          <a:lstStyle/>
          <a:p>
            <a:r>
              <a:rPr lang="en-CA" dirty="0"/>
              <a:t>Time = 30, EI/EO is 15%</a:t>
            </a:r>
          </a:p>
        </p:txBody>
      </p:sp>
      <p:cxnSp>
        <p:nvCxnSpPr>
          <p:cNvPr id="9" name="Straight Arrow Connector 8">
            <a:extLst>
              <a:ext uri="{FF2B5EF4-FFF2-40B4-BE49-F238E27FC236}">
                <a16:creationId xmlns:a16="http://schemas.microsoft.com/office/drawing/2014/main" id="{8144C56F-29D8-CAD4-B9CC-FC01E20C0440}"/>
              </a:ext>
            </a:extLst>
          </p:cNvPr>
          <p:cNvCxnSpPr>
            <a:cxnSpLocks/>
          </p:cNvCxnSpPr>
          <p:nvPr/>
        </p:nvCxnSpPr>
        <p:spPr>
          <a:xfrm flipH="1" flipV="1">
            <a:off x="956636" y="1770950"/>
            <a:ext cx="6096" cy="198424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37A57FD-AC9A-5280-C475-2CD50A8BD690}"/>
              </a:ext>
            </a:extLst>
          </p:cNvPr>
          <p:cNvSpPr txBox="1"/>
          <p:nvPr/>
        </p:nvSpPr>
        <p:spPr>
          <a:xfrm rot="16200000">
            <a:off x="-35928" y="2578408"/>
            <a:ext cx="926600" cy="369332"/>
          </a:xfrm>
          <a:prstGeom prst="rect">
            <a:avLst/>
          </a:prstGeom>
          <a:noFill/>
        </p:spPr>
        <p:txBody>
          <a:bodyPr wrap="none" rtlCol="0">
            <a:spAutoFit/>
          </a:bodyPr>
          <a:lstStyle/>
          <a:p>
            <a:r>
              <a:rPr lang="en-CA" dirty="0"/>
              <a:t>Velocity</a:t>
            </a:r>
          </a:p>
        </p:txBody>
      </p:sp>
      <p:cxnSp>
        <p:nvCxnSpPr>
          <p:cNvPr id="15" name="Straight Arrow Connector 14">
            <a:extLst>
              <a:ext uri="{FF2B5EF4-FFF2-40B4-BE49-F238E27FC236}">
                <a16:creationId xmlns:a16="http://schemas.microsoft.com/office/drawing/2014/main" id="{FCE72059-FA0F-3E06-B827-A24EA461A0E8}"/>
              </a:ext>
            </a:extLst>
          </p:cNvPr>
          <p:cNvCxnSpPr>
            <a:cxnSpLocks/>
          </p:cNvCxnSpPr>
          <p:nvPr/>
        </p:nvCxnSpPr>
        <p:spPr>
          <a:xfrm flipV="1">
            <a:off x="968828" y="1908110"/>
            <a:ext cx="1849016" cy="18470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9C019C-F9E7-3509-090D-50615569B191}"/>
              </a:ext>
            </a:extLst>
          </p:cNvPr>
          <p:cNvCxnSpPr>
            <a:cxnSpLocks/>
          </p:cNvCxnSpPr>
          <p:nvPr/>
        </p:nvCxnSpPr>
        <p:spPr>
          <a:xfrm>
            <a:off x="8834534" y="1962498"/>
            <a:ext cx="1932992" cy="1738311"/>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A70261-95EC-3530-780C-F37B22E9CF74}"/>
              </a:ext>
            </a:extLst>
          </p:cNvPr>
          <p:cNvCxnSpPr>
            <a:cxnSpLocks/>
          </p:cNvCxnSpPr>
          <p:nvPr/>
        </p:nvCxnSpPr>
        <p:spPr>
          <a:xfrm>
            <a:off x="2817844" y="1908110"/>
            <a:ext cx="6016690" cy="54388"/>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0B80158-14DD-1D11-1B90-93AF3E51BF3C}"/>
              </a:ext>
            </a:extLst>
          </p:cNvPr>
          <p:cNvSpPr txBox="1"/>
          <p:nvPr/>
        </p:nvSpPr>
        <p:spPr>
          <a:xfrm>
            <a:off x="838200" y="4233305"/>
            <a:ext cx="10345814" cy="2585323"/>
          </a:xfrm>
          <a:prstGeom prst="rect">
            <a:avLst/>
          </a:prstGeom>
          <a:noFill/>
        </p:spPr>
        <p:txBody>
          <a:bodyPr wrap="square" rtlCol="0">
            <a:spAutoFit/>
          </a:bodyPr>
          <a:lstStyle/>
          <a:p>
            <a:r>
              <a:rPr lang="en-CA" dirty="0"/>
              <a:t>The sweet part is that the deceleration is the same, but negative:</a:t>
            </a:r>
            <a:r>
              <a:rPr lang="en-CA" dirty="0">
                <a:sym typeface="Wingdings" panose="05000000000000000000" pitchFamily="2" charset="2"/>
              </a:rPr>
              <a:t> 3.7037…</a:t>
            </a:r>
          </a:p>
          <a:p>
            <a:r>
              <a:rPr lang="en-CA" dirty="0">
                <a:sym typeface="Wingdings" panose="05000000000000000000" pitchFamily="2" charset="2"/>
              </a:rPr>
              <a:t>And you can transition between these “parts” by using time or distance</a:t>
            </a:r>
          </a:p>
          <a:p>
            <a:r>
              <a:rPr lang="en-CA" dirty="0">
                <a:sym typeface="Wingdings" panose="05000000000000000000" pitchFamily="2" charset="2"/>
              </a:rPr>
              <a:t>Like when it passes time = 4.5 seconds OR Distance = 37.5 units, you set the acceleration to zero (0) </a:t>
            </a:r>
          </a:p>
          <a:p>
            <a:r>
              <a:rPr lang="en-CA" dirty="0">
                <a:sym typeface="Wingdings" panose="05000000000000000000" pitchFamily="2" charset="2"/>
              </a:rPr>
              <a:t>Then when you are at time = (30-4.5) = 25.5 OR distance = (250-37.5) = 212.5, you set the acceleration to -3.7037 and it should decelerate gradually to a stop</a:t>
            </a:r>
          </a:p>
          <a:p>
            <a:endParaRPr lang="en-CA" dirty="0">
              <a:sym typeface="Wingdings" panose="05000000000000000000" pitchFamily="2" charset="2"/>
            </a:endParaRPr>
          </a:p>
          <a:p>
            <a:r>
              <a:rPr lang="en-CA" dirty="0">
                <a:sym typeface="Wingdings" panose="05000000000000000000" pitchFamily="2" charset="2"/>
              </a:rPr>
              <a:t>WARNING: it almost certainly </a:t>
            </a:r>
            <a:r>
              <a:rPr lang="en-CA" i="1" dirty="0">
                <a:sym typeface="Wingdings" panose="05000000000000000000" pitchFamily="2" charset="2"/>
              </a:rPr>
              <a:t>won’t </a:t>
            </a:r>
            <a:r>
              <a:rPr lang="en-CA" dirty="0">
                <a:sym typeface="Wingdings" panose="05000000000000000000" pitchFamily="2" charset="2"/>
              </a:rPr>
              <a:t>be exactly correct, like it will overshoot and/or be moving a little bit when it hits the “end” location. (but this might not be a “big deal” like if you are just flying a space ship around, can you even tell it’s off by a tiny amount?) </a:t>
            </a:r>
            <a:r>
              <a:rPr lang="en-CA" dirty="0"/>
              <a:t> </a:t>
            </a:r>
          </a:p>
        </p:txBody>
      </p:sp>
    </p:spTree>
    <p:extLst>
      <p:ext uri="{BB962C8B-B14F-4D97-AF65-F5344CB8AC3E}">
        <p14:creationId xmlns:p14="http://schemas.microsoft.com/office/powerpoint/2010/main" val="217967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982-8E44-BB9E-54FD-7F7DDE1AE87A}"/>
              </a:ext>
            </a:extLst>
          </p:cNvPr>
          <p:cNvSpPr>
            <a:spLocks noGrp="1"/>
          </p:cNvSpPr>
          <p:nvPr>
            <p:ph type="title"/>
          </p:nvPr>
        </p:nvSpPr>
        <p:spPr/>
        <p:txBody>
          <a:bodyPr/>
          <a:lstStyle/>
          <a:p>
            <a:r>
              <a:rPr lang="en-CA" dirty="0"/>
              <a:t>SLERP – same thing, but with angles</a:t>
            </a:r>
          </a:p>
        </p:txBody>
      </p:sp>
      <p:sp>
        <p:nvSpPr>
          <p:cNvPr id="6" name="Oval 5">
            <a:extLst>
              <a:ext uri="{FF2B5EF4-FFF2-40B4-BE49-F238E27FC236}">
                <a16:creationId xmlns:a16="http://schemas.microsoft.com/office/drawing/2014/main" id="{7CEC6B3A-59AB-70D3-C44B-D4CA31BBC563}"/>
              </a:ext>
            </a:extLst>
          </p:cNvPr>
          <p:cNvSpPr/>
          <p:nvPr/>
        </p:nvSpPr>
        <p:spPr>
          <a:xfrm>
            <a:off x="3962400" y="2310581"/>
            <a:ext cx="3805084" cy="3805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B3E76FCD-89BD-EF47-8834-5903956D2533}"/>
              </a:ext>
            </a:extLst>
          </p:cNvPr>
          <p:cNvSpPr/>
          <p:nvPr/>
        </p:nvSpPr>
        <p:spPr>
          <a:xfrm>
            <a:off x="3470787" y="4621161"/>
            <a:ext cx="875071" cy="76445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sz="3200" dirty="0"/>
              <a:t>A</a:t>
            </a:r>
            <a:endParaRPr lang="en-CA" dirty="0"/>
          </a:p>
        </p:txBody>
      </p:sp>
      <p:sp>
        <p:nvSpPr>
          <p:cNvPr id="8" name="Oval 7">
            <a:extLst>
              <a:ext uri="{FF2B5EF4-FFF2-40B4-BE49-F238E27FC236}">
                <a16:creationId xmlns:a16="http://schemas.microsoft.com/office/drawing/2014/main" id="{33C56071-B384-99E1-F80C-0175160766B2}"/>
              </a:ext>
            </a:extLst>
          </p:cNvPr>
          <p:cNvSpPr/>
          <p:nvPr/>
        </p:nvSpPr>
        <p:spPr>
          <a:xfrm>
            <a:off x="5742040" y="2153035"/>
            <a:ext cx="757083" cy="66859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sz="3200" dirty="0"/>
              <a:t>B</a:t>
            </a:r>
          </a:p>
        </p:txBody>
      </p:sp>
      <p:sp>
        <p:nvSpPr>
          <p:cNvPr id="10" name="Oval 9">
            <a:extLst>
              <a:ext uri="{FF2B5EF4-FFF2-40B4-BE49-F238E27FC236}">
                <a16:creationId xmlns:a16="http://schemas.microsoft.com/office/drawing/2014/main" id="{FC956D15-D618-93A8-56D4-7051F5D58073}"/>
              </a:ext>
            </a:extLst>
          </p:cNvPr>
          <p:cNvSpPr/>
          <p:nvPr/>
        </p:nvSpPr>
        <p:spPr>
          <a:xfrm>
            <a:off x="3814917" y="2771123"/>
            <a:ext cx="757083" cy="74947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sz="3200" dirty="0"/>
              <a:t>C</a:t>
            </a:r>
          </a:p>
        </p:txBody>
      </p:sp>
      <p:cxnSp>
        <p:nvCxnSpPr>
          <p:cNvPr id="15" name="Straight Arrow Connector 14">
            <a:extLst>
              <a:ext uri="{FF2B5EF4-FFF2-40B4-BE49-F238E27FC236}">
                <a16:creationId xmlns:a16="http://schemas.microsoft.com/office/drawing/2014/main" id="{AB37CC11-9D4C-8EB9-008A-B98301093FC2}"/>
              </a:ext>
            </a:extLst>
          </p:cNvPr>
          <p:cNvCxnSpPr>
            <a:cxnSpLocks/>
          </p:cNvCxnSpPr>
          <p:nvPr/>
        </p:nvCxnSpPr>
        <p:spPr>
          <a:xfrm flipH="1">
            <a:off x="4345858" y="4247535"/>
            <a:ext cx="1563329" cy="580104"/>
          </a:xfrm>
          <a:prstGeom prst="straightConnector1">
            <a:avLst/>
          </a:prstGeom>
          <a:ln w="1174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801A2E-3DD2-7249-8213-E637FAA167D4}"/>
              </a:ext>
            </a:extLst>
          </p:cNvPr>
          <p:cNvCxnSpPr>
            <a:cxnSpLocks/>
          </p:cNvCxnSpPr>
          <p:nvPr/>
        </p:nvCxnSpPr>
        <p:spPr>
          <a:xfrm flipV="1">
            <a:off x="5909187" y="2720733"/>
            <a:ext cx="181897" cy="1526802"/>
          </a:xfrm>
          <a:prstGeom prst="straightConnector1">
            <a:avLst/>
          </a:prstGeom>
          <a:ln w="1174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9D55E63-9BA7-A60B-4415-74648990FD13}"/>
              </a:ext>
            </a:extLst>
          </p:cNvPr>
          <p:cNvCxnSpPr>
            <a:cxnSpLocks/>
            <a:endCxn id="10" idx="5"/>
          </p:cNvCxnSpPr>
          <p:nvPr/>
        </p:nvCxnSpPr>
        <p:spPr>
          <a:xfrm flipH="1" flipV="1">
            <a:off x="4461128" y="3410843"/>
            <a:ext cx="1337317" cy="802280"/>
          </a:xfrm>
          <a:prstGeom prst="straightConnector1">
            <a:avLst/>
          </a:prstGeom>
          <a:ln w="1174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221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528</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Ease In and Ease Out</vt:lpstr>
      <vt:lpstr>Constant velocity</vt:lpstr>
      <vt:lpstr>Non-constant velocity is trickier</vt:lpstr>
      <vt:lpstr>Let’s look at the 1st part, ease in/acceleration</vt:lpstr>
      <vt:lpstr>Here are the 3 phases graphed with velocity and acceleration:</vt:lpstr>
      <vt:lpstr>Here are the 3 phases graphed with velocity and acceleration:</vt:lpstr>
      <vt:lpstr>Example: x from 0 to 250 in 30 seconds</vt:lpstr>
      <vt:lpstr>Example: x from 0 to 250 in 30 seconds</vt:lpstr>
      <vt:lpstr>SLERP – same thing, but with angles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Feeney, Michael</dc:creator>
  <cp:lastModifiedBy>Feeney, Michael</cp:lastModifiedBy>
  <cp:revision>4</cp:revision>
  <dcterms:created xsi:type="dcterms:W3CDTF">2023-11-23T14:59:21Z</dcterms:created>
  <dcterms:modified xsi:type="dcterms:W3CDTF">2023-11-30T15:48:30Z</dcterms:modified>
</cp:coreProperties>
</file>