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460" r:id="rId2"/>
    <p:sldId id="461" r:id="rId3"/>
    <p:sldId id="462" r:id="rId4"/>
    <p:sldId id="463" r:id="rId5"/>
    <p:sldId id="464" r:id="rId6"/>
    <p:sldId id="465" r:id="rId7"/>
    <p:sldId id="466" r:id="rId8"/>
    <p:sldId id="467" r:id="rId9"/>
    <p:sldId id="468" r:id="rId10"/>
    <p:sldId id="469" r:id="rId11"/>
    <p:sldId id="470" r:id="rId12"/>
    <p:sldId id="471" r:id="rId13"/>
    <p:sldId id="472" r:id="rId14"/>
    <p:sldId id="473" r:id="rId15"/>
    <p:sldId id="475" r:id="rId16"/>
    <p:sldId id="476" r:id="rId17"/>
    <p:sldId id="477" r:id="rId18"/>
    <p:sldId id="479" r:id="rId19"/>
    <p:sldId id="478" r:id="rId20"/>
    <p:sldId id="481" r:id="rId21"/>
    <p:sldId id="480" r:id="rId22"/>
    <p:sldId id="482" r:id="rId23"/>
    <p:sldId id="483" r:id="rId24"/>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38" autoAdjust="0"/>
    <p:restoredTop sz="94624" autoAdjust="0"/>
  </p:normalViewPr>
  <p:slideViewPr>
    <p:cSldViewPr>
      <p:cViewPr varScale="1">
        <p:scale>
          <a:sx n="109" d="100"/>
          <a:sy n="109" d="100"/>
        </p:scale>
        <p:origin x="979" y="8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796373C-ADE7-4794-A5C6-CF8090C1CBE1}" type="datetimeFigureOut">
              <a:rPr lang="en-CA" smtClean="0"/>
              <a:pPr/>
              <a:t>2025-03-17</a:t>
            </a:fld>
            <a:endParaRPr lang="en-CA"/>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C896DD9-1391-4A98-8876-74D32BBBBF11}"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9143999" cy="385157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2516886"/>
            <a:ext cx="8077200" cy="1255014"/>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r>
              <a:rPr lang="en-US"/>
              <a:t>mfeeney@fanshawec.ca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384625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8" y="0"/>
            <a:ext cx="2514601"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05980"/>
            <a:ext cx="19050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a:xfrm>
            <a:off x="2640597" y="4783095"/>
            <a:ext cx="3836404" cy="273844"/>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9CD64F-A5A1-4F21-A75E-AF65C33CA0D3}" type="datetimeFigureOut">
              <a:rPr lang="en-CA" smtClean="0"/>
              <a:pPr/>
              <a:t>2025-03-17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195189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1951890"/>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89154"/>
            <a:ext cx="8013192" cy="1227582"/>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14300"/>
            <a:ext cx="2523744" cy="733806"/>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877824"/>
            <a:ext cx="2523744" cy="150876"/>
          </a:xfrm>
        </p:spPr>
        <p:txBody>
          <a:bodyPr/>
          <a:lstStyle/>
          <a:p>
            <a:fld id="{1D8BD707-D9CF-40AE-B4C6-C98DA3205C09}" type="datetimeFigureOut">
              <a:rPr lang="en-US" smtClean="0"/>
              <a:pPr/>
              <a:t>3/17/2025</a:t>
            </a:fld>
            <a:endParaRPr lang="en-US"/>
          </a:p>
        </p:txBody>
      </p:sp>
      <p:sp>
        <p:nvSpPr>
          <p:cNvPr id="11" name="Rectangle 10"/>
          <p:cNvSpPr/>
          <p:nvPr/>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877824"/>
            <a:ext cx="5193792" cy="150876"/>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877824"/>
            <a:ext cx="733864" cy="1508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7692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0"/>
            <a:ext cx="9143999" cy="10753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14300"/>
            <a:ext cx="8229600" cy="938297"/>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331394"/>
            <a:ext cx="8229600" cy="3469207"/>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4857749"/>
            <a:ext cx="2133600" cy="20574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3/17/2025</a:t>
            </a:fld>
            <a:endParaRPr lang="en-US"/>
          </a:p>
        </p:txBody>
      </p:sp>
      <p:sp>
        <p:nvSpPr>
          <p:cNvPr id="5" name="Footer Placeholder 4"/>
          <p:cNvSpPr>
            <a:spLocks noGrp="1"/>
          </p:cNvSpPr>
          <p:nvPr>
            <p:ph type="ftr" sz="quarter" idx="3"/>
          </p:nvPr>
        </p:nvSpPr>
        <p:spPr>
          <a:xfrm>
            <a:off x="2640597" y="4857749"/>
            <a:ext cx="5507719" cy="20574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4857749"/>
            <a:ext cx="733864" cy="20574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rl?sa=i&amp;url=https%3A%2F%2Fstackoverflow.com%2Fquestions%2F11832168%2Fget-opengl-lookat-position&amp;psig=AOvVaw2oxCyvYDB4SsFENXLok4N8&amp;ust=1742305914501000&amp;source=images&amp;cd=vfe&amp;opi=89978449&amp;ved=0CBQQjRxqFwoTCLCQh8ChkYwDFQAAAAAdAAAAABA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CA" dirty="0"/>
              <a:t>Deferred rendering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EB4616-25C7-9D4A-1E32-98B17F718FE6}"/>
              </a:ext>
            </a:extLst>
          </p:cNvPr>
          <p:cNvPicPr>
            <a:picLocks noChangeAspect="1"/>
          </p:cNvPicPr>
          <p:nvPr/>
        </p:nvPicPr>
        <p:blipFill>
          <a:blip r:embed="rId2"/>
          <a:stretch>
            <a:fillRect/>
          </a:stretch>
        </p:blipFill>
        <p:spPr>
          <a:xfrm>
            <a:off x="0" y="62881"/>
            <a:ext cx="9144000" cy="5017738"/>
          </a:xfrm>
          <a:prstGeom prst="rect">
            <a:avLst/>
          </a:prstGeom>
        </p:spPr>
      </p:pic>
      <p:sp>
        <p:nvSpPr>
          <p:cNvPr id="6" name="Oval 5">
            <a:extLst>
              <a:ext uri="{FF2B5EF4-FFF2-40B4-BE49-F238E27FC236}">
                <a16:creationId xmlns:a16="http://schemas.microsoft.com/office/drawing/2014/main" id="{3CB3DA6D-013C-A654-EDA0-3AFF31D944DD}"/>
              </a:ext>
            </a:extLst>
          </p:cNvPr>
          <p:cNvSpPr/>
          <p:nvPr/>
        </p:nvSpPr>
        <p:spPr>
          <a:xfrm>
            <a:off x="2971800" y="1885950"/>
            <a:ext cx="2438400" cy="2438400"/>
          </a:xfrm>
          <a:prstGeom prst="ellipse">
            <a:avLst/>
          </a:prstGeom>
          <a:solidFill>
            <a:schemeClr val="accent1">
              <a:alpha val="4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8263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Forward+ (AMD alternative)</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457200" y="1200150"/>
            <a:ext cx="8229600" cy="3657600"/>
          </a:xfrm>
        </p:spPr>
        <p:txBody>
          <a:bodyPr>
            <a:noAutofit/>
          </a:bodyPr>
          <a:lstStyle/>
          <a:p>
            <a:r>
              <a:rPr lang="en-CA" sz="2400" dirty="0"/>
              <a:t>3 passes </a:t>
            </a:r>
          </a:p>
          <a:p>
            <a:r>
              <a:rPr lang="en-CA" sz="2400" dirty="0"/>
              <a:t>1</a:t>
            </a:r>
            <a:r>
              <a:rPr lang="en-CA" sz="2400" baseline="30000" dirty="0"/>
              <a:t>st</a:t>
            </a:r>
            <a:r>
              <a:rPr lang="en-CA" sz="2400" dirty="0"/>
              <a:t> writes to the “geometry buffer” (G buffer)</a:t>
            </a:r>
          </a:p>
          <a:p>
            <a:r>
              <a:rPr lang="en-CA" sz="2400" dirty="0"/>
              <a:t>2nd pass: compute</a:t>
            </a:r>
          </a:p>
          <a:p>
            <a:pPr marL="704088" lvl="2" indent="-320040">
              <a:spcBef>
                <a:spcPts val="0"/>
              </a:spcBef>
              <a:buClr>
                <a:schemeClr val="accent1"/>
              </a:buClr>
              <a:buSzPct val="80000"/>
              <a:buFont typeface="Wingdings 2"/>
              <a:buChar char=""/>
            </a:pPr>
            <a:r>
              <a:rPr lang="en-CA" sz="2000" dirty="0"/>
              <a:t>Calculate which lights are where – close to the geometry</a:t>
            </a:r>
          </a:p>
          <a:p>
            <a:r>
              <a:rPr lang="en-CA" sz="2400" dirty="0"/>
              <a:t>3</a:t>
            </a:r>
            <a:r>
              <a:rPr lang="en-CA" sz="2400" baseline="30000" dirty="0"/>
              <a:t>rd</a:t>
            </a:r>
            <a:r>
              <a:rPr lang="en-CA" sz="2400" dirty="0"/>
              <a:t> pass: </a:t>
            </a:r>
          </a:p>
          <a:p>
            <a:pPr lvl="1"/>
            <a:r>
              <a:rPr lang="en-CA" sz="2000" dirty="0"/>
              <a:t>Regular lighting pass</a:t>
            </a:r>
          </a:p>
        </p:txBody>
      </p:sp>
    </p:spTree>
    <p:extLst>
      <p:ext uri="{BB962C8B-B14F-4D97-AF65-F5344CB8AC3E}">
        <p14:creationId xmlns:p14="http://schemas.microsoft.com/office/powerpoint/2010/main" val="10946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So, what are WE doing?</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457200" y="1200150"/>
            <a:ext cx="8229600" cy="3657600"/>
          </a:xfrm>
        </p:spPr>
        <p:txBody>
          <a:bodyPr>
            <a:noAutofit/>
          </a:bodyPr>
          <a:lstStyle/>
          <a:p>
            <a:r>
              <a:rPr lang="en-CA" sz="2400" dirty="0"/>
              <a:t>2 pass deferred, rendering to a full screen quad</a:t>
            </a:r>
          </a:p>
          <a:p>
            <a:r>
              <a:rPr lang="en-CA" sz="2400" dirty="0"/>
              <a:t>Pass #1:</a:t>
            </a:r>
          </a:p>
          <a:p>
            <a:pPr lvl="1"/>
            <a:r>
              <a:rPr lang="en-CA" sz="1600" dirty="0"/>
              <a:t>Output: vertex position, normal, colours (material), maybe other things…</a:t>
            </a:r>
          </a:p>
          <a:p>
            <a:r>
              <a:rPr lang="en-CA" sz="2400" dirty="0"/>
              <a:t>Pass #2: </a:t>
            </a:r>
          </a:p>
          <a:p>
            <a:pPr lvl="1"/>
            <a:r>
              <a:rPr lang="en-CA" sz="2000" dirty="0"/>
              <a:t>Read the FBO and run the light calculation.</a:t>
            </a:r>
          </a:p>
          <a:p>
            <a:r>
              <a:rPr lang="en-CA" sz="2400" dirty="0"/>
              <a:t>Question: </a:t>
            </a:r>
          </a:p>
          <a:p>
            <a:pPr lvl="1"/>
            <a:r>
              <a:rPr lang="en-CA" sz="2000" dirty="0"/>
              <a:t>Do we do 2 separate shaders, or 1 “uber” shader with two “states” or passes? We’ll do it with ONE shader to simplify the uniforms</a:t>
            </a:r>
          </a:p>
          <a:p>
            <a:pPr lvl="1"/>
            <a:r>
              <a:rPr lang="en-CA" sz="2000" dirty="0"/>
              <a:t>…but that will make the shader a little stranger</a:t>
            </a:r>
          </a:p>
          <a:p>
            <a:pPr lvl="1"/>
            <a:endParaRPr lang="en-CA" sz="2000" dirty="0"/>
          </a:p>
        </p:txBody>
      </p:sp>
    </p:spTree>
    <p:extLst>
      <p:ext uri="{BB962C8B-B14F-4D97-AF65-F5344CB8AC3E}">
        <p14:creationId xmlns:p14="http://schemas.microsoft.com/office/powerpoint/2010/main" val="177265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85640-0156-3D7B-4671-C4FBD5767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D781F-1333-FC0E-3BB7-C7AB7EE59A6A}"/>
              </a:ext>
            </a:extLst>
          </p:cNvPr>
          <p:cNvSpPr>
            <a:spLocks noGrp="1"/>
          </p:cNvSpPr>
          <p:nvPr>
            <p:ph type="title"/>
          </p:nvPr>
        </p:nvSpPr>
        <p:spPr/>
        <p:txBody>
          <a:bodyPr/>
          <a:lstStyle/>
          <a:p>
            <a:r>
              <a:rPr lang="en-CA" dirty="0"/>
              <a:t>Our G buffer:</a:t>
            </a:r>
          </a:p>
        </p:txBody>
      </p:sp>
      <p:graphicFrame>
        <p:nvGraphicFramePr>
          <p:cNvPr id="8" name="Object 7">
            <a:extLst>
              <a:ext uri="{FF2B5EF4-FFF2-40B4-BE49-F238E27FC236}">
                <a16:creationId xmlns:a16="http://schemas.microsoft.com/office/drawing/2014/main" id="{F8EAC111-A4E7-A72B-5B07-9B11F46EE719}"/>
              </a:ext>
            </a:extLst>
          </p:cNvPr>
          <p:cNvGraphicFramePr>
            <a:graphicFrameLocks noChangeAspect="1"/>
          </p:cNvGraphicFramePr>
          <p:nvPr>
            <p:extLst>
              <p:ext uri="{D42A27DB-BD31-4B8C-83A1-F6EECF244321}">
                <p14:modId xmlns:p14="http://schemas.microsoft.com/office/powerpoint/2010/main" val="822255029"/>
              </p:ext>
            </p:extLst>
          </p:nvPr>
        </p:nvGraphicFramePr>
        <p:xfrm>
          <a:off x="762000" y="1809750"/>
          <a:ext cx="7974013" cy="2020888"/>
        </p:xfrm>
        <a:graphic>
          <a:graphicData uri="http://schemas.openxmlformats.org/presentationml/2006/ole">
            <mc:AlternateContent xmlns:mc="http://schemas.openxmlformats.org/markup-compatibility/2006">
              <mc:Choice xmlns:v="urn:schemas-microsoft-com:vml" Requires="v">
                <p:oleObj name="Worksheet" r:id="rId2" imgW="4358498" imgH="1105057" progId="Excel.Sheet.12">
                  <p:embed/>
                </p:oleObj>
              </mc:Choice>
              <mc:Fallback>
                <p:oleObj name="Worksheet" r:id="rId2" imgW="4358498" imgH="1105057" progId="Excel.Sheet.12">
                  <p:embed/>
                  <p:pic>
                    <p:nvPicPr>
                      <p:cNvPr id="0" name=""/>
                      <p:cNvPicPr/>
                      <p:nvPr/>
                    </p:nvPicPr>
                    <p:blipFill>
                      <a:blip r:embed="rId3"/>
                      <a:stretch>
                        <a:fillRect/>
                      </a:stretch>
                    </p:blipFill>
                    <p:spPr>
                      <a:xfrm>
                        <a:off x="762000" y="1809750"/>
                        <a:ext cx="7974013" cy="2020888"/>
                      </a:xfrm>
                      <a:prstGeom prst="rect">
                        <a:avLst/>
                      </a:prstGeom>
                    </p:spPr>
                  </p:pic>
                </p:oleObj>
              </mc:Fallback>
            </mc:AlternateContent>
          </a:graphicData>
        </a:graphic>
      </p:graphicFrame>
    </p:spTree>
    <p:extLst>
      <p:ext uri="{BB962C8B-B14F-4D97-AF65-F5344CB8AC3E}">
        <p14:creationId xmlns:p14="http://schemas.microsoft.com/office/powerpoint/2010/main" val="307591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The “</a:t>
            </a:r>
            <a:r>
              <a:rPr lang="en-CA" dirty="0" err="1"/>
              <a:t>renderPassNumber</a:t>
            </a:r>
            <a:r>
              <a:rPr lang="en-CA" dirty="0"/>
              <a:t>”	</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266700" y="1200150"/>
            <a:ext cx="8610600" cy="3657600"/>
          </a:xfrm>
        </p:spPr>
        <p:txBody>
          <a:bodyPr>
            <a:noAutofit/>
          </a:bodyPr>
          <a:lstStyle/>
          <a:p>
            <a:r>
              <a:rPr lang="en-CA" sz="2000" dirty="0">
                <a:latin typeface="Arial" panose="020B0604020202020204" pitchFamily="34" charset="0"/>
                <a:cs typeface="Arial" panose="020B0604020202020204" pitchFamily="34" charset="0"/>
              </a:rPr>
              <a:t>We only output the things to the G buffer</a:t>
            </a:r>
          </a:p>
          <a:p>
            <a:r>
              <a:rPr lang="en-CA" sz="2000" dirty="0">
                <a:latin typeface="Arial" panose="020B0604020202020204" pitchFamily="34" charset="0"/>
                <a:cs typeface="Arial" panose="020B0604020202020204" pitchFamily="34" charset="0"/>
              </a:rPr>
              <a:t>We don’t output any lighting information here</a:t>
            </a:r>
          </a:p>
          <a:p>
            <a:r>
              <a:rPr lang="en-CA" sz="2000" dirty="0">
                <a:latin typeface="Arial" panose="020B0604020202020204" pitchFamily="34" charset="0"/>
                <a:cs typeface="Arial" panose="020B0604020202020204" pitchFamily="34" charset="0"/>
              </a:rPr>
              <a:t>This means you’re 1</a:t>
            </a:r>
            <a:r>
              <a:rPr lang="en-CA" sz="2000" baseline="30000" dirty="0">
                <a:latin typeface="Arial" panose="020B0604020202020204" pitchFamily="34" charset="0"/>
                <a:cs typeface="Arial" panose="020B0604020202020204" pitchFamily="34" charset="0"/>
              </a:rPr>
              <a:t>st</a:t>
            </a:r>
            <a:r>
              <a:rPr lang="en-CA" sz="2000" dirty="0">
                <a:latin typeface="Arial" panose="020B0604020202020204" pitchFamily="34" charset="0"/>
                <a:cs typeface="Arial" panose="020B0604020202020204" pitchFamily="34" charset="0"/>
              </a:rPr>
              <a:t> pass is likely a simpler sort of shader</a:t>
            </a:r>
          </a:p>
          <a:p>
            <a:r>
              <a:rPr lang="en-CA" sz="2000" dirty="0">
                <a:latin typeface="Arial" panose="020B0604020202020204" pitchFamily="34" charset="0"/>
                <a:cs typeface="Arial" panose="020B0604020202020204" pitchFamily="34" charset="0"/>
              </a:rPr>
              <a:t>We are using the uniform int </a:t>
            </a:r>
            <a:r>
              <a:rPr lang="en-CA" sz="2000" dirty="0" err="1">
                <a:latin typeface="Arial" panose="020B0604020202020204" pitchFamily="34" charset="0"/>
                <a:cs typeface="Arial" panose="020B0604020202020204" pitchFamily="34" charset="0"/>
              </a:rPr>
              <a:t>renderPassNumber</a:t>
            </a:r>
            <a:r>
              <a:rPr lang="en-CA" sz="2000" dirty="0">
                <a:latin typeface="Arial" panose="020B0604020202020204" pitchFamily="34" charset="0"/>
                <a:cs typeface="Arial" panose="020B0604020202020204" pitchFamily="34" charset="0"/>
              </a:rPr>
              <a:t> to indicate which “pass” we are doing:</a:t>
            </a:r>
          </a:p>
          <a:p>
            <a:pPr marL="704088" lvl="2" indent="-320040">
              <a:spcBef>
                <a:spcPts val="0"/>
              </a:spcBef>
              <a:buClr>
                <a:schemeClr val="accent1"/>
              </a:buClr>
              <a:buSzPct val="80000"/>
              <a:buFont typeface="Wingdings 2"/>
              <a:buChar char=""/>
            </a:pPr>
            <a:r>
              <a:rPr lang="en-CA" sz="1600" dirty="0">
                <a:latin typeface="Arial" panose="020B0604020202020204" pitchFamily="34" charset="0"/>
                <a:cs typeface="Arial" panose="020B0604020202020204" pitchFamily="34" charset="0"/>
              </a:rPr>
              <a:t>0 : Regular forward rendering (note we had to change our colour output variable from “</a:t>
            </a:r>
            <a:r>
              <a:rPr lang="en-CA" sz="1600" dirty="0" err="1">
                <a:latin typeface="Arial" panose="020B0604020202020204" pitchFamily="34" charset="0"/>
                <a:cs typeface="Arial" panose="020B0604020202020204" pitchFamily="34" charset="0"/>
              </a:rPr>
              <a:t>finalPixelColour</a:t>
            </a:r>
            <a:r>
              <a:rPr lang="en-CA" sz="1600" dirty="0">
                <a:latin typeface="Arial" panose="020B0604020202020204" pitchFamily="34" charset="0"/>
                <a:cs typeface="Arial" panose="020B0604020202020204" pitchFamily="34" charset="0"/>
              </a:rPr>
              <a:t>” to “</a:t>
            </a:r>
            <a:r>
              <a:rPr lang="en-CA" sz="1600" dirty="0" err="1">
                <a:latin typeface="Arial" panose="020B0604020202020204" pitchFamily="34" charset="0"/>
                <a:cs typeface="Arial" panose="020B0604020202020204" pitchFamily="34" charset="0"/>
              </a:rPr>
              <a:t>vertexWorldLocationXYZ</a:t>
            </a:r>
            <a:r>
              <a:rPr lang="en-CA" sz="1600" dirty="0">
                <a:latin typeface="Arial" panose="020B0604020202020204" pitchFamily="34" charset="0"/>
                <a:cs typeface="Arial" panose="020B0604020202020204" pitchFamily="34" charset="0"/>
              </a:rPr>
              <a:t>” which might be a little confusing. </a:t>
            </a:r>
          </a:p>
          <a:p>
            <a:pPr marL="923544" lvl="3" indent="-320040">
              <a:spcBef>
                <a:spcPts val="0"/>
              </a:spcBef>
              <a:buClr>
                <a:schemeClr val="accent1"/>
              </a:buClr>
              <a:buSzPct val="80000"/>
              <a:buFont typeface="Wingdings 2"/>
              <a:buChar char=""/>
            </a:pPr>
            <a:r>
              <a:rPr lang="en-CA" sz="1400" dirty="0">
                <a:latin typeface="Arial" panose="020B0604020202020204" pitchFamily="34" charset="0"/>
                <a:cs typeface="Arial" panose="020B0604020202020204" pitchFamily="34" charset="0"/>
              </a:rPr>
              <a:t>I used “0” (zero) so that if we forgot to set the </a:t>
            </a:r>
            <a:r>
              <a:rPr lang="en-CA" sz="1400" dirty="0" err="1">
                <a:latin typeface="Arial" panose="020B0604020202020204" pitchFamily="34" charset="0"/>
                <a:cs typeface="Arial" panose="020B0604020202020204" pitchFamily="34" charset="0"/>
              </a:rPr>
              <a:t>renderPassNumber</a:t>
            </a:r>
            <a:r>
              <a:rPr lang="en-CA" sz="1400" dirty="0">
                <a:latin typeface="Arial" panose="020B0604020202020204" pitchFamily="34" charset="0"/>
                <a:cs typeface="Arial" panose="020B0604020202020204" pitchFamily="34" charset="0"/>
              </a:rPr>
              <a:t> it would still work.</a:t>
            </a:r>
          </a:p>
          <a:p>
            <a:pPr lvl="1"/>
            <a:r>
              <a:rPr lang="en-CA" sz="2000" b="1" dirty="0"/>
              <a:t>1: 1</a:t>
            </a:r>
            <a:r>
              <a:rPr lang="en-CA" sz="2000" b="1" baseline="30000" dirty="0"/>
              <a:t>st</a:t>
            </a:r>
            <a:r>
              <a:rPr lang="en-CA" sz="2000" b="1" dirty="0"/>
              <a:t> pass of the deferred, rending to the G buffer</a:t>
            </a:r>
          </a:p>
          <a:p>
            <a:pPr lvl="1"/>
            <a:r>
              <a:rPr lang="en-CA" sz="2000" dirty="0"/>
              <a:t>2: Optional 2</a:t>
            </a:r>
            <a:r>
              <a:rPr lang="en-CA" sz="2000" baseline="30000" dirty="0"/>
              <a:t>nd</a:t>
            </a:r>
            <a:r>
              <a:rPr lang="en-CA" sz="2000" dirty="0"/>
              <a:t> pass which we </a:t>
            </a:r>
            <a:r>
              <a:rPr lang="en-CA" sz="2000" i="1" dirty="0"/>
              <a:t>aren’t </a:t>
            </a:r>
            <a:r>
              <a:rPr lang="en-CA" sz="2000" dirty="0"/>
              <a:t>using at the moment</a:t>
            </a:r>
          </a:p>
          <a:p>
            <a:pPr lvl="1"/>
            <a:r>
              <a:rPr lang="en-CA" sz="2000" b="1" dirty="0"/>
              <a:t>3: Lighting pass (this can also be the “2</a:t>
            </a:r>
            <a:r>
              <a:rPr lang="en-CA" sz="2000" b="1" baseline="30000" dirty="0"/>
              <a:t>nd</a:t>
            </a:r>
            <a:r>
              <a:rPr lang="en-CA" sz="2000" b="1" dirty="0"/>
              <a:t> pass”/”effects” pass, too)</a:t>
            </a:r>
          </a:p>
          <a:p>
            <a:pPr lvl="2"/>
            <a:r>
              <a:rPr lang="en-CA" sz="1600" dirty="0"/>
              <a:t>This will output to the colour buffer (i.e. the screen)</a:t>
            </a:r>
          </a:p>
        </p:txBody>
      </p:sp>
    </p:spTree>
    <p:extLst>
      <p:ext uri="{BB962C8B-B14F-4D97-AF65-F5344CB8AC3E}">
        <p14:creationId xmlns:p14="http://schemas.microsoft.com/office/powerpoint/2010/main" val="24442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C0802-5C7D-6CFA-35C5-F737F9E8CB42}"/>
              </a:ext>
            </a:extLst>
          </p:cNvPr>
          <p:cNvSpPr/>
          <p:nvPr/>
        </p:nvSpPr>
        <p:spPr>
          <a:xfrm>
            <a:off x="3124200" y="285750"/>
            <a:ext cx="304800" cy="419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FSQ</a:t>
            </a:r>
          </a:p>
        </p:txBody>
      </p:sp>
      <p:sp>
        <p:nvSpPr>
          <p:cNvPr id="3" name="Arrow: Right 2">
            <a:extLst>
              <a:ext uri="{FF2B5EF4-FFF2-40B4-BE49-F238E27FC236}">
                <a16:creationId xmlns:a16="http://schemas.microsoft.com/office/drawing/2014/main" id="{169D8390-0D59-FE5A-7872-3B8876BE4BD4}"/>
              </a:ext>
            </a:extLst>
          </p:cNvPr>
          <p:cNvSpPr/>
          <p:nvPr/>
        </p:nvSpPr>
        <p:spPr>
          <a:xfrm>
            <a:off x="533400" y="1733550"/>
            <a:ext cx="1600200" cy="1219200"/>
          </a:xfrm>
          <a:prstGeom prst="rightArrow">
            <a:avLst>
              <a:gd name="adj1" fmla="val 59231"/>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Camera</a:t>
            </a:r>
          </a:p>
          <a:p>
            <a:pPr algn="ctr"/>
            <a:r>
              <a:rPr lang="en-CA" dirty="0"/>
              <a:t>0, 0, +10</a:t>
            </a:r>
          </a:p>
        </p:txBody>
      </p:sp>
      <p:pic>
        <p:nvPicPr>
          <p:cNvPr id="1026" name="Picture 2" descr="android - Get OpenGL LookAt Position - Stack Overflow">
            <a:hlinkClick r:id="rId2"/>
            <a:extLst>
              <a:ext uri="{FF2B5EF4-FFF2-40B4-BE49-F238E27FC236}">
                <a16:creationId xmlns:a16="http://schemas.microsoft.com/office/drawing/2014/main" id="{DFA9C5A4-C5B7-58FB-3371-8FFFDC1CA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42900"/>
            <a:ext cx="3238500" cy="2609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79F717-2B6B-A8DF-089D-C77032885A5E}"/>
              </a:ext>
            </a:extLst>
          </p:cNvPr>
          <p:cNvSpPr txBox="1"/>
          <p:nvPr/>
        </p:nvSpPr>
        <p:spPr>
          <a:xfrm>
            <a:off x="3562350" y="1581150"/>
            <a:ext cx="2019300" cy="1477328"/>
          </a:xfrm>
          <a:prstGeom prst="rect">
            <a:avLst/>
          </a:prstGeom>
          <a:noFill/>
        </p:spPr>
        <p:txBody>
          <a:bodyPr wrap="square" rtlCol="0">
            <a:spAutoFit/>
          </a:bodyPr>
          <a:lstStyle/>
          <a:p>
            <a:r>
              <a:rPr lang="en-CA" dirty="0"/>
              <a:t>Place at the origin (0,0,0)</a:t>
            </a:r>
          </a:p>
          <a:p>
            <a:r>
              <a:rPr lang="en-CA" dirty="0"/>
              <a:t>Lined up on the XY plane, with the centre at 0,0,0</a:t>
            </a:r>
          </a:p>
        </p:txBody>
      </p:sp>
      <p:sp>
        <p:nvSpPr>
          <p:cNvPr id="8" name="Freeform: Shape 7">
            <a:extLst>
              <a:ext uri="{FF2B5EF4-FFF2-40B4-BE49-F238E27FC236}">
                <a16:creationId xmlns:a16="http://schemas.microsoft.com/office/drawing/2014/main" id="{FBD3D55C-4222-12D7-576B-9B9AA4095B93}"/>
              </a:ext>
            </a:extLst>
          </p:cNvPr>
          <p:cNvSpPr/>
          <p:nvPr/>
        </p:nvSpPr>
        <p:spPr>
          <a:xfrm>
            <a:off x="6622659" y="1016684"/>
            <a:ext cx="1575582" cy="1364566"/>
          </a:xfrm>
          <a:custGeom>
            <a:avLst/>
            <a:gdLst>
              <a:gd name="connsiteX0" fmla="*/ 0 w 1575582"/>
              <a:gd name="connsiteY0" fmla="*/ 0 h 1364566"/>
              <a:gd name="connsiteX1" fmla="*/ 14068 w 1575582"/>
              <a:gd name="connsiteY1" fmla="*/ 1048043 h 1364566"/>
              <a:gd name="connsiteX2" fmla="*/ 1568548 w 1575582"/>
              <a:gd name="connsiteY2" fmla="*/ 1364566 h 1364566"/>
              <a:gd name="connsiteX3" fmla="*/ 1575582 w 1575582"/>
              <a:gd name="connsiteY3" fmla="*/ 14068 h 1364566"/>
              <a:gd name="connsiteX4" fmla="*/ 0 w 1575582"/>
              <a:gd name="connsiteY4" fmla="*/ 0 h 1364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582" h="1364566">
                <a:moveTo>
                  <a:pt x="0" y="0"/>
                </a:moveTo>
                <a:lnTo>
                  <a:pt x="14068" y="1048043"/>
                </a:lnTo>
                <a:lnTo>
                  <a:pt x="1568548" y="1364566"/>
                </a:lnTo>
                <a:cubicBezTo>
                  <a:pt x="1570893" y="914400"/>
                  <a:pt x="1573237" y="464234"/>
                  <a:pt x="1575582" y="14068"/>
                </a:cubicBezTo>
                <a:lnTo>
                  <a:pt x="0" y="0"/>
                </a:lnTo>
                <a:close/>
              </a:path>
            </a:pathLst>
          </a:custGeom>
          <a:solidFill>
            <a:schemeClr val="accent1">
              <a:alpha val="2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Right 8">
            <a:extLst>
              <a:ext uri="{FF2B5EF4-FFF2-40B4-BE49-F238E27FC236}">
                <a16:creationId xmlns:a16="http://schemas.microsoft.com/office/drawing/2014/main" id="{A319C90E-A661-197D-E9BB-B13B52139101}"/>
              </a:ext>
            </a:extLst>
          </p:cNvPr>
          <p:cNvSpPr/>
          <p:nvPr/>
        </p:nvSpPr>
        <p:spPr>
          <a:xfrm rot="19469608">
            <a:off x="6059921" y="2164518"/>
            <a:ext cx="838200" cy="381000"/>
          </a:xfrm>
          <a:prstGeom prst="rightArrow">
            <a:avLst/>
          </a:prstGeom>
          <a:solidFill>
            <a:schemeClr val="accent1">
              <a:alpha val="2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322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6C3594-D30F-8771-C884-8E7B84997297}"/>
              </a:ext>
            </a:extLst>
          </p:cNvPr>
          <p:cNvPicPr>
            <a:picLocks noChangeAspect="1"/>
          </p:cNvPicPr>
          <p:nvPr/>
        </p:nvPicPr>
        <p:blipFill>
          <a:blip r:embed="rId2"/>
          <a:stretch>
            <a:fillRect/>
          </a:stretch>
        </p:blipFill>
        <p:spPr>
          <a:xfrm>
            <a:off x="0" y="142875"/>
            <a:ext cx="9144000" cy="4857750"/>
          </a:xfrm>
          <a:prstGeom prst="rect">
            <a:avLst/>
          </a:prstGeom>
        </p:spPr>
      </p:pic>
    </p:spTree>
    <p:extLst>
      <p:ext uri="{BB962C8B-B14F-4D97-AF65-F5344CB8AC3E}">
        <p14:creationId xmlns:p14="http://schemas.microsoft.com/office/powerpoint/2010/main" val="344769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E4C463-A358-353B-835A-CEE6B8192E36}"/>
              </a:ext>
            </a:extLst>
          </p:cNvPr>
          <p:cNvPicPr>
            <a:picLocks noChangeAspect="1"/>
          </p:cNvPicPr>
          <p:nvPr/>
        </p:nvPicPr>
        <p:blipFill>
          <a:blip r:embed="rId2"/>
          <a:stretch>
            <a:fillRect/>
          </a:stretch>
        </p:blipFill>
        <p:spPr>
          <a:xfrm>
            <a:off x="0" y="142875"/>
            <a:ext cx="9144000" cy="4857750"/>
          </a:xfrm>
          <a:prstGeom prst="rect">
            <a:avLst/>
          </a:prstGeom>
        </p:spPr>
      </p:pic>
      <p:sp>
        <p:nvSpPr>
          <p:cNvPr id="5" name="Rectangle: Rounded Corners 4">
            <a:extLst>
              <a:ext uri="{FF2B5EF4-FFF2-40B4-BE49-F238E27FC236}">
                <a16:creationId xmlns:a16="http://schemas.microsoft.com/office/drawing/2014/main" id="{D59EBA9A-007C-2542-5BAD-37DB608FCFF5}"/>
              </a:ext>
            </a:extLst>
          </p:cNvPr>
          <p:cNvSpPr/>
          <p:nvPr/>
        </p:nvSpPr>
        <p:spPr>
          <a:xfrm>
            <a:off x="76200" y="361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Here the 1</a:t>
            </a:r>
            <a:r>
              <a:rPr lang="en-CA" baseline="30000" dirty="0">
                <a:solidFill>
                  <a:schemeClr val="tx1"/>
                </a:solidFill>
              </a:rPr>
              <a:t>st</a:t>
            </a:r>
            <a:r>
              <a:rPr lang="en-CA" dirty="0">
                <a:solidFill>
                  <a:schemeClr val="tx1"/>
                </a:solidFill>
              </a:rPr>
              <a:t> pass is being shown on the viper model, but it’s using the Vipers UV coordinates, so it’s distorted…</a:t>
            </a:r>
          </a:p>
        </p:txBody>
      </p:sp>
      <p:sp>
        <p:nvSpPr>
          <p:cNvPr id="7" name="Rectangle: Rounded Corners 6">
            <a:extLst>
              <a:ext uri="{FF2B5EF4-FFF2-40B4-BE49-F238E27FC236}">
                <a16:creationId xmlns:a16="http://schemas.microsoft.com/office/drawing/2014/main" id="{8E25E5A7-F122-6C1F-29BF-A2ADD7C2435F}"/>
              </a:ext>
            </a:extLst>
          </p:cNvPr>
          <p:cNvSpPr/>
          <p:nvPr/>
        </p:nvSpPr>
        <p:spPr>
          <a:xfrm>
            <a:off x="2933700" y="3790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But you can move the mouse around and do all the things you did with the forward rendering pass</a:t>
            </a:r>
          </a:p>
        </p:txBody>
      </p:sp>
    </p:spTree>
    <p:extLst>
      <p:ext uri="{BB962C8B-B14F-4D97-AF65-F5344CB8AC3E}">
        <p14:creationId xmlns:p14="http://schemas.microsoft.com/office/powerpoint/2010/main" val="53307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Using the actual pixel locations</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152400" y="1200150"/>
            <a:ext cx="8896643" cy="3657600"/>
          </a:xfrm>
        </p:spPr>
        <p:txBody>
          <a:bodyPr>
            <a:noAutofit/>
          </a:bodyPr>
          <a:lstStyle/>
          <a:p>
            <a:pPr marL="118872" indent="0">
              <a:buNone/>
            </a:pPr>
            <a:r>
              <a:rPr lang="en-CA" sz="2000" dirty="0">
                <a:latin typeface="Arial" panose="020B0604020202020204" pitchFamily="34" charset="0"/>
                <a:cs typeface="Arial" panose="020B0604020202020204" pitchFamily="34" charset="0"/>
              </a:rPr>
              <a:t>The 'catch' is the </a:t>
            </a:r>
            <a:r>
              <a:rPr lang="en-CA" sz="2000" dirty="0" err="1">
                <a:latin typeface="Arial" panose="020B0604020202020204" pitchFamily="34" charset="0"/>
                <a:cs typeface="Arial" panose="020B0604020202020204" pitchFamily="34" charset="0"/>
              </a:rPr>
              <a:t>gl_FragCoord.xy</a:t>
            </a:r>
            <a:r>
              <a:rPr lang="en-CA" sz="2000" dirty="0">
                <a:latin typeface="Arial" panose="020B0604020202020204" pitchFamily="34" charset="0"/>
                <a:cs typeface="Arial" panose="020B0604020202020204" pitchFamily="34" charset="0"/>
              </a:rPr>
              <a:t> is pixel locations, not 0.0 to 1.0</a:t>
            </a:r>
          </a:p>
          <a:p>
            <a:pPr marL="118872" indent="0">
              <a:buNone/>
            </a:pPr>
            <a:r>
              <a:rPr lang="en-CA" sz="2000" dirty="0">
                <a:latin typeface="Arial" panose="020B0604020202020204" pitchFamily="34" charset="0"/>
                <a:cs typeface="Arial" panose="020B0604020202020204" pitchFamily="34" charset="0"/>
              </a:rPr>
              <a:t>We'll use the: uniform vec2 </a:t>
            </a:r>
            <a:r>
              <a:rPr lang="en-CA" sz="2000" dirty="0" err="1">
                <a:latin typeface="Arial" panose="020B0604020202020204" pitchFamily="34" charset="0"/>
                <a:cs typeface="Arial" panose="020B0604020202020204" pitchFamily="34" charset="0"/>
              </a:rPr>
              <a:t>screenSize_width_height</a:t>
            </a:r>
            <a:r>
              <a:rPr lang="en-CA" sz="2000" dirty="0">
                <a:latin typeface="Arial" panose="020B0604020202020204" pitchFamily="34" charset="0"/>
                <a:cs typeface="Arial" panose="020B0604020202020204" pitchFamily="34" charset="0"/>
              </a:rPr>
              <a:t>  to calculate the UV sampler values:</a:t>
            </a:r>
          </a:p>
          <a:p>
            <a:pPr marL="118872" indent="0">
              <a:buNone/>
            </a:pPr>
            <a:r>
              <a:rPr lang="en-CA" sz="1600" b="1" dirty="0">
                <a:latin typeface="Courier New" panose="02070309020205020404" pitchFamily="49" charset="0"/>
                <a:cs typeface="Courier New" panose="02070309020205020404" pitchFamily="49" charset="0"/>
              </a:rPr>
              <a:t>vec2 </a:t>
            </a:r>
            <a:r>
              <a:rPr lang="en-CA" sz="1600" b="1" u="sng" dirty="0" err="1">
                <a:highlight>
                  <a:srgbClr val="FFFF00"/>
                </a:highlight>
                <a:latin typeface="Courier New" panose="02070309020205020404" pitchFamily="49" charset="0"/>
                <a:cs typeface="Courier New" panose="02070309020205020404" pitchFamily="49" charset="0"/>
              </a:rPr>
              <a:t>screenUV</a:t>
            </a:r>
            <a:r>
              <a:rPr lang="en-CA" sz="1600" b="1" dirty="0">
                <a:latin typeface="Courier New" panose="02070309020205020404" pitchFamily="49" charset="0"/>
                <a:cs typeface="Courier New" panose="02070309020205020404" pitchFamily="49" charset="0"/>
              </a:rPr>
              <a:t> = vec2( </a:t>
            </a:r>
            <a:r>
              <a:rPr lang="en-CA" sz="1600" b="1" dirty="0" err="1">
                <a:latin typeface="Courier New" panose="02070309020205020404" pitchFamily="49" charset="0"/>
                <a:cs typeface="Courier New" panose="02070309020205020404" pitchFamily="49" charset="0"/>
              </a:rPr>
              <a:t>gl_FragCoord.x</a:t>
            </a:r>
            <a:r>
              <a:rPr lang="en-CA" sz="1600" b="1" dirty="0">
                <a:latin typeface="Courier New" panose="02070309020205020404" pitchFamily="49" charset="0"/>
                <a:cs typeface="Courier New" panose="02070309020205020404" pitchFamily="49" charset="0"/>
              </a:rPr>
              <a:t> / </a:t>
            </a:r>
            <a:r>
              <a:rPr lang="en-CA" sz="1600" b="1" dirty="0" err="1">
                <a:latin typeface="Courier New" panose="02070309020205020404" pitchFamily="49" charset="0"/>
                <a:cs typeface="Courier New" panose="02070309020205020404" pitchFamily="49" charset="0"/>
              </a:rPr>
              <a:t>screenSize_width_height.x</a:t>
            </a:r>
            <a:r>
              <a:rPr lang="en-CA" sz="1600" b="1" dirty="0">
                <a:latin typeface="Courier New" panose="02070309020205020404" pitchFamily="49" charset="0"/>
                <a:cs typeface="Courier New" panose="02070309020205020404" pitchFamily="49" charset="0"/>
              </a:rPr>
              <a:t>, </a:t>
            </a:r>
          </a:p>
          <a:p>
            <a:pPr marL="118872" indent="0">
              <a:buNone/>
            </a:pPr>
            <a:r>
              <a:rPr lang="en-CA" sz="1600" b="1" dirty="0">
                <a:latin typeface="Courier New" panose="02070309020205020404" pitchFamily="49" charset="0"/>
                <a:cs typeface="Courier New" panose="02070309020205020404" pitchFamily="49" charset="0"/>
              </a:rPr>
              <a:t>	               </a:t>
            </a:r>
            <a:r>
              <a:rPr lang="en-CA" sz="1600" b="1" dirty="0" err="1">
                <a:latin typeface="Courier New" panose="02070309020205020404" pitchFamily="49" charset="0"/>
                <a:cs typeface="Courier New" panose="02070309020205020404" pitchFamily="49" charset="0"/>
              </a:rPr>
              <a:t>gl_FragCoord.y</a:t>
            </a:r>
            <a:r>
              <a:rPr lang="en-CA" sz="1600" b="1" dirty="0">
                <a:latin typeface="Courier New" panose="02070309020205020404" pitchFamily="49" charset="0"/>
                <a:cs typeface="Courier New" panose="02070309020205020404" pitchFamily="49" charset="0"/>
              </a:rPr>
              <a:t> / </a:t>
            </a:r>
            <a:r>
              <a:rPr lang="en-CA" sz="1600" b="1" dirty="0" err="1">
                <a:latin typeface="Courier New" panose="02070309020205020404" pitchFamily="49" charset="0"/>
                <a:cs typeface="Courier New" panose="02070309020205020404" pitchFamily="49" charset="0"/>
              </a:rPr>
              <a:t>screenSize_width_height.y</a:t>
            </a:r>
            <a:r>
              <a:rPr lang="en-CA" sz="1600" b="1" dirty="0">
                <a:latin typeface="Courier New" panose="02070309020205020404" pitchFamily="49" charset="0"/>
                <a:cs typeface="Courier New" panose="02070309020205020404" pitchFamily="49" charset="0"/>
              </a:rPr>
              <a:t> );</a:t>
            </a:r>
          </a:p>
          <a:p>
            <a:pPr marL="118872" indent="0">
              <a:buNone/>
            </a:pPr>
            <a:r>
              <a:rPr lang="en-CA" sz="2000" i="1" dirty="0">
                <a:latin typeface="Arial" panose="020B0604020202020204" pitchFamily="34" charset="0"/>
                <a:cs typeface="Arial" panose="020B0604020202020204" pitchFamily="34" charset="0"/>
              </a:rPr>
              <a:t>(note the “</a:t>
            </a:r>
            <a:r>
              <a:rPr lang="en-CA" sz="2000" i="1" dirty="0" err="1">
                <a:latin typeface="Arial" panose="020B0604020202020204" pitchFamily="34" charset="0"/>
                <a:cs typeface="Arial" panose="020B0604020202020204" pitchFamily="34" charset="0"/>
              </a:rPr>
              <a:t>fradment</a:t>
            </a:r>
            <a:r>
              <a:rPr lang="en-CA" sz="2000" i="1" dirty="0">
                <a:latin typeface="Arial" panose="020B0604020202020204" pitchFamily="34" charset="0"/>
                <a:cs typeface="Arial" panose="020B0604020202020204" pitchFamily="34" charset="0"/>
              </a:rPr>
              <a:t> coordinate” is in pixel location (integer)</a:t>
            </a:r>
          </a:p>
          <a:p>
            <a:pPr marL="118872" indent="0">
              <a:buNone/>
            </a:pPr>
            <a:r>
              <a:rPr lang="en-CA" sz="2000" dirty="0">
                <a:latin typeface="Arial" panose="020B0604020202020204" pitchFamily="34" charset="0"/>
                <a:cs typeface="Arial" panose="020B0604020202020204" pitchFamily="34" charset="0"/>
              </a:rPr>
              <a:t>Get the vertex colour from the 1st pass</a:t>
            </a:r>
          </a:p>
          <a:p>
            <a:pPr marL="118872" indent="0">
              <a:buNone/>
            </a:pPr>
            <a:r>
              <a:rPr lang="en-CA" sz="2000" dirty="0">
                <a:latin typeface="Arial" panose="020B0604020202020204" pitchFamily="34" charset="0"/>
                <a:cs typeface="Arial" panose="020B0604020202020204" pitchFamily="34" charset="0"/>
              </a:rPr>
              <a:t>Note this:</a:t>
            </a:r>
          </a:p>
          <a:p>
            <a:pPr marL="118872" indent="0">
              <a:buNone/>
            </a:pPr>
            <a:r>
              <a:rPr lang="en-CA" sz="1600" b="1" dirty="0">
                <a:latin typeface="Courier New" panose="02070309020205020404" pitchFamily="49" charset="0"/>
                <a:cs typeface="Courier New" panose="02070309020205020404" pitchFamily="49" charset="0"/>
              </a:rPr>
              <a:t>    vec3 </a:t>
            </a:r>
            <a:r>
              <a:rPr lang="en-CA" sz="1600" b="1" dirty="0" err="1">
                <a:latin typeface="Courier New" panose="02070309020205020404" pitchFamily="49" charset="0"/>
                <a:cs typeface="Courier New" panose="02070309020205020404" pitchFamily="49" charset="0"/>
              </a:rPr>
              <a:t>vertexDiffuseRGB</a:t>
            </a:r>
            <a:r>
              <a:rPr lang="en-CA" sz="1600" b="1" dirty="0">
                <a:latin typeface="Courier New" panose="02070309020205020404" pitchFamily="49" charset="0"/>
                <a:cs typeface="Courier New" panose="02070309020205020404" pitchFamily="49" charset="0"/>
              </a:rPr>
              <a:t> </a:t>
            </a:r>
            <a:br>
              <a:rPr lang="en-CA" sz="1600" b="1" dirty="0">
                <a:latin typeface="Courier New" panose="02070309020205020404" pitchFamily="49" charset="0"/>
                <a:cs typeface="Courier New" panose="02070309020205020404" pitchFamily="49" charset="0"/>
              </a:rPr>
            </a:br>
            <a:r>
              <a:rPr lang="en-CA" sz="1600" b="1" dirty="0">
                <a:latin typeface="Courier New" panose="02070309020205020404" pitchFamily="49" charset="0"/>
                <a:cs typeface="Courier New" panose="02070309020205020404" pitchFamily="49" charset="0"/>
              </a:rPr>
              <a:t>           = texture( </a:t>
            </a:r>
            <a:r>
              <a:rPr lang="en-CA" sz="1600" b="1" dirty="0" err="1">
                <a:latin typeface="Courier New" panose="02070309020205020404" pitchFamily="49" charset="0"/>
                <a:cs typeface="Courier New" panose="02070309020205020404" pitchFamily="49" charset="0"/>
              </a:rPr>
              <a:t>vertexDiffuseRGB_texture</a:t>
            </a:r>
            <a:r>
              <a:rPr lang="en-CA" sz="1600" b="1" dirty="0">
                <a:latin typeface="Courier New" panose="02070309020205020404" pitchFamily="49" charset="0"/>
                <a:cs typeface="Courier New" panose="02070309020205020404" pitchFamily="49" charset="0"/>
              </a:rPr>
              <a:t>, fUV.st ).</a:t>
            </a:r>
            <a:r>
              <a:rPr lang="en-CA" sz="1600" b="1" dirty="0" err="1">
                <a:latin typeface="Courier New" panose="02070309020205020404" pitchFamily="49" charset="0"/>
                <a:cs typeface="Courier New" panose="02070309020205020404" pitchFamily="49" charset="0"/>
              </a:rPr>
              <a:t>rgb</a:t>
            </a:r>
            <a:r>
              <a:rPr lang="en-CA" sz="1600" b="1" dirty="0">
                <a:latin typeface="Courier New" panose="02070309020205020404" pitchFamily="49" charset="0"/>
                <a:cs typeface="Courier New" panose="02070309020205020404" pitchFamily="49" charset="0"/>
              </a:rPr>
              <a:t>;</a:t>
            </a:r>
          </a:p>
          <a:p>
            <a:pPr marL="118872" indent="0">
              <a:buNone/>
            </a:pPr>
            <a:r>
              <a:rPr lang="en-CA" sz="2000" dirty="0">
                <a:latin typeface="Arial" panose="020B0604020202020204" pitchFamily="34" charset="0"/>
                <a:cs typeface="Arial" panose="020B0604020202020204" pitchFamily="34" charset="0"/>
              </a:rPr>
              <a:t>But this:</a:t>
            </a:r>
          </a:p>
          <a:p>
            <a:pPr marL="118872" indent="0">
              <a:buNone/>
            </a:pPr>
            <a:r>
              <a:rPr lang="en-CA" sz="1600" b="1" dirty="0">
                <a:latin typeface="Courier New" panose="02070309020205020404" pitchFamily="49" charset="0"/>
                <a:cs typeface="Courier New" panose="02070309020205020404" pitchFamily="49" charset="0"/>
              </a:rPr>
              <a:t>    vec3 </a:t>
            </a:r>
            <a:r>
              <a:rPr lang="en-CA" sz="1600" b="1" dirty="0" err="1">
                <a:latin typeface="Courier New" panose="02070309020205020404" pitchFamily="49" charset="0"/>
                <a:cs typeface="Courier New" panose="02070309020205020404" pitchFamily="49" charset="0"/>
              </a:rPr>
              <a:t>vertexDiffuseRGB</a:t>
            </a:r>
            <a:r>
              <a:rPr lang="en-CA" sz="1600" b="1" dirty="0">
                <a:latin typeface="Courier New" panose="02070309020205020404" pitchFamily="49" charset="0"/>
                <a:cs typeface="Courier New" panose="02070309020205020404" pitchFamily="49" charset="0"/>
              </a:rPr>
              <a:t> </a:t>
            </a:r>
            <a:br>
              <a:rPr lang="en-CA" sz="1600" b="1" dirty="0">
                <a:latin typeface="Courier New" panose="02070309020205020404" pitchFamily="49" charset="0"/>
                <a:cs typeface="Courier New" panose="02070309020205020404" pitchFamily="49" charset="0"/>
              </a:rPr>
            </a:br>
            <a:r>
              <a:rPr lang="en-CA" sz="1600" b="1" dirty="0">
                <a:latin typeface="Courier New" panose="02070309020205020404" pitchFamily="49" charset="0"/>
                <a:cs typeface="Courier New" panose="02070309020205020404" pitchFamily="49" charset="0"/>
              </a:rPr>
              <a:t>          = texture( </a:t>
            </a:r>
            <a:r>
              <a:rPr lang="en-CA" sz="1600" b="1" dirty="0" err="1">
                <a:latin typeface="Courier New" panose="02070309020205020404" pitchFamily="49" charset="0"/>
                <a:cs typeface="Courier New" panose="02070309020205020404" pitchFamily="49" charset="0"/>
              </a:rPr>
              <a:t>vertexDiffuseRGB_texture</a:t>
            </a:r>
            <a:r>
              <a:rPr lang="en-CA" sz="1600" b="1" dirty="0">
                <a:latin typeface="Courier New" panose="02070309020205020404" pitchFamily="49" charset="0"/>
                <a:cs typeface="Courier New" panose="02070309020205020404" pitchFamily="49" charset="0"/>
              </a:rPr>
              <a:t>, </a:t>
            </a:r>
            <a:r>
              <a:rPr lang="en-CA" sz="1600" b="1" u="sng" dirty="0">
                <a:highlight>
                  <a:srgbClr val="FFFF00"/>
                </a:highlight>
                <a:latin typeface="Courier New" panose="02070309020205020404" pitchFamily="49" charset="0"/>
                <a:cs typeface="Courier New" panose="02070309020205020404" pitchFamily="49" charset="0"/>
              </a:rPr>
              <a:t>screenUV.st</a:t>
            </a:r>
            <a:r>
              <a:rPr lang="en-CA" sz="1600" b="1" dirty="0">
                <a:latin typeface="Courier New" panose="02070309020205020404" pitchFamily="49" charset="0"/>
                <a:cs typeface="Courier New" panose="02070309020205020404" pitchFamily="49" charset="0"/>
              </a:rPr>
              <a:t> ).</a:t>
            </a:r>
            <a:r>
              <a:rPr lang="en-CA" sz="1600" b="1" dirty="0" err="1">
                <a:latin typeface="Courier New" panose="02070309020205020404" pitchFamily="49" charset="0"/>
                <a:cs typeface="Courier New" panose="02070309020205020404" pitchFamily="49" charset="0"/>
              </a:rPr>
              <a:t>rgb</a:t>
            </a:r>
            <a:r>
              <a:rPr lang="en-CA"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9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186D88-5482-05B4-0640-734874562CD6}"/>
              </a:ext>
            </a:extLst>
          </p:cNvPr>
          <p:cNvPicPr>
            <a:picLocks noChangeAspect="1"/>
          </p:cNvPicPr>
          <p:nvPr/>
        </p:nvPicPr>
        <p:blipFill>
          <a:blip r:embed="rId2"/>
          <a:stretch>
            <a:fillRect/>
          </a:stretch>
        </p:blipFill>
        <p:spPr>
          <a:xfrm>
            <a:off x="0" y="142875"/>
            <a:ext cx="9144000" cy="4857750"/>
          </a:xfrm>
          <a:prstGeom prst="rect">
            <a:avLst/>
          </a:prstGeom>
        </p:spPr>
      </p:pic>
      <p:sp>
        <p:nvSpPr>
          <p:cNvPr id="5" name="Rectangle: Rounded Corners 4">
            <a:extLst>
              <a:ext uri="{FF2B5EF4-FFF2-40B4-BE49-F238E27FC236}">
                <a16:creationId xmlns:a16="http://schemas.microsoft.com/office/drawing/2014/main" id="{D59EBA9A-007C-2542-5BAD-37DB608FCFF5}"/>
              </a:ext>
            </a:extLst>
          </p:cNvPr>
          <p:cNvSpPr/>
          <p:nvPr/>
        </p:nvSpPr>
        <p:spPr>
          <a:xfrm>
            <a:off x="76200" y="361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The scene is now like we are looking through a “viper shaped” window</a:t>
            </a:r>
          </a:p>
        </p:txBody>
      </p:sp>
      <p:sp>
        <p:nvSpPr>
          <p:cNvPr id="7" name="Rectangle: Rounded Corners 6">
            <a:extLst>
              <a:ext uri="{FF2B5EF4-FFF2-40B4-BE49-F238E27FC236}">
                <a16:creationId xmlns:a16="http://schemas.microsoft.com/office/drawing/2014/main" id="{8E25E5A7-F122-6C1F-29BF-A2ADD7C2435F}"/>
              </a:ext>
            </a:extLst>
          </p:cNvPr>
          <p:cNvSpPr/>
          <p:nvPr/>
        </p:nvSpPr>
        <p:spPr>
          <a:xfrm>
            <a:off x="2933700" y="3790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It’s NOT using the viper model UV, but the screen coordinates</a:t>
            </a:r>
          </a:p>
        </p:txBody>
      </p:sp>
    </p:spTree>
    <p:extLst>
      <p:ext uri="{BB962C8B-B14F-4D97-AF65-F5344CB8AC3E}">
        <p14:creationId xmlns:p14="http://schemas.microsoft.com/office/powerpoint/2010/main" val="419644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What’s the issue?</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381000" y="1352550"/>
            <a:ext cx="8229600" cy="3469207"/>
          </a:xfrm>
        </p:spPr>
        <p:txBody>
          <a:bodyPr>
            <a:noAutofit/>
          </a:bodyPr>
          <a:lstStyle/>
          <a:p>
            <a:r>
              <a:rPr lang="en-CA" sz="2800" dirty="0"/>
              <a:t>Each pixel going to the fragment shader must be “processed”</a:t>
            </a:r>
          </a:p>
          <a:p>
            <a:pPr lvl="1"/>
            <a:r>
              <a:rPr lang="en-CA" sz="2400" dirty="0"/>
              <a:t>It might be blocked through the depth buffer</a:t>
            </a:r>
          </a:p>
          <a:p>
            <a:pPr lvl="2"/>
            <a:r>
              <a:rPr lang="en-CA" sz="2000" dirty="0"/>
              <a:t>But it still has to be sent through the pipeline</a:t>
            </a:r>
          </a:p>
          <a:p>
            <a:pPr lvl="1"/>
            <a:r>
              <a:rPr lang="en-CA" sz="2400" dirty="0"/>
              <a:t>But it likely won’t be (or we can’t control it), so worst case, a LOT of pixels are calculated (i.e. the lighting is calculated) and then discarded (blocked by other geometry)</a:t>
            </a:r>
          </a:p>
        </p:txBody>
      </p:sp>
    </p:spTree>
    <p:extLst>
      <p:ext uri="{BB962C8B-B14F-4D97-AF65-F5344CB8AC3E}">
        <p14:creationId xmlns:p14="http://schemas.microsoft.com/office/powerpoint/2010/main" val="41387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186D88-5482-05B4-0640-734874562CD6}"/>
              </a:ext>
            </a:extLst>
          </p:cNvPr>
          <p:cNvPicPr>
            <a:picLocks noChangeAspect="1"/>
          </p:cNvPicPr>
          <p:nvPr/>
        </p:nvPicPr>
        <p:blipFill>
          <a:blip r:embed="rId2"/>
          <a:stretch>
            <a:fillRect/>
          </a:stretch>
        </p:blipFill>
        <p:spPr>
          <a:xfrm>
            <a:off x="0" y="142875"/>
            <a:ext cx="9144000" cy="4857750"/>
          </a:xfrm>
          <a:prstGeom prst="rect">
            <a:avLst/>
          </a:prstGeom>
        </p:spPr>
      </p:pic>
      <p:sp>
        <p:nvSpPr>
          <p:cNvPr id="5" name="Rectangle: Rounded Corners 4">
            <a:extLst>
              <a:ext uri="{FF2B5EF4-FFF2-40B4-BE49-F238E27FC236}">
                <a16:creationId xmlns:a16="http://schemas.microsoft.com/office/drawing/2014/main" id="{D59EBA9A-007C-2542-5BAD-37DB608FCFF5}"/>
              </a:ext>
            </a:extLst>
          </p:cNvPr>
          <p:cNvSpPr/>
          <p:nvPr/>
        </p:nvSpPr>
        <p:spPr>
          <a:xfrm>
            <a:off x="76200" y="361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Note that the black area is where the fragment shader DOESN’T run (is black because of the clear screen colour)</a:t>
            </a:r>
          </a:p>
        </p:txBody>
      </p:sp>
      <p:sp>
        <p:nvSpPr>
          <p:cNvPr id="2" name="Rectangle: Rounded Corners 1">
            <a:extLst>
              <a:ext uri="{FF2B5EF4-FFF2-40B4-BE49-F238E27FC236}">
                <a16:creationId xmlns:a16="http://schemas.microsoft.com/office/drawing/2014/main" id="{21C0348D-9260-FFCC-BE43-5E705B856940}"/>
              </a:ext>
            </a:extLst>
          </p:cNvPr>
          <p:cNvSpPr/>
          <p:nvPr/>
        </p:nvSpPr>
        <p:spPr>
          <a:xfrm>
            <a:off x="381000" y="3962986"/>
            <a:ext cx="831342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means we can know EXACTLY how many times we call the fragment shader and it’s consistent on this pass (it’s not consistent with forward rendering because we don’t know how many times the fragment shader will be called in the original scene)</a:t>
            </a:r>
          </a:p>
        </p:txBody>
      </p:sp>
    </p:spTree>
    <p:extLst>
      <p:ext uri="{BB962C8B-B14F-4D97-AF65-F5344CB8AC3E}">
        <p14:creationId xmlns:p14="http://schemas.microsoft.com/office/powerpoint/2010/main" val="3818621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2CE77A-3E1C-BFAD-FBDE-7FDCE705BFEC}"/>
              </a:ext>
            </a:extLst>
          </p:cNvPr>
          <p:cNvPicPr>
            <a:picLocks noChangeAspect="1"/>
          </p:cNvPicPr>
          <p:nvPr/>
        </p:nvPicPr>
        <p:blipFill>
          <a:blip r:embed="rId2"/>
          <a:stretch>
            <a:fillRect/>
          </a:stretch>
        </p:blipFill>
        <p:spPr>
          <a:xfrm>
            <a:off x="0" y="142875"/>
            <a:ext cx="9144000" cy="4857750"/>
          </a:xfrm>
          <a:prstGeom prst="rect">
            <a:avLst/>
          </a:prstGeom>
        </p:spPr>
      </p:pic>
      <p:sp>
        <p:nvSpPr>
          <p:cNvPr id="5" name="Rectangle: Rounded Corners 4">
            <a:extLst>
              <a:ext uri="{FF2B5EF4-FFF2-40B4-BE49-F238E27FC236}">
                <a16:creationId xmlns:a16="http://schemas.microsoft.com/office/drawing/2014/main" id="{D59EBA9A-007C-2542-5BAD-37DB608FCFF5}"/>
              </a:ext>
            </a:extLst>
          </p:cNvPr>
          <p:cNvSpPr/>
          <p:nvPr/>
        </p:nvSpPr>
        <p:spPr>
          <a:xfrm>
            <a:off x="76200" y="361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is STILL the Viper model, but it’s very large, taking up the entire screen…</a:t>
            </a:r>
          </a:p>
        </p:txBody>
      </p:sp>
    </p:spTree>
    <p:extLst>
      <p:ext uri="{BB962C8B-B14F-4D97-AF65-F5344CB8AC3E}">
        <p14:creationId xmlns:p14="http://schemas.microsoft.com/office/powerpoint/2010/main" val="3008939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“Full Screen Quad”</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152400" y="1200150"/>
            <a:ext cx="8896643" cy="3657600"/>
          </a:xfrm>
        </p:spPr>
        <p:txBody>
          <a:bodyPr>
            <a:noAutofit/>
          </a:bodyPr>
          <a:lstStyle/>
          <a:p>
            <a:r>
              <a:rPr lang="en-CA" sz="2000" dirty="0">
                <a:latin typeface="Arial" panose="020B0604020202020204" pitchFamily="34" charset="0"/>
                <a:cs typeface="Arial" panose="020B0604020202020204" pitchFamily="34" charset="0"/>
              </a:rPr>
              <a:t>There’s no point in drawing the viper as our “full screen” mesh</a:t>
            </a:r>
          </a:p>
          <a:p>
            <a:r>
              <a:rPr lang="en-CA" sz="2000" dirty="0">
                <a:latin typeface="Arial" panose="020B0604020202020204" pitchFamily="34" charset="0"/>
                <a:cs typeface="Arial" panose="020B0604020202020204" pitchFamily="34" charset="0"/>
              </a:rPr>
              <a:t>Often, we’ll refer to a “full screen quad” that covers the entire scene in the last pass, but:</a:t>
            </a:r>
          </a:p>
          <a:p>
            <a:pPr lvl="1"/>
            <a:r>
              <a:rPr lang="en-CA" sz="1600" dirty="0">
                <a:latin typeface="Arial" panose="020B0604020202020204" pitchFamily="34" charset="0"/>
                <a:cs typeface="Arial" panose="020B0604020202020204" pitchFamily="34" charset="0"/>
              </a:rPr>
              <a:t>We can use anything (like a Viper!)</a:t>
            </a:r>
          </a:p>
          <a:p>
            <a:pPr lvl="1"/>
            <a:r>
              <a:rPr lang="en-CA" sz="1600" dirty="0">
                <a:latin typeface="Arial" panose="020B0604020202020204" pitchFamily="34" charset="0"/>
                <a:cs typeface="Arial" panose="020B0604020202020204" pitchFamily="34" charset="0"/>
              </a:rPr>
              <a:t>Or a single triangle? (recommended by </a:t>
            </a:r>
            <a:r>
              <a:rPr lang="en-CA" sz="1600" dirty="0" err="1">
                <a:latin typeface="Arial" panose="020B0604020202020204" pitchFamily="34" charset="0"/>
                <a:cs typeface="Arial" panose="020B0604020202020204" pitchFamily="34" charset="0"/>
              </a:rPr>
              <a:t>nVidia</a:t>
            </a:r>
            <a:r>
              <a:rPr lang="en-CA" sz="1600" dirty="0">
                <a:latin typeface="Arial" panose="020B0604020202020204" pitchFamily="34" charset="0"/>
                <a:cs typeface="Arial" panose="020B0604020202020204" pitchFamily="34" charset="0"/>
              </a:rPr>
              <a:t> and AMD, actually)</a:t>
            </a:r>
          </a:p>
          <a:p>
            <a:r>
              <a:rPr lang="en-CA" sz="2000" dirty="0">
                <a:latin typeface="Arial" panose="020B0604020202020204" pitchFamily="34" charset="0"/>
                <a:cs typeface="Arial" panose="020B0604020202020204" pitchFamily="34" charset="0"/>
              </a:rPr>
              <a:t>We’ll use a two triangle mesh, though (as it’s a “quad”)</a:t>
            </a:r>
          </a:p>
          <a:p>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Keep this idea that we can use whatever shape we want to control when the fragment shader runs as it’ll come up with “light volumes” – i.e. we will draw a specific light in the scene and use a specific shape that matches where we want that light to go (like spot light cones, “god rays”, etc.)</a:t>
            </a:r>
          </a:p>
        </p:txBody>
      </p:sp>
    </p:spTree>
    <p:extLst>
      <p:ext uri="{BB962C8B-B14F-4D97-AF65-F5344CB8AC3E}">
        <p14:creationId xmlns:p14="http://schemas.microsoft.com/office/powerpoint/2010/main" val="199467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AF96CA-D68B-8625-3510-763809FC7ED0}"/>
              </a:ext>
            </a:extLst>
          </p:cNvPr>
          <p:cNvPicPr>
            <a:picLocks noChangeAspect="1"/>
          </p:cNvPicPr>
          <p:nvPr/>
        </p:nvPicPr>
        <p:blipFill>
          <a:blip r:embed="rId2"/>
          <a:stretch>
            <a:fillRect/>
          </a:stretch>
        </p:blipFill>
        <p:spPr>
          <a:xfrm>
            <a:off x="0" y="142875"/>
            <a:ext cx="9144000" cy="4857750"/>
          </a:xfrm>
          <a:prstGeom prst="rect">
            <a:avLst/>
          </a:prstGeom>
        </p:spPr>
      </p:pic>
      <p:sp>
        <p:nvSpPr>
          <p:cNvPr id="5" name="Rectangle: Rounded Corners 4">
            <a:extLst>
              <a:ext uri="{FF2B5EF4-FFF2-40B4-BE49-F238E27FC236}">
                <a16:creationId xmlns:a16="http://schemas.microsoft.com/office/drawing/2014/main" id="{D59EBA9A-007C-2542-5BAD-37DB608FCFF5}"/>
              </a:ext>
            </a:extLst>
          </p:cNvPr>
          <p:cNvSpPr/>
          <p:nvPr/>
        </p:nvSpPr>
        <p:spPr>
          <a:xfrm>
            <a:off x="76200" y="361950"/>
            <a:ext cx="55626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Here’s the “full screen quad” model we’ll use...</a:t>
            </a:r>
          </a:p>
        </p:txBody>
      </p:sp>
    </p:spTree>
    <p:extLst>
      <p:ext uri="{BB962C8B-B14F-4D97-AF65-F5344CB8AC3E}">
        <p14:creationId xmlns:p14="http://schemas.microsoft.com/office/powerpoint/2010/main" val="37056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Some simple things</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381000" y="1352550"/>
            <a:ext cx="8229600" cy="3469207"/>
          </a:xfrm>
        </p:spPr>
        <p:txBody>
          <a:bodyPr>
            <a:noAutofit/>
          </a:bodyPr>
          <a:lstStyle/>
          <a:p>
            <a:r>
              <a:rPr lang="en-CA" sz="2800" dirty="0"/>
              <a:t>Divide the scene into parts and control what lights are being used in what parts (and control the order the geometry is drawn)</a:t>
            </a:r>
          </a:p>
          <a:p>
            <a:pPr lvl="1"/>
            <a:r>
              <a:rPr lang="en-CA" sz="2000" dirty="0"/>
              <a:t>Complicated to set this up</a:t>
            </a:r>
          </a:p>
          <a:p>
            <a:pPr lvl="1"/>
            <a:r>
              <a:rPr lang="en-CA" sz="2000" dirty="0"/>
              <a:t>There’s a limit to how much better</a:t>
            </a:r>
          </a:p>
          <a:p>
            <a:endParaRPr lang="en-CA" sz="2400" dirty="0"/>
          </a:p>
        </p:txBody>
      </p:sp>
    </p:spTree>
    <p:extLst>
      <p:ext uri="{BB962C8B-B14F-4D97-AF65-F5344CB8AC3E}">
        <p14:creationId xmlns:p14="http://schemas.microsoft.com/office/powerpoint/2010/main" val="416697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FA8F68-C2BA-917E-7839-155D31512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6994525"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78E1B40-27D5-9808-9196-73175E2F813A}"/>
              </a:ext>
            </a:extLst>
          </p:cNvPr>
          <p:cNvSpPr/>
          <p:nvPr/>
        </p:nvSpPr>
        <p:spPr>
          <a:xfrm>
            <a:off x="2056228" y="2343150"/>
            <a:ext cx="457200" cy="4572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177D8D9A-C6FB-895D-CB54-49D3F13189FC}"/>
              </a:ext>
            </a:extLst>
          </p:cNvPr>
          <p:cNvCxnSpPr>
            <a:cxnSpLocks/>
          </p:cNvCxnSpPr>
          <p:nvPr/>
        </p:nvCxnSpPr>
        <p:spPr>
          <a:xfrm>
            <a:off x="2513428" y="2647950"/>
            <a:ext cx="5106572" cy="533400"/>
          </a:xfrm>
          <a:prstGeom prst="straightConnector1">
            <a:avLst/>
          </a:prstGeom>
          <a:noFill/>
          <a:ln>
            <a:solidFill>
              <a:srgbClr val="FF0000"/>
            </a:solidFill>
          </a:ln>
        </p:spPr>
        <p:style>
          <a:lnRef idx="2">
            <a:schemeClr val="dk1"/>
          </a:lnRef>
          <a:fillRef idx="1">
            <a:schemeClr val="lt1"/>
          </a:fillRef>
          <a:effectRef idx="0">
            <a:schemeClr val="dk1"/>
          </a:effectRef>
          <a:fontRef idx="minor">
            <a:schemeClr val="dk1"/>
          </a:fontRef>
        </p:style>
      </p:cxnSp>
      <p:sp>
        <p:nvSpPr>
          <p:cNvPr id="11" name="Rectangle 10">
            <a:extLst>
              <a:ext uri="{FF2B5EF4-FFF2-40B4-BE49-F238E27FC236}">
                <a16:creationId xmlns:a16="http://schemas.microsoft.com/office/drawing/2014/main" id="{D467D7F4-DFAB-1D6C-F35E-86BC1AB17C22}"/>
              </a:ext>
            </a:extLst>
          </p:cNvPr>
          <p:cNvSpPr/>
          <p:nvPr/>
        </p:nvSpPr>
        <p:spPr>
          <a:xfrm>
            <a:off x="4572000" y="209550"/>
            <a:ext cx="38862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In this case, we could limit the distance the light goes, but that won’t really work for a light like this – what distance do we set?</a:t>
            </a:r>
          </a:p>
        </p:txBody>
      </p:sp>
    </p:spTree>
    <p:extLst>
      <p:ext uri="{BB962C8B-B14F-4D97-AF65-F5344CB8AC3E}">
        <p14:creationId xmlns:p14="http://schemas.microsoft.com/office/powerpoint/2010/main" val="329591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Lights &amp; Geometry</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381000" y="1352550"/>
            <a:ext cx="8229600" cy="3469207"/>
          </a:xfrm>
        </p:spPr>
        <p:txBody>
          <a:bodyPr>
            <a:noAutofit/>
          </a:bodyPr>
          <a:lstStyle/>
          <a:p>
            <a:r>
              <a:rPr lang="en-CA" sz="2800" dirty="0"/>
              <a:t>The more triangles we have, the longer it will take to process the scene. </a:t>
            </a:r>
          </a:p>
          <a:p>
            <a:r>
              <a:rPr lang="en-CA" sz="2800" dirty="0"/>
              <a:t>The more lights we have, the longer it will take to process the scene. </a:t>
            </a:r>
          </a:p>
          <a:p>
            <a:r>
              <a:rPr lang="en-CA" sz="2800" dirty="0"/>
              <a:t>Total time = #lights * #vertices</a:t>
            </a:r>
          </a:p>
          <a:p>
            <a:r>
              <a:rPr lang="en-CA" sz="2800" dirty="0"/>
              <a:t>Vertices: 1,000,000</a:t>
            </a:r>
          </a:p>
          <a:p>
            <a:r>
              <a:rPr lang="en-CA" sz="2800" dirty="0"/>
              <a:t>Lights from 10 to 20: </a:t>
            </a:r>
            <a:endParaRPr lang="en-CA" sz="2000" dirty="0"/>
          </a:p>
        </p:txBody>
      </p:sp>
    </p:spTree>
    <p:extLst>
      <p:ext uri="{BB962C8B-B14F-4D97-AF65-F5344CB8AC3E}">
        <p14:creationId xmlns:p14="http://schemas.microsoft.com/office/powerpoint/2010/main" val="24310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Couple general solutions</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381000" y="1352550"/>
            <a:ext cx="8229600" cy="3469207"/>
          </a:xfrm>
        </p:spPr>
        <p:txBody>
          <a:bodyPr>
            <a:noAutofit/>
          </a:bodyPr>
          <a:lstStyle/>
          <a:p>
            <a:r>
              <a:rPr lang="en-CA" sz="2800" dirty="0"/>
              <a:t>Deferred rendering (really: deferred lighting)</a:t>
            </a:r>
          </a:p>
          <a:p>
            <a:r>
              <a:rPr lang="en-CA" sz="2800" dirty="0"/>
              <a:t>Forward+ </a:t>
            </a:r>
          </a:p>
          <a:p>
            <a:r>
              <a:rPr lang="en-CA" sz="2800" dirty="0"/>
              <a:t>Both of these essentially this interplay between lights and geometry</a:t>
            </a:r>
          </a:p>
          <a:p>
            <a:r>
              <a:rPr lang="en-CA" sz="2800" dirty="0"/>
              <a:t>Deferred: </a:t>
            </a:r>
          </a:p>
          <a:p>
            <a:pPr lvl="1"/>
            <a:r>
              <a:rPr lang="en-CA" sz="2000" dirty="0"/>
              <a:t>Instead of cost = lights * vertices</a:t>
            </a:r>
          </a:p>
          <a:p>
            <a:pPr lvl="1"/>
            <a:r>
              <a:rPr lang="en-CA" sz="2000" dirty="0"/>
              <a:t>We have cost: lights + vertices</a:t>
            </a:r>
          </a:p>
        </p:txBody>
      </p:sp>
    </p:spTree>
    <p:extLst>
      <p:ext uri="{BB962C8B-B14F-4D97-AF65-F5344CB8AC3E}">
        <p14:creationId xmlns:p14="http://schemas.microsoft.com/office/powerpoint/2010/main" val="146640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Doom 3 had something like this</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381000" y="1352550"/>
            <a:ext cx="8229600" cy="3469207"/>
          </a:xfrm>
        </p:spPr>
        <p:txBody>
          <a:bodyPr>
            <a:noAutofit/>
          </a:bodyPr>
          <a:lstStyle/>
          <a:p>
            <a:r>
              <a:rPr lang="en-CA" sz="2800" dirty="0"/>
              <a:t>Only calculate lighting on the “closest 3 lights”</a:t>
            </a:r>
          </a:p>
          <a:p>
            <a:r>
              <a:rPr lang="en-CA" sz="2800" dirty="0"/>
              <a:t>This explains both how it looks so good (remember this was 2003) and how it could perform so well</a:t>
            </a:r>
          </a:p>
          <a:p>
            <a:r>
              <a:rPr lang="en-CA" sz="2800" dirty="0"/>
              <a:t>BUT, how do you “calculate the closest 3 lights??”</a:t>
            </a:r>
          </a:p>
          <a:p>
            <a:r>
              <a:rPr lang="en-CA" sz="2800" dirty="0"/>
              <a:t>They key is to limit the number of lights, specifically lights that don’t contribute anything</a:t>
            </a:r>
            <a:endParaRPr lang="en-CA" sz="2000" dirty="0"/>
          </a:p>
        </p:txBody>
      </p:sp>
    </p:spTree>
    <p:extLst>
      <p:ext uri="{BB962C8B-B14F-4D97-AF65-F5344CB8AC3E}">
        <p14:creationId xmlns:p14="http://schemas.microsoft.com/office/powerpoint/2010/main" val="187391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Deferred Rendering</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457200" y="1200150"/>
            <a:ext cx="8229600" cy="3657600"/>
          </a:xfrm>
        </p:spPr>
        <p:txBody>
          <a:bodyPr>
            <a:noAutofit/>
          </a:bodyPr>
          <a:lstStyle/>
          <a:p>
            <a:r>
              <a:rPr lang="en-CA" sz="2400" dirty="0"/>
              <a:t>2 passes </a:t>
            </a:r>
          </a:p>
          <a:p>
            <a:r>
              <a:rPr lang="en-CA" sz="2400" dirty="0"/>
              <a:t>One writes to the “geometry buffer” (G buffer)</a:t>
            </a:r>
          </a:p>
          <a:p>
            <a:pPr lvl="1"/>
            <a:r>
              <a:rPr lang="en-CA" sz="1400" b="1" dirty="0"/>
              <a:t>Vertex location</a:t>
            </a:r>
          </a:p>
          <a:p>
            <a:pPr lvl="1"/>
            <a:r>
              <a:rPr lang="en-CA" sz="1400" b="1" dirty="0"/>
              <a:t>Vertex normal</a:t>
            </a:r>
          </a:p>
          <a:p>
            <a:pPr lvl="1"/>
            <a:r>
              <a:rPr lang="en-CA" sz="1400" b="1" dirty="0"/>
              <a:t>Colours Lambertian (diffuse colours, essentially)</a:t>
            </a:r>
          </a:p>
          <a:p>
            <a:pPr lvl="1"/>
            <a:r>
              <a:rPr lang="en-CA" sz="1400" dirty="0"/>
              <a:t>Other things (specular, whatever</a:t>
            </a:r>
          </a:p>
          <a:p>
            <a:r>
              <a:rPr lang="en-CA" sz="2400" dirty="0"/>
              <a:t>2nd pass: </a:t>
            </a:r>
          </a:p>
          <a:p>
            <a:pPr lvl="1"/>
            <a:r>
              <a:rPr lang="en-CA" sz="2000" dirty="0"/>
              <a:t>Run the regular lighting calculation, but using these values in the G buffer, NOT the original vertex information</a:t>
            </a:r>
          </a:p>
          <a:p>
            <a:pPr lvl="1"/>
            <a:r>
              <a:rPr lang="en-CA" sz="2000" dirty="0"/>
              <a:t>The amount of geometry is tied to the size of the G buffer</a:t>
            </a:r>
          </a:p>
          <a:p>
            <a:pPr lvl="1"/>
            <a:r>
              <a:rPr lang="en-CA" sz="2000" dirty="0"/>
              <a:t>So, if it’s 1920x1080 </a:t>
            </a:r>
            <a:r>
              <a:rPr lang="en-CA" sz="2000" dirty="0">
                <a:sym typeface="Wingdings" panose="05000000000000000000" pitchFamily="2" charset="2"/>
              </a:rPr>
              <a:t> then that’s the number of vertices (2 million)</a:t>
            </a:r>
            <a:endParaRPr lang="en-CA" sz="2000" dirty="0"/>
          </a:p>
        </p:txBody>
      </p:sp>
    </p:spTree>
    <p:extLst>
      <p:ext uri="{BB962C8B-B14F-4D97-AF65-F5344CB8AC3E}">
        <p14:creationId xmlns:p14="http://schemas.microsoft.com/office/powerpoint/2010/main" val="107913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FA8F68-C2BA-917E-7839-155D31512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6994525"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87508997-ED2D-5D64-2093-DE04B20B672A}"/>
              </a:ext>
            </a:extLst>
          </p:cNvPr>
          <p:cNvSpPr/>
          <p:nvPr/>
        </p:nvSpPr>
        <p:spPr>
          <a:xfrm>
            <a:off x="1143000" y="1504950"/>
            <a:ext cx="2209800" cy="2209800"/>
          </a:xfrm>
          <a:prstGeom prst="ellipse">
            <a:avLst/>
          </a:prstGeom>
          <a:solidFill>
            <a:schemeClr val="accent1">
              <a:alpha val="4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72471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10980</TotalTime>
  <Words>1167</Words>
  <Application>Microsoft Office PowerPoint</Application>
  <PresentationFormat>On-screen Show (16:9)</PresentationFormat>
  <Paragraphs>100</Paragraphs>
  <Slides>23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Corbel</vt:lpstr>
      <vt:lpstr>Courier New</vt:lpstr>
      <vt:lpstr>Wingdings</vt:lpstr>
      <vt:lpstr>Wingdings 2</vt:lpstr>
      <vt:lpstr>Wingdings 3</vt:lpstr>
      <vt:lpstr>Module</vt:lpstr>
      <vt:lpstr>Microsoft Excel Worksheet</vt:lpstr>
      <vt:lpstr>Deferred rendering</vt:lpstr>
      <vt:lpstr>What’s the issue?</vt:lpstr>
      <vt:lpstr>Some simple things</vt:lpstr>
      <vt:lpstr>PowerPoint Presentation</vt:lpstr>
      <vt:lpstr>Lights &amp; Geometry</vt:lpstr>
      <vt:lpstr>Couple general solutions</vt:lpstr>
      <vt:lpstr>Doom 3 had something like this</vt:lpstr>
      <vt:lpstr>Deferred Rendering</vt:lpstr>
      <vt:lpstr>PowerPoint Presentation</vt:lpstr>
      <vt:lpstr>PowerPoint Presentation</vt:lpstr>
      <vt:lpstr>Forward+ (AMD alternative)</vt:lpstr>
      <vt:lpstr>So, what are WE doing?</vt:lpstr>
      <vt:lpstr>Our G buffer:</vt:lpstr>
      <vt:lpstr>The “renderPassNumber” </vt:lpstr>
      <vt:lpstr>PowerPoint Presentation</vt:lpstr>
      <vt:lpstr>PowerPoint Presentation</vt:lpstr>
      <vt:lpstr>PowerPoint Presentation</vt:lpstr>
      <vt:lpstr>Using the actual pixel locations</vt:lpstr>
      <vt:lpstr>PowerPoint Presentation</vt:lpstr>
      <vt:lpstr>PowerPoint Presentation</vt:lpstr>
      <vt:lpstr>PowerPoint Presentation</vt:lpstr>
      <vt:lpstr>“Full Screen Quad”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INFO6014 – Graphics 1 Week 1, Day 2</dc:title>
  <dc:creator>mfeeney</dc:creator>
  <cp:lastModifiedBy>Feeney, Michael</cp:lastModifiedBy>
  <cp:revision>300</cp:revision>
  <cp:lastPrinted>2020-01-08T16:39:02Z</cp:lastPrinted>
  <dcterms:created xsi:type="dcterms:W3CDTF">2006-08-16T00:00:00Z</dcterms:created>
  <dcterms:modified xsi:type="dcterms:W3CDTF">2025-03-17T14:52:15Z</dcterms:modified>
</cp:coreProperties>
</file>