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F2F6-3C76-9883-2281-59A453C21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827-801A-2A89-691E-943F88BE5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EDBC-FB66-70A5-6E2F-1698DEAB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58632-24E5-CF81-F870-A9773593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1B2E-16B0-CF4E-07B1-8D5C5F1B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45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11E-2C52-8C6A-1CAE-10F4B86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36F4-260A-CBFF-33F8-ACAF4F70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8EEB-3191-72C5-BACF-75ADF2F5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F96F-5B71-04F9-74FC-4E37DAB6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949B-B6A9-E49C-0BD9-745B726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1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1340-4D3E-8B54-5EE2-13ACC0A85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7004A-05C4-94C7-A01C-F22457211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CF78-01DF-7A89-659F-7787A4C8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63BD-39B6-76BD-15F5-06A0BE5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3076-CE45-F076-B1D1-CC20B4BC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8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3F5D-E513-DEB9-F80E-7BF33389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20BE-63AC-332D-8C6D-CFF0751B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DDF4-5464-EF0D-003B-F614EA3D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DD6A-1D69-B984-1E46-B213CEE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5912-6297-5B72-EA14-0A4D80A3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21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1376-4866-E9B4-B5D1-BC620EA1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46E1-00A3-0331-319A-627225B2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CECA-9A05-73B7-773E-834A4960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E17C-55CF-9F54-DC8F-53CA55DA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781A3-8A0D-FBB2-27B8-6664EC9D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36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DFDC-DB73-D3D6-CB95-3D3F0368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BB7D3-3716-48D5-6A64-829C01A7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C86B8-FD4A-6701-F5FD-44234A672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2A982-BE81-59DA-9D6F-CFDE9310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B6F9-3C58-06F7-B850-4009D242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E13C-ECBB-58C8-5488-788C8AFF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98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229-9F48-6588-805E-657F6EE6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34076-E6FB-A289-F208-A1321B3C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7E16-442D-42FB-2CFA-05DFDFEB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872D-BD9E-85F4-229F-3BDD67B13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D510-2ED9-119D-9A6E-16FF89804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FD51E-EF88-150B-251A-5E77C729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3185C-B9DB-F934-4084-042F0800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70F1E-6438-2D4B-EB35-FC3F5ACC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04FD-A13E-3E32-6329-1B54BE3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1BF9C-ED03-A38A-C03F-6C2F0E99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BF324-E311-E5B2-4D1D-3625DCE1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96422-61DA-A2BA-BD60-E498E7E1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2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7608-7DF0-9825-9B8B-1FB62690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DE4A1-D75F-A3D8-DCC1-3116FC74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70E07-F887-79FE-9704-D7226CF1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11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BDCE-C737-5DF2-1CAB-93556E1A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77BE-16B9-F281-C84E-939FDA15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5986C-7C31-5930-D449-2F1A12F3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B51A-40C1-4158-4F52-E0D238B8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C377-8E46-3007-01D8-F5914FF6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9AD0-4879-C710-9607-670E32FD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A74E-22CF-591C-CACA-B8AB82FB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EA8CA-8D22-E570-29EB-432A42057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4F5B2-313F-1B4D-53E3-69F10955E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F3CA-1106-B92C-1FC0-2EEA579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6654-2919-47B9-5CB7-4E60EC07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3FA5-2198-5D52-8ED1-D08DB6A5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2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1BDBA-6FD7-0458-401D-0375800C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A6D6-CF6D-D4EF-2AD6-80C421602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44D4-A4D6-588A-F325-39C7B190D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0A23-9773-4913-8748-7450C927C5BF}" type="datetimeFigureOut">
              <a:rPr lang="en-CA" smtClean="0"/>
              <a:t>2024-11-25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F8EB-38D5-47D4-864D-C21181D1C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09D-15F5-8900-7D3D-6BB338F9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57532-63A8-41F2-B3B8-39C844648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07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chine_epsil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reference/chrono/high_resolution_clock/now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5B29-6E19-5315-7E71-7E4742B44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Timing </a:t>
            </a:r>
            <a:r>
              <a:rPr lang="en-CA"/>
              <a:t>and Animations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E2DE8-86C5-1D92-E4D3-076184704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1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endXYZ</a:t>
            </a:r>
            <a:r>
              <a:rPr lang="en-CA" dirty="0"/>
              <a:t>,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Start and end points </a:t>
            </a:r>
            <a:r>
              <a:rPr lang="en-CA" dirty="0">
                <a:sym typeface="Wingdings" panose="05000000000000000000" pitchFamily="2" charset="2"/>
              </a:rPr>
              <a:t> delta XYZ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End – Start  Vector for direction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Distance to travel = length( End – Start )   float (“as the crow flies”)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Normalize( End – Start )  direction</a:t>
            </a:r>
          </a:p>
          <a:p>
            <a:r>
              <a:rPr lang="en-CA" dirty="0">
                <a:sym typeface="Wingdings" panose="05000000000000000000" pitchFamily="2" charset="2"/>
              </a:rPr>
              <a:t>To get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: take Length / Time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Multiply that by the “direction”  velocity vector</a:t>
            </a:r>
          </a:p>
          <a:p>
            <a:r>
              <a:rPr lang="en-CA" dirty="0">
                <a:sym typeface="Wingdings" panose="05000000000000000000" pitchFamily="2" charset="2"/>
              </a:rPr>
              <a:t>Each frame, scale this to how long the frame was: i.e.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 err="1">
                <a:sym typeface="Wingdings" panose="05000000000000000000" pitchFamily="2" charset="2"/>
              </a:rPr>
              <a:t>NewPos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 err="1">
                <a:sym typeface="Wingdings" panose="05000000000000000000" pitchFamily="2" charset="2"/>
              </a:rPr>
              <a:t>CurrentPos</a:t>
            </a:r>
            <a:r>
              <a:rPr lang="en-CA" dirty="0">
                <a:sym typeface="Wingdings" panose="05000000000000000000" pitchFamily="2" charset="2"/>
              </a:rPr>
              <a:t> + (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 *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r>
              <a:rPr lang="en-CA" dirty="0">
                <a:sym typeface="Wingdings" panose="05000000000000000000" pitchFamily="2" charset="2"/>
              </a:rPr>
              <a:t> );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50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directionXYZ</a:t>
            </a:r>
            <a:r>
              <a:rPr lang="en-CA" dirty="0"/>
              <a:t>, speed, seconds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Same thing as before, except you don’t know the end location…</a:t>
            </a:r>
          </a:p>
          <a:p>
            <a:r>
              <a:rPr lang="en-CA" dirty="0"/>
              <a:t>…or do you?</a:t>
            </a:r>
          </a:p>
          <a:p>
            <a:r>
              <a:rPr lang="en-CA" dirty="0" err="1"/>
              <a:t>VeloictyXYZ</a:t>
            </a:r>
            <a:r>
              <a:rPr lang="en-CA" dirty="0"/>
              <a:t> = (</a:t>
            </a:r>
            <a:r>
              <a:rPr lang="en-CA" dirty="0" err="1"/>
              <a:t>directionXYZ</a:t>
            </a:r>
            <a:r>
              <a:rPr lang="en-CA" dirty="0"/>
              <a:t> * speed * seconds)</a:t>
            </a:r>
          </a:p>
          <a:p>
            <a:r>
              <a:rPr lang="en-CA" dirty="0"/>
              <a:t>Another way to think of this is that you are calculating the </a:t>
            </a:r>
            <a:r>
              <a:rPr lang="en-CA" dirty="0" err="1"/>
              <a:t>endXYZ</a:t>
            </a:r>
            <a:r>
              <a:rPr lang="en-CA" dirty="0"/>
              <a:t> and calling the previous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254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velocityXYZ</a:t>
            </a:r>
            <a:r>
              <a:rPr lang="en-CA" dirty="0"/>
              <a:t>, seconds)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Here you have all the things you need:</a:t>
            </a:r>
          </a:p>
          <a:p>
            <a:r>
              <a:rPr lang="en-CA" dirty="0" err="1">
                <a:sym typeface="Wingdings" panose="05000000000000000000" pitchFamily="2" charset="2"/>
              </a:rPr>
              <a:t>NewPos</a:t>
            </a:r>
            <a:r>
              <a:rPr lang="en-CA" dirty="0">
                <a:sym typeface="Wingdings" panose="05000000000000000000" pitchFamily="2" charset="2"/>
              </a:rPr>
              <a:t> = </a:t>
            </a:r>
            <a:r>
              <a:rPr lang="en-CA" dirty="0" err="1">
                <a:sym typeface="Wingdings" panose="05000000000000000000" pitchFamily="2" charset="2"/>
              </a:rPr>
              <a:t>CurrentPos</a:t>
            </a:r>
            <a:r>
              <a:rPr lang="en-CA" dirty="0">
                <a:sym typeface="Wingdings" panose="05000000000000000000" pitchFamily="2" charset="2"/>
              </a:rPr>
              <a:t> + ( </a:t>
            </a:r>
            <a:r>
              <a:rPr lang="en-CA" dirty="0" err="1">
                <a:sym typeface="Wingdings" panose="05000000000000000000" pitchFamily="2" charset="2"/>
              </a:rPr>
              <a:t>VelocityXYZ</a:t>
            </a:r>
            <a:r>
              <a:rPr lang="en-CA" dirty="0">
                <a:sym typeface="Wingdings" panose="05000000000000000000" pitchFamily="2" charset="2"/>
              </a:rPr>
              <a:t> * </a:t>
            </a:r>
            <a:r>
              <a:rPr lang="en-CA" dirty="0" err="1">
                <a:sym typeface="Wingdings" panose="05000000000000000000" pitchFamily="2" charset="2"/>
              </a:rPr>
              <a:t>deltaTime</a:t>
            </a:r>
            <a:r>
              <a:rPr lang="en-CA" dirty="0">
                <a:sym typeface="Wingdings" panose="05000000000000000000" pitchFamily="2" charset="2"/>
              </a:rPr>
              <a:t> );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There’s other variations, too. Just pick one (or two)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2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It’s at the end position</a:t>
            </a:r>
          </a:p>
          <a:p>
            <a:r>
              <a:rPr lang="en-CA" dirty="0"/>
              <a:t>2) Check elapsed time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234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It’s at the end position</a:t>
            </a:r>
          </a:p>
          <a:p>
            <a:pPr lvl="1"/>
            <a:r>
              <a:rPr lang="en-CA" dirty="0"/>
              <a:t>Compare with distance to some location or some shape like an AABB</a:t>
            </a:r>
          </a:p>
          <a:p>
            <a:pPr lvl="1"/>
            <a:r>
              <a:rPr lang="en-CA" dirty="0"/>
              <a:t>With floating point, you NEVER EVER do this:</a:t>
            </a:r>
          </a:p>
          <a:p>
            <a:pPr lvl="2"/>
            <a:r>
              <a:rPr lang="en-CA" dirty="0"/>
              <a:t>If ( x == y )		where x and y are float</a:t>
            </a:r>
          </a:p>
          <a:p>
            <a:pPr lvl="2"/>
            <a:r>
              <a:rPr lang="en-CA" dirty="0"/>
              <a:t>They will NEVER be equal (only if they were set and only a few numbers are like this: 0.0, 1.0 and a few more are like this)</a:t>
            </a:r>
          </a:p>
          <a:p>
            <a:pPr lvl="1"/>
            <a:r>
              <a:rPr lang="en-CA" dirty="0"/>
              <a:t>float x = 0.0f; 	float y = 0.0f</a:t>
            </a:r>
          </a:p>
          <a:p>
            <a:pPr lvl="1"/>
            <a:r>
              <a:rPr lang="en-CA" dirty="0"/>
              <a:t>If ( x == y ) </a:t>
            </a:r>
            <a:r>
              <a:rPr lang="en-CA" dirty="0">
                <a:sym typeface="Wingdings" panose="05000000000000000000" pitchFamily="2" charset="2"/>
              </a:rPr>
              <a:t> that would work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Try setting a floating point number to 2, or 5 or something like that</a:t>
            </a:r>
          </a:p>
          <a:p>
            <a:pPr lvl="1"/>
            <a:r>
              <a:rPr lang="en-CA" dirty="0">
                <a:hlinkClick r:id="rId2"/>
              </a:rPr>
              <a:t>https://en.wikipedia.org/wiki/Machine_epsilon</a:t>
            </a:r>
            <a:r>
              <a:rPr lang="en-CA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If ( (x-epsilon) &lt;= y  || (</a:t>
            </a:r>
            <a:r>
              <a:rPr lang="en-CA" dirty="0" err="1">
                <a:sym typeface="Wingdings" panose="05000000000000000000" pitchFamily="2" charset="2"/>
              </a:rPr>
              <a:t>x+epsilon</a:t>
            </a:r>
            <a:r>
              <a:rPr lang="en-CA" dirty="0">
                <a:sym typeface="Wingdings" panose="05000000000000000000" pitchFamily="2" charset="2"/>
              </a:rPr>
              <a:t>) &gt;= y  )  then it’s NOT equal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520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 how is it done?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1) Time</a:t>
            </a:r>
          </a:p>
          <a:p>
            <a:pPr lvl="1"/>
            <a:r>
              <a:rPr lang="en-CA" dirty="0"/>
              <a:t>This might work better because if </a:t>
            </a:r>
            <a:r>
              <a:rPr lang="en-CA" dirty="0" err="1"/>
              <a:t>elapsedTime</a:t>
            </a:r>
            <a:r>
              <a:rPr lang="en-CA" dirty="0"/>
              <a:t> &lt; </a:t>
            </a:r>
            <a:r>
              <a:rPr lang="en-CA" dirty="0" err="1"/>
              <a:t>HowLongItsGonnaTake</a:t>
            </a:r>
            <a:endParaRPr lang="en-CA" dirty="0"/>
          </a:p>
          <a:p>
            <a:pPr lvl="2"/>
            <a:r>
              <a:rPr lang="en-CA" dirty="0"/>
              <a:t>…then we’re not done moving.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402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MoveTo</a:t>
            </a:r>
            <a:r>
              <a:rPr lang="en-CA" dirty="0"/>
              <a:t>() </a:t>
            </a:r>
            <a:r>
              <a:rPr lang="en-CA" dirty="0">
                <a:sym typeface="Wingdings" panose="05000000000000000000" pitchFamily="2" charset="2"/>
              </a:rPr>
              <a:t>location, velocity, and time  Oh no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CA" dirty="0"/>
              <a:t>Start and end in X seconds </a:t>
            </a:r>
            <a:r>
              <a:rPr lang="en-CA" dirty="0">
                <a:sym typeface="Wingdings" panose="05000000000000000000" pitchFamily="2" charset="2"/>
              </a:rPr>
              <a:t> velocity</a:t>
            </a:r>
          </a:p>
          <a:p>
            <a:r>
              <a:rPr lang="en-CA" dirty="0">
                <a:sym typeface="Wingdings" panose="05000000000000000000" pitchFamily="2" charset="2"/>
              </a:rPr>
              <a:t>Start and velocity in X seconds  end location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Start &amp; End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Velocity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Time</a:t>
            </a:r>
          </a:p>
          <a:p>
            <a:r>
              <a:rPr lang="en-CA" dirty="0">
                <a:sym typeface="Wingdings" panose="05000000000000000000" pitchFamily="2" charset="2"/>
              </a:rPr>
              <a:t>Run from 0m to 50m in 10 seconds at 50 m/s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95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 err="1"/>
              <a:t>OrientTo</a:t>
            </a:r>
            <a:r>
              <a:rPr lang="en-CA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Just like </a:t>
            </a:r>
            <a:r>
              <a:rPr lang="en-CA" dirty="0" err="1"/>
              <a:t>MoveTo</a:t>
            </a:r>
            <a:r>
              <a:rPr lang="en-CA" dirty="0"/>
              <a:t>() except you are setting the rotation of the object.</a:t>
            </a:r>
          </a:p>
          <a:p>
            <a:r>
              <a:rPr lang="en-CA" dirty="0"/>
              <a:t>Replace position with angle… and </a:t>
            </a:r>
            <a:r>
              <a:rPr lang="en-CA" dirty="0" err="1"/>
              <a:t>hazzah</a:t>
            </a:r>
            <a:r>
              <a:rPr lang="en-CA" dirty="0"/>
              <a:t>! Yer done!</a:t>
            </a:r>
          </a:p>
          <a:p>
            <a:r>
              <a:rPr lang="en-CA" dirty="0"/>
              <a:t>Have to be a little careful with angles &gt; 180.0</a:t>
            </a:r>
          </a:p>
          <a:p>
            <a:pPr lvl="1"/>
            <a:r>
              <a:rPr lang="en-CA" dirty="0"/>
              <a:t>It might rotate the “wrong way”</a:t>
            </a:r>
          </a:p>
          <a:p>
            <a:r>
              <a:rPr lang="en-CA" dirty="0"/>
              <a:t>Be very careful with the </a:t>
            </a:r>
            <a:r>
              <a:rPr lang="en-CA" dirty="0" err="1"/>
              <a:t>quaterion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Euler conversion as it will give you the shortest angle.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283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/>
              <a:t>Ease in and ease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/>
              <a:t>Just like </a:t>
            </a:r>
            <a:r>
              <a:rPr lang="en-CA" dirty="0" err="1"/>
              <a:t>MoveTo</a:t>
            </a:r>
            <a:r>
              <a:rPr lang="en-CA" dirty="0"/>
              <a:t>() except you are setting the rotation of the object.</a:t>
            </a:r>
          </a:p>
          <a:p>
            <a:r>
              <a:rPr lang="en-CA" dirty="0"/>
              <a:t>Replace position with angle… and </a:t>
            </a:r>
            <a:r>
              <a:rPr lang="en-CA" dirty="0" err="1"/>
              <a:t>hazzah</a:t>
            </a:r>
            <a:r>
              <a:rPr lang="en-CA" dirty="0"/>
              <a:t>! Yer done!</a:t>
            </a:r>
          </a:p>
          <a:p>
            <a:r>
              <a:rPr lang="en-CA" dirty="0"/>
              <a:t>Have to be a little careful with angles &gt; 180.0</a:t>
            </a:r>
          </a:p>
          <a:p>
            <a:pPr lvl="1"/>
            <a:r>
              <a:rPr lang="en-CA" dirty="0"/>
              <a:t>It might rotate the “wrong way”</a:t>
            </a:r>
          </a:p>
          <a:p>
            <a:r>
              <a:rPr lang="en-CA" dirty="0"/>
              <a:t>Be very careful with the </a:t>
            </a:r>
            <a:r>
              <a:rPr lang="en-CA" dirty="0" err="1"/>
              <a:t>quaterion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Euler conversion as it will give you the shortest angle. 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3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365125"/>
            <a:ext cx="11582400" cy="1325563"/>
          </a:xfrm>
        </p:spPr>
        <p:txBody>
          <a:bodyPr/>
          <a:lstStyle/>
          <a:p>
            <a:r>
              <a:rPr lang="en-CA" dirty="0"/>
              <a:t>Ease in and ease out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 err="1"/>
              <a:t>MoveTo</a:t>
            </a:r>
            <a:r>
              <a:rPr lang="en-CA" dirty="0"/>
              <a:t>( </a:t>
            </a:r>
            <a:r>
              <a:rPr lang="en-CA" dirty="0" err="1"/>
              <a:t>StartXYZ</a:t>
            </a:r>
            <a:r>
              <a:rPr lang="en-CA" dirty="0"/>
              <a:t>, </a:t>
            </a:r>
            <a:r>
              <a:rPr lang="en-CA" dirty="0" err="1"/>
              <a:t>EndXYZ</a:t>
            </a:r>
            <a:r>
              <a:rPr lang="en-CA" dirty="0"/>
              <a:t>, </a:t>
            </a:r>
            <a:r>
              <a:rPr lang="en-CA" dirty="0" err="1"/>
              <a:t>maxSpeed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                 10% </a:t>
            </a:r>
            <a:r>
              <a:rPr lang="en-CA" dirty="0" err="1"/>
              <a:t>easeIn</a:t>
            </a:r>
            <a:r>
              <a:rPr lang="en-CA" dirty="0"/>
              <a:t>, 20% </a:t>
            </a:r>
            <a:r>
              <a:rPr lang="en-CA" dirty="0" err="1"/>
              <a:t>easeOut</a:t>
            </a:r>
            <a:r>
              <a:rPr lang="en-CA" dirty="0"/>
              <a:t> 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9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Captain Underpants flip-o-</a:t>
            </a:r>
            <a:r>
              <a:rPr lang="en-CA" dirty="0" err="1"/>
              <a:t>rama</a:t>
            </a:r>
            <a:r>
              <a:rPr lang="en-CA" dirty="0"/>
              <a:t>: only 2 pages, yet it sort of works</a:t>
            </a:r>
          </a:p>
          <a:p>
            <a:r>
              <a:rPr lang="en-CA" dirty="0"/>
              <a:t>“Saturday Morning Cartoons” – i.e. classic cartoons are NOT smooth animations – likely 5 frames/second of animation</a:t>
            </a:r>
          </a:p>
          <a:p>
            <a:r>
              <a:rPr lang="en-CA" dirty="0"/>
              <a:t>HOWEVER:</a:t>
            </a:r>
          </a:p>
          <a:p>
            <a:r>
              <a:rPr lang="en-CA" dirty="0"/>
              <a:t>We can’t do that. People want smooth animations in games…</a:t>
            </a:r>
            <a:br>
              <a:rPr lang="en-CA" dirty="0"/>
            </a:br>
            <a:r>
              <a:rPr lang="en-CA" dirty="0"/>
              <a:t>…BUT we don’t have enough information</a:t>
            </a:r>
          </a:p>
          <a:p>
            <a:r>
              <a:rPr lang="en-CA" dirty="0"/>
              <a:t>Motion capture won’t have 100s of frames of animation</a:t>
            </a:r>
          </a:p>
        </p:txBody>
      </p:sp>
    </p:spTree>
    <p:extLst>
      <p:ext uri="{BB962C8B-B14F-4D97-AF65-F5344CB8AC3E}">
        <p14:creationId xmlns:p14="http://schemas.microsoft.com/office/powerpoint/2010/main" val="1841969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D5BCF-B081-CBF4-60F5-0AF56AC3D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Commands: Serial &amp; Parallel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6A475F-8F51-1C0C-583B-7B3A03451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(Using the FIRST Robotics style design)</a:t>
            </a:r>
          </a:p>
        </p:txBody>
      </p:sp>
    </p:spTree>
    <p:extLst>
      <p:ext uri="{BB962C8B-B14F-4D97-AF65-F5344CB8AC3E}">
        <p14:creationId xmlns:p14="http://schemas.microsoft.com/office/powerpoint/2010/main" val="3273112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EBFB-9A99-AA04-9D9C-7E44DD2B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“command”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59C-4821-CC59-5719-7CA99EA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r>
              <a:rPr lang="en-CA" dirty="0"/>
              <a:t>Add some “command” (like </a:t>
            </a:r>
            <a:r>
              <a:rPr lang="en-CA" dirty="0" err="1"/>
              <a:t>MoveTo</a:t>
            </a:r>
            <a:r>
              <a:rPr lang="en-CA" dirty="0"/>
              <a:t>) to the object itself</a:t>
            </a:r>
          </a:p>
          <a:p>
            <a:pPr lvl="1"/>
            <a:r>
              <a:rPr lang="en-CA" dirty="0" err="1"/>
              <a:t>cMesh</a:t>
            </a:r>
            <a:r>
              <a:rPr lang="en-CA" dirty="0"/>
              <a:t>::</a:t>
            </a:r>
            <a:r>
              <a:rPr lang="en-CA" dirty="0" err="1"/>
              <a:t>MoveTo</a:t>
            </a:r>
            <a:r>
              <a:rPr lang="en-CA" dirty="0"/>
              <a:t>(vec3 destination, float speed)</a:t>
            </a:r>
          </a:p>
          <a:p>
            <a:pPr lvl="1"/>
            <a:r>
              <a:rPr lang="en-CA" dirty="0" err="1"/>
              <a:t>cSpaceShip</a:t>
            </a:r>
            <a:r>
              <a:rPr lang="en-CA" dirty="0"/>
              <a:t>::</a:t>
            </a:r>
            <a:r>
              <a:rPr lang="en-CA" dirty="0" err="1"/>
              <a:t>MoveTo</a:t>
            </a:r>
            <a:r>
              <a:rPr lang="en-CA" dirty="0"/>
              <a:t>()…</a:t>
            </a:r>
          </a:p>
          <a:p>
            <a:r>
              <a:rPr lang="en-CA" dirty="0"/>
              <a:t>Instead, we are going to split this into two parts:</a:t>
            </a:r>
          </a:p>
          <a:p>
            <a:pPr lvl="1"/>
            <a:r>
              <a:rPr lang="en-CA" dirty="0"/>
              <a:t>The thing we are moving (in our example, this is an </a:t>
            </a:r>
            <a:r>
              <a:rPr lang="en-CA" dirty="0" err="1"/>
              <a:t>sMesh</a:t>
            </a:r>
            <a:r>
              <a:rPr lang="en-CA" dirty="0"/>
              <a:t> object)</a:t>
            </a:r>
          </a:p>
          <a:p>
            <a:pPr lvl="1"/>
            <a:r>
              <a:rPr lang="en-CA" dirty="0"/>
              <a:t>The command we are running, which “connects” somehow to the object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4A5FDF-D85A-7FA9-2F2B-608AD94F3200}"/>
              </a:ext>
            </a:extLst>
          </p:cNvPr>
          <p:cNvSpPr/>
          <p:nvPr/>
        </p:nvSpPr>
        <p:spPr>
          <a:xfrm>
            <a:off x="373625" y="4572000"/>
            <a:ext cx="2094271" cy="16124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sMesh</a:t>
            </a:r>
            <a:endParaRPr lang="en-CA" dirty="0"/>
          </a:p>
          <a:p>
            <a:pPr algn="ctr"/>
            <a:r>
              <a:rPr lang="en-CA" dirty="0"/>
              <a:t>void </a:t>
            </a:r>
            <a:r>
              <a:rPr lang="en-CA" dirty="0" err="1"/>
              <a:t>MoveTo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void Update()</a:t>
            </a:r>
          </a:p>
          <a:p>
            <a:pPr algn="ctr"/>
            <a:r>
              <a:rPr lang="en-CA" dirty="0"/>
              <a:t>bool </a:t>
            </a:r>
            <a:r>
              <a:rPr lang="en-CA" dirty="0" err="1"/>
              <a:t>isDone</a:t>
            </a:r>
            <a:r>
              <a:rPr lang="en-CA" dirty="0"/>
              <a:t>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CD55E-D1E3-99C6-3420-4F0FCE7ED5A6}"/>
              </a:ext>
            </a:extLst>
          </p:cNvPr>
          <p:cNvSpPr/>
          <p:nvPr/>
        </p:nvSpPr>
        <p:spPr>
          <a:xfrm>
            <a:off x="9534832" y="4706937"/>
            <a:ext cx="2094271" cy="1052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sMesh</a:t>
            </a:r>
            <a:endParaRPr lang="en-CA" dirty="0"/>
          </a:p>
          <a:p>
            <a:pPr algn="ctr"/>
            <a:r>
              <a:rPr lang="en-CA" dirty="0"/>
              <a:t>vec3 position, etc.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937E1-A2DA-2F07-B654-F5F8C45EA218}"/>
              </a:ext>
            </a:extLst>
          </p:cNvPr>
          <p:cNvSpPr/>
          <p:nvPr/>
        </p:nvSpPr>
        <p:spPr>
          <a:xfrm>
            <a:off x="5348749" y="4706937"/>
            <a:ext cx="2880851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cMoveToCommand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49D3E-5415-5C00-2E5D-C7FF5388F15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229600" y="5232963"/>
            <a:ext cx="1305232" cy="17588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59C-4821-CC59-5719-7CA99EA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324362"/>
            <a:ext cx="10515600" cy="2746375"/>
          </a:xfrm>
        </p:spPr>
        <p:txBody>
          <a:bodyPr/>
          <a:lstStyle/>
          <a:p>
            <a:r>
              <a:rPr lang="en-CA" dirty="0"/>
              <a:t>Now the “commands” can be connected to any object (any mesh)</a:t>
            </a:r>
          </a:p>
          <a:p>
            <a:r>
              <a:rPr lang="en-CA" dirty="0"/>
              <a:t>Add them to a vector/list </a:t>
            </a:r>
            <a:r>
              <a:rPr lang="en-CA" dirty="0">
                <a:sym typeface="Wingdings" panose="05000000000000000000" pitchFamily="2" charset="2"/>
              </a:rPr>
              <a:t> go through them one at a time (until </a:t>
            </a:r>
            <a:r>
              <a:rPr lang="en-CA" dirty="0" err="1">
                <a:sym typeface="Wingdings" panose="05000000000000000000" pitchFamily="2" charset="2"/>
              </a:rPr>
              <a:t>isDone</a:t>
            </a:r>
            <a:r>
              <a:rPr lang="en-CA" dirty="0">
                <a:sym typeface="Wingdings" panose="05000000000000000000" pitchFamily="2" charset="2"/>
              </a:rPr>
              <a:t> returns true): gives us a set of “serial” commands</a:t>
            </a:r>
          </a:p>
          <a:p>
            <a:r>
              <a:rPr lang="en-CA" dirty="0">
                <a:sym typeface="Wingdings" panose="05000000000000000000" pitchFamily="2" charset="2"/>
              </a:rPr>
              <a:t>Add them to a vector/list  go through ALL of them at the same time, then we have a set of “parallel” commands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1573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59C-4821-CC59-5719-7CA99EA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342235"/>
            <a:ext cx="10515600" cy="1403812"/>
          </a:xfrm>
        </p:spPr>
        <p:txBody>
          <a:bodyPr/>
          <a:lstStyle/>
          <a:p>
            <a:r>
              <a:rPr lang="en-CA" dirty="0"/>
              <a:t>Serial command: run each one until finished, then move to next…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CD55E-D1E3-99C6-3420-4F0FCE7ED5A6}"/>
              </a:ext>
            </a:extLst>
          </p:cNvPr>
          <p:cNvSpPr/>
          <p:nvPr/>
        </p:nvSpPr>
        <p:spPr>
          <a:xfrm>
            <a:off x="6528621" y="2649280"/>
            <a:ext cx="2094271" cy="1052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sMesh</a:t>
            </a:r>
            <a:endParaRPr lang="en-CA" dirty="0"/>
          </a:p>
          <a:p>
            <a:pPr algn="ctr"/>
            <a:r>
              <a:rPr lang="en-CA" dirty="0"/>
              <a:t>vec3 position, etc.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937E1-A2DA-2F07-B654-F5F8C45EA218}"/>
              </a:ext>
            </a:extLst>
          </p:cNvPr>
          <p:cNvSpPr/>
          <p:nvPr/>
        </p:nvSpPr>
        <p:spPr>
          <a:xfrm>
            <a:off x="1297860" y="1495758"/>
            <a:ext cx="2880851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cMoveToCommand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49D3E-5415-5C00-2E5D-C7FF5388F15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178711" y="2197664"/>
            <a:ext cx="2349910" cy="977642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C477E8-A50E-10E7-D403-41D99E4EEC62}"/>
              </a:ext>
            </a:extLst>
          </p:cNvPr>
          <p:cNvSpPr/>
          <p:nvPr/>
        </p:nvSpPr>
        <p:spPr>
          <a:xfrm>
            <a:off x="1297859" y="3098234"/>
            <a:ext cx="2880851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cMoveToCommand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E7E425-57FA-10D3-906E-FE4829CEFE95}"/>
              </a:ext>
            </a:extLst>
          </p:cNvPr>
          <p:cNvSpPr/>
          <p:nvPr/>
        </p:nvSpPr>
        <p:spPr>
          <a:xfrm>
            <a:off x="1297859" y="4660336"/>
            <a:ext cx="2880851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cMoveToCommand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664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59C-4821-CC59-5719-7CA99EA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342235"/>
            <a:ext cx="10515600" cy="719649"/>
          </a:xfrm>
        </p:spPr>
        <p:txBody>
          <a:bodyPr/>
          <a:lstStyle/>
          <a:p>
            <a:r>
              <a:rPr lang="en-CA" dirty="0"/>
              <a:t>Parallel command: run all of them at the same time…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CD55E-D1E3-99C6-3420-4F0FCE7ED5A6}"/>
              </a:ext>
            </a:extLst>
          </p:cNvPr>
          <p:cNvSpPr/>
          <p:nvPr/>
        </p:nvSpPr>
        <p:spPr>
          <a:xfrm>
            <a:off x="6528621" y="2649280"/>
            <a:ext cx="2094271" cy="1052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sMesh</a:t>
            </a:r>
            <a:endParaRPr lang="en-CA" dirty="0"/>
          </a:p>
          <a:p>
            <a:pPr algn="ctr"/>
            <a:r>
              <a:rPr lang="en-CA" dirty="0"/>
              <a:t>vec3 position, etc.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937E1-A2DA-2F07-B654-F5F8C45EA218}"/>
              </a:ext>
            </a:extLst>
          </p:cNvPr>
          <p:cNvSpPr/>
          <p:nvPr/>
        </p:nvSpPr>
        <p:spPr>
          <a:xfrm>
            <a:off x="612058" y="1495758"/>
            <a:ext cx="3566653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cMoveToCommand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</a:t>
            </a:r>
            <a:r>
              <a:rPr lang="en-CA" b="1" dirty="0">
                <a:solidFill>
                  <a:schemeClr val="tx1"/>
                </a:solidFill>
              </a:rPr>
              <a:t>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949D3E-5415-5C00-2E5D-C7FF5388F15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178711" y="2197664"/>
            <a:ext cx="2349910" cy="977642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C477E8-A50E-10E7-D403-41D99E4EEC62}"/>
              </a:ext>
            </a:extLst>
          </p:cNvPr>
          <p:cNvSpPr/>
          <p:nvPr/>
        </p:nvSpPr>
        <p:spPr>
          <a:xfrm>
            <a:off x="612059" y="3098234"/>
            <a:ext cx="3566652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cRotateToCommand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</a:t>
            </a:r>
            <a:r>
              <a:rPr lang="en-CA" b="1" dirty="0">
                <a:solidFill>
                  <a:schemeClr val="tx1"/>
                </a:solidFill>
              </a:rPr>
              <a:t>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E7E425-57FA-10D3-906E-FE4829CEFE95}"/>
              </a:ext>
            </a:extLst>
          </p:cNvPr>
          <p:cNvSpPr/>
          <p:nvPr/>
        </p:nvSpPr>
        <p:spPr>
          <a:xfrm>
            <a:off x="612059" y="4660336"/>
            <a:ext cx="3566652" cy="140381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</a:rPr>
              <a:t>cEngageThrustersCommand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void </a:t>
            </a:r>
            <a:r>
              <a:rPr lang="en-CA" i="1" dirty="0">
                <a:solidFill>
                  <a:schemeClr val="tx1"/>
                </a:solidFill>
              </a:rPr>
              <a:t>Update()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bool </a:t>
            </a:r>
            <a:r>
              <a:rPr lang="en-CA" dirty="0" err="1">
                <a:solidFill>
                  <a:schemeClr val="tx1"/>
                </a:solidFill>
              </a:rPr>
              <a:t>isDone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56ED91-290C-C0CA-0094-9369B19625C9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4178711" y="3175306"/>
            <a:ext cx="2349910" cy="624834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BB56C-63C9-736E-96CD-E0A120DF340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78711" y="3175306"/>
            <a:ext cx="2349910" cy="1996462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51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59C-4821-CC59-5719-7CA99EA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58" y="324362"/>
            <a:ext cx="10515600" cy="5801135"/>
          </a:xfrm>
        </p:spPr>
        <p:txBody>
          <a:bodyPr/>
          <a:lstStyle/>
          <a:p>
            <a:r>
              <a:rPr lang="en-CA" dirty="0"/>
              <a:t>We have to add something to manage these commands.</a:t>
            </a:r>
          </a:p>
          <a:p>
            <a:r>
              <a:rPr lang="en-CA" dirty="0"/>
              <a:t>My suggestion is:</a:t>
            </a:r>
          </a:p>
          <a:p>
            <a:pPr lvl="1"/>
            <a:r>
              <a:rPr lang="en-CA" sz="2800" dirty="0"/>
              <a:t>Command Group:</a:t>
            </a:r>
          </a:p>
          <a:p>
            <a:pPr lvl="2"/>
            <a:r>
              <a:rPr lang="en-CA" sz="2800" dirty="0"/>
              <a:t>Has a serial and parallel list of commands (a vector)</a:t>
            </a:r>
          </a:p>
          <a:p>
            <a:pPr lvl="1"/>
            <a:r>
              <a:rPr lang="en-CA" sz="2800" dirty="0"/>
              <a:t>Some Commands that have a common interface</a:t>
            </a:r>
          </a:p>
          <a:p>
            <a:pPr lvl="2"/>
            <a:r>
              <a:rPr lang="en-CA" sz="2400" dirty="0" err="1"/>
              <a:t>iCommand</a:t>
            </a:r>
            <a:r>
              <a:rPr lang="en-CA" sz="2400" dirty="0"/>
              <a:t> interface that ALL commands have. </a:t>
            </a:r>
          </a:p>
          <a:p>
            <a:pPr lvl="2"/>
            <a:r>
              <a:rPr lang="en-CA" sz="2400" dirty="0"/>
              <a:t>Using a variation of the FIRST Robotics, I’ve got: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OnStart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3"/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Update(</a:t>
            </a:r>
            <a:r>
              <a:rPr lang="en-CA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deltaTime</a:t>
            </a:r>
            <a:r>
              <a:rPr lang="en-CA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isFinished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3"/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OnFinished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0837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159C-4821-CC59-5719-7CA99EA5B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7" y="528432"/>
            <a:ext cx="10515600" cy="5801135"/>
          </a:xfrm>
        </p:spPr>
        <p:txBody>
          <a:bodyPr/>
          <a:lstStyle/>
          <a:p>
            <a:pPr lvl="1"/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OnStart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Optional, called when the command is created.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Could also be in the constructor</a:t>
            </a:r>
          </a:p>
          <a:p>
            <a:pPr lvl="1"/>
            <a:r>
              <a:rPr lang="en-CA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CA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Update(</a:t>
            </a:r>
            <a:r>
              <a:rPr lang="en-CA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CA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2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deltaTime</a:t>
            </a:r>
            <a:r>
              <a:rPr lang="en-CA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Called every frame/tick until “</a:t>
            </a:r>
            <a:r>
              <a:rPr lang="en-CA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isFinished</a:t>
            </a:r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” returns true</a:t>
            </a:r>
          </a:p>
          <a:p>
            <a:pPr lvl="2"/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 FIRST Robotics also has this return a bool</a:t>
            </a:r>
          </a:p>
          <a:p>
            <a:pPr lvl="2"/>
            <a:r>
              <a:rPr lang="en-CA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 “false” when it’s done.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isFinished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 true when commands is “done” (whatever that means)</a:t>
            </a:r>
          </a:p>
          <a:p>
            <a:pPr lvl="1"/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OnFinished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Optional stuff that needs to happen after the command is finished </a:t>
            </a:r>
          </a:p>
        </p:txBody>
      </p:sp>
    </p:spTree>
    <p:extLst>
      <p:ext uri="{BB962C8B-B14F-4D97-AF65-F5344CB8AC3E}">
        <p14:creationId xmlns:p14="http://schemas.microsoft.com/office/powerpoint/2010/main" val="161207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Animation and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</p:txBody>
      </p:sp>
    </p:spTree>
    <p:extLst>
      <p:ext uri="{BB962C8B-B14F-4D97-AF65-F5344CB8AC3E}">
        <p14:creationId xmlns:p14="http://schemas.microsoft.com/office/powerpoint/2010/main" val="4105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Realistic physical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the computer “knows” about time: discrete </a:t>
            </a:r>
          </a:p>
          <a:p>
            <a:r>
              <a:rPr lang="en-CA" dirty="0"/>
              <a:t>How that timing compares to “wall clock” time (real time)</a:t>
            </a:r>
          </a:p>
          <a:p>
            <a:r>
              <a:rPr lang="en-CA" dirty="0"/>
              <a:t>Deal with variations in the time </a:t>
            </a:r>
          </a:p>
          <a:p>
            <a:pPr lvl="1"/>
            <a:r>
              <a:rPr lang="en-CA" dirty="0"/>
              <a:t>The computer will NEVER be consistent in its timing (especially PCs)</a:t>
            </a:r>
          </a:p>
          <a:p>
            <a:pPr lvl="1"/>
            <a:r>
              <a:rPr lang="en-CA" dirty="0"/>
              <a:t>Also will handle different framerates of your display</a:t>
            </a:r>
          </a:p>
          <a:p>
            <a:r>
              <a:rPr lang="en-CA" dirty="0"/>
              <a:t>Ease in and Ease out (acceleration and deceleration)</a:t>
            </a:r>
          </a:p>
          <a:p>
            <a:pPr lvl="1"/>
            <a:r>
              <a:rPr lang="en-CA" dirty="0"/>
              <a:t>Manipulate the acceleration or you use “acceleration cure”</a:t>
            </a:r>
          </a:p>
        </p:txBody>
      </p:sp>
    </p:spTree>
    <p:extLst>
      <p:ext uri="{BB962C8B-B14F-4D97-AF65-F5344CB8AC3E}">
        <p14:creationId xmlns:p14="http://schemas.microsoft.com/office/powerpoint/2010/main" val="98495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There is a hardware clock, depends on the CPU</a:t>
            </a:r>
          </a:p>
          <a:p>
            <a:r>
              <a:rPr lang="en-CA" dirty="0"/>
              <a:t>Almost* always two parts:</a:t>
            </a:r>
          </a:p>
          <a:p>
            <a:pPr lvl="1"/>
            <a:r>
              <a:rPr lang="en-CA" dirty="0"/>
              <a:t>Frequency of the timer</a:t>
            </a:r>
          </a:p>
          <a:p>
            <a:pPr lvl="1"/>
            <a:r>
              <a:rPr lang="en-CA" dirty="0"/>
              <a:t>How many “ticks” have elapsed since… some point (CPU is on, start of the universe, since 1970)</a:t>
            </a:r>
          </a:p>
          <a:p>
            <a:r>
              <a:rPr lang="en-CA" dirty="0"/>
              <a:t>Query the timer frequency </a:t>
            </a:r>
          </a:p>
          <a:p>
            <a:r>
              <a:rPr lang="en-CA" dirty="0"/>
              <a:t>To get the “delta time”:</a:t>
            </a:r>
          </a:p>
          <a:p>
            <a:pPr lvl="1"/>
            <a:r>
              <a:rPr lang="en-CA" dirty="0"/>
              <a:t>Query the # ticks…</a:t>
            </a:r>
          </a:p>
          <a:p>
            <a:pPr lvl="1"/>
            <a:r>
              <a:rPr lang="en-CA" dirty="0"/>
              <a:t>…then query it later (the # ticks is higher)</a:t>
            </a:r>
          </a:p>
          <a:p>
            <a:pPr lvl="1"/>
            <a:r>
              <a:rPr lang="en-CA" dirty="0"/>
              <a:t>Subtract the recent from the older query</a:t>
            </a:r>
          </a:p>
          <a:p>
            <a:pPr lvl="1"/>
            <a:r>
              <a:rPr lang="en-CA" dirty="0"/>
              <a:t>Divide that by the frequency</a:t>
            </a:r>
          </a:p>
          <a:p>
            <a:r>
              <a:rPr lang="en-CA" dirty="0"/>
              <a:t>Always some direct call to the hardware </a:t>
            </a:r>
          </a:p>
        </p:txBody>
      </p:sp>
    </p:spTree>
    <p:extLst>
      <p:ext uri="{BB962C8B-B14F-4D97-AF65-F5344CB8AC3E}">
        <p14:creationId xmlns:p14="http://schemas.microsoft.com/office/powerpoint/2010/main" val="381760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timing: High resolution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There are some system specific ones</a:t>
            </a:r>
          </a:p>
          <a:p>
            <a:pPr lvl="1"/>
            <a:r>
              <a:rPr lang="en-CA" dirty="0"/>
              <a:t>Win32 is </a:t>
            </a:r>
            <a:r>
              <a:rPr lang="en-CA" dirty="0" err="1"/>
              <a:t>QueryPerformanceTimer</a:t>
            </a:r>
            <a:r>
              <a:rPr lang="en-CA" dirty="0"/>
              <a:t> and </a:t>
            </a:r>
            <a:r>
              <a:rPr lang="en-CA" dirty="0" err="1"/>
              <a:t>QueryPerformanceTimerFrequency</a:t>
            </a:r>
            <a:endParaRPr lang="en-CA" dirty="0"/>
          </a:p>
          <a:p>
            <a:pPr lvl="1"/>
            <a:r>
              <a:rPr lang="en-CA" dirty="0"/>
              <a:t>C++ 11 in the chrono library</a:t>
            </a:r>
          </a:p>
          <a:p>
            <a:pPr lvl="1"/>
            <a:r>
              <a:rPr lang="en-CA" dirty="0"/>
              <a:t>Here’s an example: </a:t>
            </a:r>
            <a:r>
              <a:rPr lang="en-CA" dirty="0">
                <a:hlinkClick r:id="rId2"/>
              </a:rPr>
              <a:t>https://cplusplus.com/reference/chrono/high_resolution_clock/now/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We can just use the GLFW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CA" dirty="0">
                <a:solidFill>
                  <a:srgbClr val="000000"/>
                </a:solidFill>
                <a:latin typeface="Cascadia Mono" panose="020B0609020000020004" pitchFamily="49" charset="0"/>
              </a:rPr>
              <a:t>Note these are all the same, just depends on what “floats your boat” as they 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70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“Good enough for rock-n-roll” timer: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Time per frame (more or less)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glfwGetTime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We should add this to a list of times, and get the average frame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LARGEST_DELTA_TIME = 1.0f / 30.0f; 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30FPS  (16 </a:t>
            </a:r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ms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  24 FPS</a:t>
            </a:r>
            <a:endParaRPr lang="en-CA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LARGEST_DELTA_TIME )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LARGEST_DELTA_TIME;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currentTime</a:t>
            </a:r>
            <a:r>
              <a:rPr lang="en-CA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7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52B-D114-2681-50F5-B2CE907E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“smooth” this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324FB-3DB2-53E8-9F90-FF042C02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55" y="19141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Take a number of samples over time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Get the average of the last X frames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Use this average as the “frame rate”</a:t>
            </a:r>
          </a:p>
          <a:p>
            <a:pPr marL="0" indent="0">
              <a:buNone/>
            </a:pPr>
            <a:r>
              <a:rPr lang="en-CA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(Also called a “low pass filer”)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215418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52DF-13FE-BD36-60F8-DEA44019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move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17F2-CD63-4A29-AA13-F38A3E16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Get the delta time: say: 0.00538888 seconds</a:t>
            </a:r>
          </a:p>
          <a:p>
            <a:endParaRPr lang="en-CA" dirty="0"/>
          </a:p>
          <a:p>
            <a:r>
              <a:rPr lang="en-CA" dirty="0"/>
              <a:t>Thing moves at 15.0 units/second, so…</a:t>
            </a:r>
          </a:p>
          <a:p>
            <a:r>
              <a:rPr lang="en-CA" dirty="0"/>
              <a:t>…this frame it modes 15.0 * 0.00538888 = </a:t>
            </a:r>
            <a:r>
              <a:rPr lang="en-CA" dirty="0" err="1"/>
              <a:t>some_small_number</a:t>
            </a:r>
            <a:endParaRPr lang="en-CA" dirty="0"/>
          </a:p>
          <a:p>
            <a:r>
              <a:rPr lang="en-CA" dirty="0" err="1"/>
              <a:t>Object.position</a:t>
            </a:r>
            <a:r>
              <a:rPr lang="en-CA" dirty="0"/>
              <a:t> += </a:t>
            </a:r>
            <a:r>
              <a:rPr lang="en-CA" dirty="0" err="1"/>
              <a:t>some_small_number</a:t>
            </a:r>
            <a:endParaRPr lang="en-CA" dirty="0"/>
          </a:p>
          <a:p>
            <a:endParaRPr lang="en-CA" dirty="0"/>
          </a:p>
          <a:p>
            <a:r>
              <a:rPr lang="en-CA" dirty="0"/>
              <a:t>Do the same for rotations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4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1570</Words>
  <Application>Microsoft Office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Cascadia Mono</vt:lpstr>
      <vt:lpstr>Wingdings</vt:lpstr>
      <vt:lpstr>Office Theme</vt:lpstr>
      <vt:lpstr>Timing and Animations</vt:lpstr>
      <vt:lpstr>Animation and timing</vt:lpstr>
      <vt:lpstr>Animation and timing</vt:lpstr>
      <vt:lpstr>Realistic physical behaviour</vt:lpstr>
      <vt:lpstr>Get timing: High resolution timer</vt:lpstr>
      <vt:lpstr>Get timing: High resolution timer</vt:lpstr>
      <vt:lpstr>“Good enough for rock-n-roll” timer:</vt:lpstr>
      <vt:lpstr>To “smooth” this out</vt:lpstr>
      <vt:lpstr>How to move something</vt:lpstr>
      <vt:lpstr>MoveTo( startXYZ, endXYZ, seconds)</vt:lpstr>
      <vt:lpstr>MoveTo( startXYZ, directionXYZ, speed, seconds )</vt:lpstr>
      <vt:lpstr>MoveTo( startXYZ, velocityXYZ, seconds)</vt:lpstr>
      <vt:lpstr>MoveTo()  how is it done? </vt:lpstr>
      <vt:lpstr>MoveTo()  how is it done? </vt:lpstr>
      <vt:lpstr>MoveTo()  how is it done? </vt:lpstr>
      <vt:lpstr>MoveTo() location, velocity, and time  Oh no</vt:lpstr>
      <vt:lpstr>OrientTo()</vt:lpstr>
      <vt:lpstr>Ease in and ease out</vt:lpstr>
      <vt:lpstr>Ease in and ease out (BONUS)</vt:lpstr>
      <vt:lpstr>Commands: Serial &amp; Parallel</vt:lpstr>
      <vt:lpstr>A “command”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7</cp:revision>
  <dcterms:created xsi:type="dcterms:W3CDTF">2023-11-13T15:01:05Z</dcterms:created>
  <dcterms:modified xsi:type="dcterms:W3CDTF">2024-11-26T13:57:21Z</dcterms:modified>
</cp:coreProperties>
</file>