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8"/>
  </p:notesMasterIdLst>
  <p:sldIdLst>
    <p:sldId id="256" r:id="rId2"/>
    <p:sldId id="296" r:id="rId3"/>
    <p:sldId id="323" r:id="rId4"/>
    <p:sldId id="324" r:id="rId5"/>
    <p:sldId id="325" r:id="rId6"/>
    <p:sldId id="332" r:id="rId7"/>
    <p:sldId id="333" r:id="rId8"/>
    <p:sldId id="334" r:id="rId9"/>
    <p:sldId id="326" r:id="rId10"/>
    <p:sldId id="327" r:id="rId11"/>
    <p:sldId id="328" r:id="rId12"/>
    <p:sldId id="330" r:id="rId13"/>
    <p:sldId id="331" r:id="rId14"/>
    <p:sldId id="329" r:id="rId15"/>
    <p:sldId id="335" r:id="rId16"/>
    <p:sldId id="336" r:id="rId17"/>
    <p:sldId id="337" r:id="rId18"/>
    <p:sldId id="347" r:id="rId19"/>
    <p:sldId id="338" r:id="rId20"/>
    <p:sldId id="339" r:id="rId21"/>
    <p:sldId id="340" r:id="rId22"/>
    <p:sldId id="341" r:id="rId23"/>
    <p:sldId id="342" r:id="rId24"/>
    <p:sldId id="343" r:id="rId25"/>
    <p:sldId id="345" r:id="rId26"/>
    <p:sldId id="346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109" d="100"/>
          <a:sy n="109" d="100"/>
        </p:scale>
        <p:origin x="86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2024-11-11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11/11/2024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Patterns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0F607-7AE6-18C0-9C80-E5922D8B10C8}"/>
              </a:ext>
            </a:extLst>
          </p:cNvPr>
          <p:cNvSpPr txBox="1"/>
          <p:nvPr/>
        </p:nvSpPr>
        <p:spPr>
          <a:xfrm>
            <a:off x="609600" y="4476750"/>
            <a:ext cx="8305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/>
              <a:t>NOTE: This is a “live” document, that gets added to/changed during the course. Think of this as something that might be written on the white board during class.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Is private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Constructor is ALSO private</a:t>
            </a:r>
          </a:p>
          <a:p>
            <a:pPr lvl="2"/>
            <a:r>
              <a:rPr lang="en-CA" dirty="0"/>
              <a:t>So you CAN’T create it externally</a:t>
            </a:r>
          </a:p>
          <a:p>
            <a:pPr lvl="1"/>
            <a:r>
              <a:rPr lang="en-CA" dirty="0"/>
              <a:t>Add a static METHOD that checks to see if this instance is created and if not, it creates it, and return the one and only one instance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To “create” the singleton, you call the static method that gets the object, then the method you actually want to call</a:t>
            </a:r>
          </a:p>
          <a:p>
            <a:pPr lvl="1"/>
            <a:r>
              <a:rPr lang="en-CA" dirty="0"/>
              <a:t>Note: </a:t>
            </a:r>
          </a:p>
          <a:p>
            <a:pPr lvl="2"/>
            <a:r>
              <a:rPr lang="en-CA" dirty="0"/>
              <a:t>Sort of fallen out of favour (in C++) because:</a:t>
            </a:r>
          </a:p>
          <a:p>
            <a:pPr lvl="2"/>
            <a:r>
              <a:rPr lang="en-CA" dirty="0"/>
              <a:t>When do you call the destructor?</a:t>
            </a:r>
          </a:p>
          <a:p>
            <a:pPr lvl="2"/>
            <a:r>
              <a:rPr lang="en-CA" dirty="0"/>
              <a:t>Often used in place of global variables (which I think is fine, but lots of people frown on this…)</a:t>
            </a:r>
          </a:p>
          <a:p>
            <a:pPr lvl="2"/>
            <a:r>
              <a:rPr lang="en-CA" dirty="0"/>
              <a:t>Returns a pointer, not a stack or reference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Sort of like an abstract factory in that it’s a “creation pattern”, but doesn’t necessarily need a common interface like the factory does. </a:t>
            </a:r>
          </a:p>
          <a:p>
            <a:pPr lvl="1"/>
            <a:r>
              <a:rPr lang="en-CA" dirty="0"/>
              <a:t>Variations are “decorators”, etc. (later…)</a:t>
            </a:r>
          </a:p>
          <a:p>
            <a:pPr lvl="1"/>
            <a:r>
              <a:rPr lang="en-CA" dirty="0"/>
              <a:t>Sets data types or assembles things that aren’t common between all objects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Builders can often use factories to build/assemble things</a:t>
            </a:r>
          </a:p>
          <a:p>
            <a:pPr lvl="1"/>
            <a:r>
              <a:rPr lang="en-CA" dirty="0"/>
              <a:t>For example: Tank Builder:</a:t>
            </a:r>
          </a:p>
          <a:p>
            <a:pPr lvl="2"/>
            <a:r>
              <a:rPr lang="en-CA" dirty="0"/>
              <a:t>Uses the </a:t>
            </a:r>
            <a:r>
              <a:rPr lang="en-CA" dirty="0" err="1"/>
              <a:t>TankFactory</a:t>
            </a:r>
            <a:r>
              <a:rPr lang="en-CA" dirty="0"/>
              <a:t> to get the “base” tank types</a:t>
            </a:r>
          </a:p>
          <a:p>
            <a:pPr lvl="2"/>
            <a:r>
              <a:rPr lang="en-CA" dirty="0"/>
              <a:t>Adds the weapons to it (maybe using a “weapon factory”)</a:t>
            </a:r>
          </a:p>
          <a:p>
            <a:pPr lvl="2"/>
            <a:r>
              <a:rPr lang="en-CA" dirty="0"/>
              <a:t>Adds meshes, colours, whatever to the specific tanks</a:t>
            </a:r>
          </a:p>
          <a:p>
            <a:pPr lvl="1"/>
            <a:r>
              <a:rPr lang="en-CA" dirty="0"/>
              <a:t>Separating the construction of the item from the thing that wants it – in this case there isn’t a common interface class that you use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6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A central “hub” (or mediator” that handles communication between different parts of the system that need to “know about” each other</a:t>
            </a:r>
          </a:p>
          <a:p>
            <a:pPr lvl="1"/>
            <a:r>
              <a:rPr lang="en-CA" dirty="0"/>
              <a:t>Useful to avoid circular dependencies between things that need to know about each other.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3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5638800" y="135255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90800" y="1733550"/>
            <a:ext cx="304800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55D49E-5CD9-69B3-7AEA-B98D5557F2F7}"/>
              </a:ext>
            </a:extLst>
          </p:cNvPr>
          <p:cNvSpPr txBox="1"/>
          <p:nvPr/>
        </p:nvSpPr>
        <p:spPr>
          <a:xfrm>
            <a:off x="2819400" y="196215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Depends on or instantiates (call new)</a:t>
            </a:r>
          </a:p>
          <a:p>
            <a:r>
              <a:rPr lang="en-CA" dirty="0"/>
              <a:t>If you call new, then you need #include</a:t>
            </a:r>
          </a:p>
        </p:txBody>
      </p:sp>
    </p:spTree>
    <p:extLst>
      <p:ext uri="{BB962C8B-B14F-4D97-AF65-F5344CB8AC3E}">
        <p14:creationId xmlns:p14="http://schemas.microsoft.com/office/powerpoint/2010/main" val="6268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429000" y="111252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90800" y="1493520"/>
            <a:ext cx="838200" cy="24003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4861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  <a:p>
            <a:pPr algn="ctr"/>
            <a:r>
              <a:rPr lang="en-CA" dirty="0" err="1">
                <a:solidFill>
                  <a:schemeClr val="bg1"/>
                </a:solidFill>
              </a:rPr>
              <a:t>takeDamage</a:t>
            </a:r>
            <a:r>
              <a:rPr lang="en-CA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867151"/>
            <a:ext cx="853440" cy="3048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0D3242-9801-765A-A351-61C9A40970F9}"/>
              </a:ext>
            </a:extLst>
          </p:cNvPr>
          <p:cNvSpPr/>
          <p:nvPr/>
        </p:nvSpPr>
        <p:spPr>
          <a:xfrm>
            <a:off x="1371600" y="2228850"/>
            <a:ext cx="762000" cy="1143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3FF2E-9258-3BFA-C77D-E3C2E8E22840}"/>
              </a:ext>
            </a:extLst>
          </p:cNvPr>
          <p:cNvSpPr txBox="1"/>
          <p:nvPr/>
        </p:nvSpPr>
        <p:spPr>
          <a:xfrm>
            <a:off x="3429000" y="2321052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 the monsters directly attack other monsters. The sword has nothing to do with it.</a:t>
            </a:r>
          </a:p>
        </p:txBody>
      </p:sp>
    </p:spTree>
    <p:extLst>
      <p:ext uri="{BB962C8B-B14F-4D97-AF65-F5344CB8AC3E}">
        <p14:creationId xmlns:p14="http://schemas.microsoft.com/office/powerpoint/2010/main" val="12717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429000" y="111252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90800" y="1493520"/>
            <a:ext cx="838200" cy="24003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4861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867151"/>
            <a:ext cx="853440" cy="3048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0D3242-9801-765A-A351-61C9A40970F9}"/>
              </a:ext>
            </a:extLst>
          </p:cNvPr>
          <p:cNvSpPr/>
          <p:nvPr/>
        </p:nvSpPr>
        <p:spPr>
          <a:xfrm>
            <a:off x="1371600" y="240792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3FF2E-9258-3BFA-C77D-E3C2E8E22840}"/>
              </a:ext>
            </a:extLst>
          </p:cNvPr>
          <p:cNvSpPr txBox="1"/>
          <p:nvPr/>
        </p:nvSpPr>
        <p:spPr>
          <a:xfrm>
            <a:off x="5737860" y="1036796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There’s a change: the SWORD (type of, etc.) is the thing that inflicts the damage AND the sword can be dropped and picked up.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6FEF8A5-2A6A-F536-605A-5BDFA58E000A}"/>
              </a:ext>
            </a:extLst>
          </p:cNvPr>
          <p:cNvSpPr/>
          <p:nvPr/>
        </p:nvSpPr>
        <p:spPr>
          <a:xfrm rot="2862281">
            <a:off x="2809796" y="1909157"/>
            <a:ext cx="762000" cy="162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690D947-D6A5-46B6-4EE0-262408ECE8F0}"/>
              </a:ext>
            </a:extLst>
          </p:cNvPr>
          <p:cNvSpPr/>
          <p:nvPr/>
        </p:nvSpPr>
        <p:spPr>
          <a:xfrm>
            <a:off x="990600" y="2381250"/>
            <a:ext cx="1371600" cy="901065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429000" y="111252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90800" y="1493520"/>
            <a:ext cx="838200" cy="24003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4861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867151"/>
            <a:ext cx="853440" cy="3048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0D3242-9801-765A-A351-61C9A40970F9}"/>
              </a:ext>
            </a:extLst>
          </p:cNvPr>
          <p:cNvSpPr/>
          <p:nvPr/>
        </p:nvSpPr>
        <p:spPr>
          <a:xfrm>
            <a:off x="1371600" y="240792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3FF2E-9258-3BFA-C77D-E3C2E8E22840}"/>
              </a:ext>
            </a:extLst>
          </p:cNvPr>
          <p:cNvSpPr txBox="1"/>
          <p:nvPr/>
        </p:nvSpPr>
        <p:spPr>
          <a:xfrm>
            <a:off x="5369890" y="1001626"/>
            <a:ext cx="3514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One possible solution for this is that ALL objects are the same or have the same interface. </a:t>
            </a:r>
          </a:p>
          <a:p>
            <a:endParaRPr lang="en-CA" dirty="0"/>
          </a:p>
          <a:p>
            <a:r>
              <a:rPr lang="en-CA" dirty="0" err="1"/>
              <a:t>Eg</a:t>
            </a:r>
            <a:r>
              <a:rPr lang="en-CA" dirty="0"/>
              <a:t>: Monsters AND Swords are both </a:t>
            </a:r>
            <a:r>
              <a:rPr lang="en-CA" dirty="0" err="1"/>
              <a:t>cGameObject</a:t>
            </a:r>
            <a:r>
              <a:rPr lang="en-CA" dirty="0"/>
              <a:t>, etc. </a:t>
            </a:r>
          </a:p>
          <a:p>
            <a:endParaRPr lang="en-CA" dirty="0"/>
          </a:p>
          <a:p>
            <a:r>
              <a:rPr lang="en-CA" dirty="0" err="1"/>
              <a:t>Eg</a:t>
            </a:r>
            <a:r>
              <a:rPr lang="en-CA" dirty="0"/>
              <a:t>: both have an interface, not a full “base class”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6FEF8A5-2A6A-F536-605A-5BDFA58E000A}"/>
              </a:ext>
            </a:extLst>
          </p:cNvPr>
          <p:cNvSpPr/>
          <p:nvPr/>
        </p:nvSpPr>
        <p:spPr>
          <a:xfrm rot="2862281">
            <a:off x="2809796" y="1909157"/>
            <a:ext cx="762000" cy="162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690D947-D6A5-46B6-4EE0-262408ECE8F0}"/>
              </a:ext>
            </a:extLst>
          </p:cNvPr>
          <p:cNvSpPr/>
          <p:nvPr/>
        </p:nvSpPr>
        <p:spPr>
          <a:xfrm>
            <a:off x="990600" y="2381250"/>
            <a:ext cx="1371600" cy="901065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762000"/>
          </a:xfrm>
        </p:spPr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06780" y="1554099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581400" y="66675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  <a:p>
            <a:pPr algn="ctr"/>
            <a:r>
              <a:rPr lang="en-CA" dirty="0">
                <a:solidFill>
                  <a:schemeClr val="bg1"/>
                </a:solidFill>
              </a:rPr>
              <a:t>(Sword)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83180" y="1047750"/>
            <a:ext cx="998220" cy="88734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0289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409951"/>
            <a:ext cx="853440" cy="7620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4DA82-8477-ADC1-8495-0F4451D581D2}"/>
              </a:ext>
            </a:extLst>
          </p:cNvPr>
          <p:cNvSpPr/>
          <p:nvPr/>
        </p:nvSpPr>
        <p:spPr>
          <a:xfrm>
            <a:off x="6515100" y="2190751"/>
            <a:ext cx="2133600" cy="1295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Mediator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F6A55-F2E3-7615-49BF-14389DD2C5ED}"/>
              </a:ext>
            </a:extLst>
          </p:cNvPr>
          <p:cNvSpPr/>
          <p:nvPr/>
        </p:nvSpPr>
        <p:spPr>
          <a:xfrm rot="2363215">
            <a:off x="5260713" y="1363324"/>
            <a:ext cx="1329579" cy="88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Attack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699090-2DC6-9361-D9E4-3FEBB965DD0C}"/>
              </a:ext>
            </a:extLst>
          </p:cNvPr>
          <p:cNvSpPr/>
          <p:nvPr/>
        </p:nvSpPr>
        <p:spPr>
          <a:xfrm rot="21420679" flipH="1">
            <a:off x="2738895" y="2635658"/>
            <a:ext cx="3574833" cy="88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Take Damage</a:t>
            </a:r>
          </a:p>
        </p:txBody>
      </p:sp>
    </p:spTree>
    <p:extLst>
      <p:ext uri="{BB962C8B-B14F-4D97-AF65-F5344CB8AC3E}">
        <p14:creationId xmlns:p14="http://schemas.microsoft.com/office/powerpoint/2010/main" val="2587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Factory</a:t>
            </a:r>
          </a:p>
          <a:p>
            <a:r>
              <a:rPr lang="en-CA" dirty="0"/>
              <a:t>Singleton</a:t>
            </a:r>
          </a:p>
          <a:p>
            <a:r>
              <a:rPr lang="en-CA" dirty="0"/>
              <a:t>Builder</a:t>
            </a:r>
          </a:p>
          <a:p>
            <a:r>
              <a:rPr lang="en-CA" dirty="0"/>
              <a:t>Mediator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Make an interface for the communication between ALL objects. This can be whatever you want:</a:t>
            </a:r>
          </a:p>
          <a:p>
            <a:pPr lvl="2"/>
            <a:r>
              <a:rPr lang="en-CA" dirty="0" err="1"/>
              <a:t>ReceiveMessage</a:t>
            </a:r>
            <a:r>
              <a:rPr lang="en-CA" dirty="0"/>
              <a:t>(xxx);	// Sent to objects</a:t>
            </a:r>
          </a:p>
          <a:p>
            <a:pPr lvl="2"/>
            <a:r>
              <a:rPr lang="en-CA" dirty="0" err="1"/>
              <a:t>SendMessage</a:t>
            </a:r>
            <a:r>
              <a:rPr lang="en-CA" dirty="0"/>
              <a:t>(xxx)		// Sent to the mediator</a:t>
            </a:r>
          </a:p>
          <a:p>
            <a:pPr lvl="1"/>
            <a:r>
              <a:rPr lang="en-CA" dirty="0"/>
              <a:t>“xxx” is the message, which can be…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“xxx” is the message, which can be…</a:t>
            </a:r>
          </a:p>
          <a:p>
            <a:pPr lvl="2"/>
            <a:r>
              <a:rPr lang="en-CA" dirty="0"/>
              <a:t>A string</a:t>
            </a:r>
          </a:p>
          <a:p>
            <a:pPr lvl="2"/>
            <a:r>
              <a:rPr lang="en-CA" dirty="0"/>
              <a:t>Some numbers</a:t>
            </a:r>
          </a:p>
          <a:p>
            <a:pPr lvl="2"/>
            <a:r>
              <a:rPr lang="en-CA" dirty="0"/>
              <a:t>A vector of somethings? </a:t>
            </a:r>
          </a:p>
          <a:p>
            <a:pPr lvl="2"/>
            <a:r>
              <a:rPr lang="en-CA" dirty="0"/>
              <a:t>JSON/XML</a:t>
            </a:r>
          </a:p>
          <a:p>
            <a:pPr lvl="2"/>
            <a:r>
              <a:rPr lang="en-CA" dirty="0"/>
              <a:t>Or what Quake did…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CPU: Intel Pentium(R) 75 </a:t>
            </a:r>
            <a:r>
              <a:rPr lang="en-CA" b="1" i="0" u="sng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Hz processor or better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RAM: DOS: 8 MB RAM/Win 95: 16 MB RAM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7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dirty="0"/>
              <a:t>“xxx” name value pair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Char “string” (16 chars)</a:t>
            </a:r>
          </a:p>
          <a:p>
            <a:pPr lvl="3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Set of 3 (or 4) floats</a:t>
            </a:r>
          </a:p>
          <a:p>
            <a:pPr lvl="1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All communication was a set of these</a:t>
            </a:r>
          </a:p>
          <a:p>
            <a:pPr lvl="1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struct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{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  char message[16];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  float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nums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[3];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SendMessage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(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message );</a:t>
            </a:r>
          </a:p>
          <a:p>
            <a:pPr lvl="1"/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RecieveMesage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(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message );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NV pair is the foundation of things like JSON.</a:t>
            </a:r>
          </a:p>
          <a:p>
            <a:pPr lvl="1"/>
            <a:r>
              <a:rPr lang="en-CA" dirty="0"/>
              <a:t>XML has a more complex variation of this</a:t>
            </a:r>
          </a:p>
          <a:p>
            <a:pPr lvl="1"/>
            <a:r>
              <a:rPr lang="en-CA" dirty="0"/>
              <a:t>But THE KEY is that they are </a:t>
            </a:r>
            <a:r>
              <a:rPr lang="en-CA" i="1" dirty="0"/>
              <a:t>really </a:t>
            </a:r>
            <a:r>
              <a:rPr lang="en-CA" dirty="0"/>
              <a:t>just strings, so your methods/functions are:</a:t>
            </a:r>
          </a:p>
          <a:p>
            <a:pPr lvl="2"/>
            <a:r>
              <a:rPr lang="en-CA" dirty="0"/>
              <a:t>string </a:t>
            </a:r>
            <a:r>
              <a:rPr lang="en-CA" dirty="0" err="1"/>
              <a:t>doSomething</a:t>
            </a:r>
            <a:r>
              <a:rPr lang="en-CA" dirty="0"/>
              <a:t>( string </a:t>
            </a:r>
            <a:r>
              <a:rPr lang="en-CA" dirty="0" err="1"/>
              <a:t>TheCommand</a:t>
            </a:r>
            <a:r>
              <a:rPr lang="en-CA" dirty="0"/>
              <a:t> );</a:t>
            </a:r>
          </a:p>
          <a:p>
            <a:pPr lvl="1"/>
            <a:r>
              <a:rPr lang="en-CA" dirty="0"/>
              <a:t>Since this interface never changes, then we don’t need to rebuild (i.e. header never changes)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dirty="0"/>
              <a:t>need to rebuild (i.e. header never changes)</a:t>
            </a:r>
          </a:p>
          <a:p>
            <a:pPr lvl="1"/>
            <a:r>
              <a:rPr lang="en-CA" dirty="0"/>
              <a:t>The “down side” is that the things getting these message have to be “smarter”</a:t>
            </a:r>
          </a:p>
          <a:p>
            <a:pPr lvl="1"/>
            <a:r>
              <a:rPr lang="en-CA" dirty="0"/>
              <a:t>Instead of:</a:t>
            </a:r>
          </a:p>
          <a:p>
            <a:pPr lvl="2"/>
            <a:r>
              <a:rPr lang="en-CA" dirty="0"/>
              <a:t>Void </a:t>
            </a:r>
            <a:r>
              <a:rPr lang="en-CA" dirty="0" err="1"/>
              <a:t>takeDamage</a:t>
            </a:r>
            <a:r>
              <a:rPr lang="en-CA" dirty="0"/>
              <a:t>(float damage);</a:t>
            </a:r>
          </a:p>
          <a:p>
            <a:pPr lvl="2"/>
            <a:r>
              <a:rPr lang="en-CA" dirty="0"/>
              <a:t>Void move( </a:t>
            </a:r>
            <a:r>
              <a:rPr lang="en-CA" dirty="0" err="1"/>
              <a:t>glm</a:t>
            </a:r>
            <a:r>
              <a:rPr lang="en-CA" dirty="0"/>
              <a:t>::vec3 distance);</a:t>
            </a:r>
          </a:p>
          <a:p>
            <a:pPr lvl="2"/>
            <a:r>
              <a:rPr lang="en-CA" dirty="0"/>
              <a:t>//… etc.</a:t>
            </a:r>
          </a:p>
          <a:p>
            <a:pPr lvl="1"/>
            <a:r>
              <a:rPr lang="en-CA" dirty="0"/>
              <a:t>It’s </a:t>
            </a:r>
          </a:p>
          <a:p>
            <a:pPr lvl="2"/>
            <a:r>
              <a:rPr lang="en-CA" dirty="0"/>
              <a:t>Void DoSomething( </a:t>
            </a:r>
            <a:r>
              <a:rPr lang="en-CA" dirty="0" err="1"/>
              <a:t>cNVPair</a:t>
            </a:r>
            <a:r>
              <a:rPr lang="en-CA" dirty="0"/>
              <a:t> </a:t>
            </a:r>
            <a:r>
              <a:rPr lang="en-CA" dirty="0" err="1"/>
              <a:t>theCommand</a:t>
            </a:r>
            <a:r>
              <a:rPr lang="en-CA" dirty="0"/>
              <a:t> );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Make an interface for the communication between ALL objects. This can be whatever you want:</a:t>
            </a:r>
          </a:p>
          <a:p>
            <a:pPr lvl="2"/>
            <a:r>
              <a:rPr lang="en-CA" dirty="0" err="1"/>
              <a:t>ReceiveMessage</a:t>
            </a:r>
            <a:r>
              <a:rPr lang="en-CA" dirty="0"/>
              <a:t>(xxx);	// Sent to objects</a:t>
            </a:r>
          </a:p>
          <a:p>
            <a:pPr lvl="2"/>
            <a:r>
              <a:rPr lang="en-CA" dirty="0" err="1"/>
              <a:t>SendMessage</a:t>
            </a:r>
            <a:r>
              <a:rPr lang="en-CA" dirty="0"/>
              <a:t>(xxx)	// Sent to the mediator</a:t>
            </a:r>
          </a:p>
          <a:p>
            <a:pPr lvl="1"/>
            <a:r>
              <a:rPr lang="en-CA" dirty="0"/>
              <a:t>For this example, we’ll use a vector of NV pairs (string and </a:t>
            </a:r>
            <a:r>
              <a:rPr lang="en-CA" dirty="0" err="1"/>
              <a:t>glm</a:t>
            </a:r>
            <a:r>
              <a:rPr lang="en-CA" dirty="0"/>
              <a:t>::vec4) as our “command”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7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Tanks fight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How can we go about getting the tanks to fight?</a:t>
            </a:r>
          </a:p>
          <a:p>
            <a:pPr lvl="1"/>
            <a:r>
              <a:rPr lang="en-CA" dirty="0"/>
              <a:t>Pick a target: </a:t>
            </a:r>
          </a:p>
          <a:p>
            <a:pPr lvl="2"/>
            <a:r>
              <a:rPr lang="en-CA" dirty="0"/>
              <a:t>“</a:t>
            </a:r>
            <a:r>
              <a:rPr lang="en-CA" dirty="0" err="1"/>
              <a:t>FindNearestTank</a:t>
            </a:r>
            <a:r>
              <a:rPr lang="en-CA" b="1" u="sng" dirty="0" err="1"/>
              <a:t>s</a:t>
            </a:r>
            <a:r>
              <a:rPr lang="en-CA" dirty="0"/>
              <a:t>”: our location</a:t>
            </a:r>
          </a:p>
          <a:p>
            <a:pPr lvl="2"/>
            <a:r>
              <a:rPr lang="en-CA" dirty="0"/>
              <a:t>Mediator sends: “</a:t>
            </a:r>
            <a:r>
              <a:rPr lang="en-CA" dirty="0" err="1"/>
              <a:t>ClosestTank</a:t>
            </a:r>
            <a:r>
              <a:rPr lang="en-CA" dirty="0"/>
              <a:t>” + location to shoot</a:t>
            </a:r>
          </a:p>
          <a:p>
            <a:pPr lvl="1"/>
            <a:r>
              <a:rPr lang="en-CA" dirty="0"/>
              <a:t>Count down timer: shoot every 5 seconds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0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Abstract Factory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Pure virtual “interface” class</a:t>
            </a:r>
          </a:p>
          <a:p>
            <a:pPr lvl="1"/>
            <a:r>
              <a:rPr lang="en-CA" dirty="0"/>
              <a:t>Make sure to use a virtual destructor</a:t>
            </a:r>
          </a:p>
          <a:p>
            <a:pPr lvl="1"/>
            <a:r>
              <a:rPr lang="en-CA" dirty="0"/>
              <a:t>No constructor of member data</a:t>
            </a:r>
          </a:p>
          <a:p>
            <a:pPr lvl="1"/>
            <a:r>
              <a:rPr lang="en-CA" dirty="0"/>
              <a:t>“pure” virtual class (all pure virtual functions)</a:t>
            </a:r>
          </a:p>
          <a:p>
            <a:pPr lvl="1"/>
            <a:r>
              <a:rPr lang="en-CA" dirty="0"/>
              <a:t>While you can mix these, just don’t do that</a:t>
            </a:r>
          </a:p>
          <a:p>
            <a:r>
              <a:rPr lang="en-CA" dirty="0"/>
              <a:t>Factory class header #include interface</a:t>
            </a:r>
          </a:p>
          <a:p>
            <a:r>
              <a:rPr lang="en-CA" dirty="0"/>
              <a:t>Factory method takes known type (int, string, etc.) NOT an </a:t>
            </a:r>
            <a:r>
              <a:rPr lang="en-CA" dirty="0" err="1"/>
              <a:t>enum</a:t>
            </a:r>
            <a:r>
              <a:rPr lang="en-CA" dirty="0"/>
              <a:t> or something that will update the header</a:t>
            </a:r>
          </a:p>
          <a:p>
            <a:r>
              <a:rPr lang="en-CA" dirty="0"/>
              <a:t>Implementation (.</a:t>
            </a:r>
            <a:r>
              <a:rPr lang="en-CA" dirty="0" err="1"/>
              <a:t>cpp</a:t>
            </a:r>
            <a:r>
              <a:rPr lang="en-CA" dirty="0"/>
              <a:t>) includes the specific types (derived from the interface).</a:t>
            </a:r>
          </a:p>
          <a:p>
            <a:r>
              <a:rPr lang="en-CA" dirty="0"/>
              <a:t>Include ONLY the factory header, NEVER the specific implementation headers.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7399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This is where you only want one instance</a:t>
            </a:r>
          </a:p>
          <a:p>
            <a:r>
              <a:rPr lang="en-CA" dirty="0"/>
              <a:t>Main way:</a:t>
            </a:r>
          </a:p>
          <a:p>
            <a:pPr lvl="1"/>
            <a:r>
              <a:rPr lang="en-CA" dirty="0"/>
              <a:t>Add a constructor, make it </a:t>
            </a:r>
            <a:r>
              <a:rPr lang="en-CA" b="1" u="sng" dirty="0"/>
              <a:t>private</a:t>
            </a:r>
          </a:p>
          <a:p>
            <a:pPr lvl="1"/>
            <a:r>
              <a:rPr lang="en-CA" dirty="0"/>
              <a:t>Add a static variable of the type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“static” in C++ land means the object exists all the time, and there’s only one of them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“static” in C++ land means the object exists all the time, and there’s only one of them</a:t>
            </a:r>
          </a:p>
          <a:p>
            <a:r>
              <a:rPr lang="en-CA" dirty="0"/>
              <a:t>Static variables in classes exists “before” the class is created. Or even if the class </a:t>
            </a:r>
            <a:r>
              <a:rPr lang="en-CA" i="1" dirty="0"/>
              <a:t>isn’t </a:t>
            </a:r>
            <a:r>
              <a:rPr lang="en-CA" dirty="0"/>
              <a:t>created. </a:t>
            </a:r>
            <a:br>
              <a:rPr lang="en-CA" dirty="0"/>
            </a:br>
            <a:r>
              <a:rPr lang="en-CA" dirty="0"/>
              <a:t>They just exist all the time.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default constructor isn’t the only constructor in C++, there are several more depending on how we make a thing. If you want to be 100% sure, be sure to make ALL the different constructors private and/or have them deal with this “only one pointer to the object” situation</a:t>
            </a:r>
          </a:p>
          <a:p>
            <a:r>
              <a:rPr lang="en-CA" dirty="0"/>
              <a:t>Alternately: don’t use a singleton if that’s the issue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Default: (the name of the class)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* </a:t>
            </a:r>
            <a:r>
              <a:rPr lang="en-CA" dirty="0" err="1"/>
              <a:t>pT</a:t>
            </a:r>
            <a:r>
              <a:rPr lang="en-CA" dirty="0"/>
              <a:t> = new </a:t>
            </a:r>
            <a:r>
              <a:rPr lang="en-CA" dirty="0" err="1"/>
              <a:t>cThing</a:t>
            </a:r>
            <a:r>
              <a:rPr lang="en-CA" dirty="0"/>
              <a:t>();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 </a:t>
            </a:r>
            <a:r>
              <a:rPr lang="en-CA" dirty="0" err="1"/>
              <a:t>myThing</a:t>
            </a:r>
            <a:r>
              <a:rPr lang="en-CA" dirty="0"/>
              <a:t>;</a:t>
            </a:r>
          </a:p>
          <a:p>
            <a:r>
              <a:rPr lang="en-CA" dirty="0"/>
              <a:t>Copy constructor: </a:t>
            </a:r>
            <a:r>
              <a:rPr lang="en-CA" dirty="0" err="1"/>
              <a:t>cThing</a:t>
            </a:r>
            <a:r>
              <a:rPr lang="en-CA" dirty="0"/>
              <a:t>( </a:t>
            </a:r>
            <a:r>
              <a:rPr lang="en-CA" dirty="0" err="1"/>
              <a:t>cThing</a:t>
            </a:r>
            <a:r>
              <a:rPr lang="en-CA" dirty="0"/>
              <a:t> &amp;n)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 A = </a:t>
            </a:r>
            <a:r>
              <a:rPr lang="en-CA" dirty="0" err="1"/>
              <a:t>myThing</a:t>
            </a:r>
            <a:r>
              <a:rPr lang="en-CA" dirty="0"/>
              <a:t>;	// Makes a copy of it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9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Move constructor: </a:t>
            </a:r>
            <a:r>
              <a:rPr lang="en-CA" dirty="0" err="1"/>
              <a:t>cThing</a:t>
            </a:r>
            <a:r>
              <a:rPr lang="en-CA" dirty="0"/>
              <a:t>( </a:t>
            </a:r>
            <a:r>
              <a:rPr lang="en-CA" dirty="0" err="1"/>
              <a:t>cThing</a:t>
            </a:r>
            <a:r>
              <a:rPr lang="en-CA" dirty="0"/>
              <a:t>&amp;&amp; x);</a:t>
            </a:r>
          </a:p>
          <a:p>
            <a:pPr lvl="1"/>
            <a:r>
              <a:rPr lang="en-CA" dirty="0"/>
              <a:t>Note the strange “&amp;&amp;” which ISN’T “and”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 A = </a:t>
            </a:r>
            <a:r>
              <a:rPr lang="en-CA" dirty="0" err="1"/>
              <a:t>cThing</a:t>
            </a:r>
            <a:r>
              <a:rPr lang="en-CA" dirty="0"/>
              <a:t>;	// Copies it (takes time)</a:t>
            </a:r>
          </a:p>
          <a:p>
            <a:pPr lvl="1"/>
            <a:r>
              <a:rPr lang="en-CA" dirty="0"/>
              <a:t>If a “move constructor” exists, then this happens: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* </a:t>
            </a:r>
            <a:r>
              <a:rPr lang="en-CA" dirty="0" err="1"/>
              <a:t>pA</a:t>
            </a:r>
            <a:r>
              <a:rPr lang="en-CA" dirty="0"/>
              <a:t> = &amp;</a:t>
            </a:r>
            <a:r>
              <a:rPr lang="en-CA" dirty="0" err="1"/>
              <a:t>myThing</a:t>
            </a:r>
            <a:r>
              <a:rPr lang="en-CA" dirty="0"/>
              <a:t>;	// Copies pointer = fast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 A = </a:t>
            </a:r>
            <a:r>
              <a:rPr lang="en-CA" dirty="0" err="1"/>
              <a:t>myThing</a:t>
            </a:r>
            <a:r>
              <a:rPr lang="en-CA" dirty="0"/>
              <a:t>;	</a:t>
            </a:r>
          </a:p>
          <a:p>
            <a:pPr lvl="2"/>
            <a:r>
              <a:rPr lang="en-CA" dirty="0"/>
              <a:t>If there’s a move constructor (or return) it copies the pointer in the background and removes the original object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Non-static (regular old variables) in classes are instantiated when the class is created.</a:t>
            </a:r>
          </a:p>
          <a:p>
            <a:r>
              <a:rPr lang="en-CA" dirty="0"/>
              <a:t>i.e. they don’t exist UNTIL an instance is.</a:t>
            </a:r>
          </a:p>
          <a:p>
            <a:r>
              <a:rPr lang="en-CA" dirty="0"/>
              <a:t>However, </a:t>
            </a:r>
            <a:r>
              <a:rPr lang="en-CA" i="1" dirty="0"/>
              <a:t>methods exist all the time</a:t>
            </a:r>
            <a:r>
              <a:rPr lang="en-CA" dirty="0"/>
              <a:t>, even if you don’t create the class. </a:t>
            </a:r>
          </a:p>
          <a:p>
            <a:r>
              <a:rPr lang="en-CA" dirty="0"/>
              <a:t>If you don’t access any non-static member variables, you can even call them! </a:t>
            </a:r>
          </a:p>
          <a:p>
            <a:r>
              <a:rPr lang="en-CA" dirty="0"/>
              <a:t>Static variables (and methods) are available always.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7075</TotalTime>
  <Words>1384</Words>
  <Application>Microsoft Office PowerPoint</Application>
  <PresentationFormat>On-screen Show (16:9)</PresentationFormat>
  <Paragraphs>164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Cascadia Mono</vt:lpstr>
      <vt:lpstr>Consolas</vt:lpstr>
      <vt:lpstr>Corbel</vt:lpstr>
      <vt:lpstr>Verdana</vt:lpstr>
      <vt:lpstr>Wingdings</vt:lpstr>
      <vt:lpstr>Wingdings 2</vt:lpstr>
      <vt:lpstr>Wingdings 3</vt:lpstr>
      <vt:lpstr>Metro</vt:lpstr>
      <vt:lpstr>Patterns</vt:lpstr>
      <vt:lpstr>Patterns</vt:lpstr>
      <vt:lpstr>Abstract Factory (C++)</vt:lpstr>
      <vt:lpstr>Singleton</vt:lpstr>
      <vt:lpstr>Singleton: static</vt:lpstr>
      <vt:lpstr>Singleton: “gotchas” in C++</vt:lpstr>
      <vt:lpstr>Singleton: “gotchas” in C++</vt:lpstr>
      <vt:lpstr>Singleton: “gotchas” in C++</vt:lpstr>
      <vt:lpstr>Static and non-static</vt:lpstr>
      <vt:lpstr>Singleton</vt:lpstr>
      <vt:lpstr>Singleton</vt:lpstr>
      <vt:lpstr>Builder: </vt:lpstr>
      <vt:lpstr>Builder: </vt:lpstr>
      <vt:lpstr>Mediator</vt:lpstr>
      <vt:lpstr>Cyclical dependency</vt:lpstr>
      <vt:lpstr>Cyclical dependency</vt:lpstr>
      <vt:lpstr>Cyclical dependency</vt:lpstr>
      <vt:lpstr>Cyclical dependency</vt:lpstr>
      <vt:lpstr>Mediator</vt:lpstr>
      <vt:lpstr>Mediator: the deets</vt:lpstr>
      <vt:lpstr>Mediator: the deets</vt:lpstr>
      <vt:lpstr>Mediator: the deets</vt:lpstr>
      <vt:lpstr>Mediator: the deets</vt:lpstr>
      <vt:lpstr>Mediator: the deets</vt:lpstr>
      <vt:lpstr>Mediator: the deets</vt:lpstr>
      <vt:lpstr>Mediator: Tanks fight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68</cp:revision>
  <dcterms:created xsi:type="dcterms:W3CDTF">2006-08-16T00:00:00Z</dcterms:created>
  <dcterms:modified xsi:type="dcterms:W3CDTF">2024-11-11T15:39:13Z</dcterms:modified>
</cp:coreProperties>
</file>