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1"/>
  </p:sldMasterIdLst>
  <p:notesMasterIdLst>
    <p:notesMasterId r:id="rId21"/>
  </p:notesMasterIdLst>
  <p:sldIdLst>
    <p:sldId id="323" r:id="rId2"/>
    <p:sldId id="324" r:id="rId3"/>
    <p:sldId id="325" r:id="rId4"/>
    <p:sldId id="332" r:id="rId5"/>
    <p:sldId id="333" r:id="rId6"/>
    <p:sldId id="331" r:id="rId7"/>
    <p:sldId id="326" r:id="rId8"/>
    <p:sldId id="327" r:id="rId9"/>
    <p:sldId id="328" r:id="rId10"/>
    <p:sldId id="329" r:id="rId11"/>
    <p:sldId id="315" r:id="rId12"/>
    <p:sldId id="316" r:id="rId13"/>
    <p:sldId id="317" r:id="rId14"/>
    <p:sldId id="318" r:id="rId15"/>
    <p:sldId id="319" r:id="rId16"/>
    <p:sldId id="320" r:id="rId17"/>
    <p:sldId id="307" r:id="rId18"/>
    <p:sldId id="321" r:id="rId19"/>
    <p:sldId id="322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73" autoAdjust="0"/>
    <p:restoredTop sz="94660"/>
  </p:normalViewPr>
  <p:slideViewPr>
    <p:cSldViewPr>
      <p:cViewPr varScale="1">
        <p:scale>
          <a:sx n="84" d="100"/>
          <a:sy n="84" d="100"/>
        </p:scale>
        <p:origin x="768" y="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F9196-5FBD-45F8-86BD-A3D90AC79AC7}" type="datetimeFigureOut">
              <a:rPr lang="en-CA" smtClean="0"/>
              <a:pPr/>
              <a:t>2024-11-11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18938-6C01-4D27-A213-659A2BE3FA4C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7EC9A-2857-4595-9A37-57E1F4A0FD8D}" type="slidenum">
              <a:rPr lang="en-CA" smtClean="0"/>
              <a:pPr/>
              <a:t>7</a:t>
            </a:fld>
            <a:endParaRPr lang="en-C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7EC9A-2857-4595-9A37-57E1F4A0FD8D}" type="slidenum">
              <a:rPr lang="en-CA" smtClean="0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7115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7EC9A-2857-4595-9A37-57E1F4A0FD8D}" type="slidenum">
              <a:rPr lang="en-CA" smtClean="0"/>
              <a:pPr/>
              <a:t>9</a:t>
            </a:fld>
            <a:endParaRPr lang="en-C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7EC9A-2857-4595-9A37-57E1F4A0FD8D}" type="slidenum">
              <a:rPr lang="en-CA" smtClean="0"/>
              <a:pPr/>
              <a:t>10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BE04-A610-4052-99FA-194876B9844B}" type="datetimeFigureOut">
              <a:rPr lang="en-CA" smtClean="0"/>
              <a:pPr/>
              <a:t>2024-11-11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BE04-A610-4052-99FA-194876B9844B}" type="datetimeFigureOut">
              <a:rPr lang="en-CA" smtClean="0"/>
              <a:pPr/>
              <a:t>2024-11-11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BE04-A610-4052-99FA-194876B9844B}" type="datetimeFigureOut">
              <a:rPr lang="en-CA" smtClean="0"/>
              <a:pPr/>
              <a:t>2024-11-11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BE04-A610-4052-99FA-194876B9844B}" type="datetimeFigureOut">
              <a:rPr lang="en-CA" smtClean="0"/>
              <a:pPr/>
              <a:t>2024-11-11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BE04-A610-4052-99FA-194876B9844B}" type="datetimeFigureOut">
              <a:rPr lang="en-CA" smtClean="0"/>
              <a:pPr/>
              <a:t>2024-11-11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BE04-A610-4052-99FA-194876B9844B}" type="datetimeFigureOut">
              <a:rPr lang="en-CA" smtClean="0"/>
              <a:pPr/>
              <a:t>2024-11-11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BE04-A610-4052-99FA-194876B9844B}" type="datetimeFigureOut">
              <a:rPr lang="en-CA" smtClean="0"/>
              <a:pPr/>
              <a:t>2024-11-11</a:t>
            </a:fld>
            <a:endParaRPr lang="en-C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BE04-A610-4052-99FA-194876B9844B}" type="datetimeFigureOut">
              <a:rPr lang="en-CA" smtClean="0"/>
              <a:pPr/>
              <a:t>2024-11-11</a:t>
            </a:fld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BE04-A610-4052-99FA-194876B9844B}" type="datetimeFigureOut">
              <a:rPr lang="en-CA" smtClean="0"/>
              <a:pPr/>
              <a:t>2024-11-11</a:t>
            </a:fld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BE04-A610-4052-99FA-194876B9844B}" type="datetimeFigureOut">
              <a:rPr lang="en-CA" smtClean="0"/>
              <a:pPr/>
              <a:t>2024-11-11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DBE04-A610-4052-99FA-194876B9844B}" type="datetimeFigureOut">
              <a:rPr lang="en-CA" smtClean="0"/>
              <a:pPr/>
              <a:t>2024-11-11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B8DBE04-A610-4052-99FA-194876B9844B}" type="datetimeFigureOut">
              <a:rPr lang="en-CA" smtClean="0"/>
              <a:pPr/>
              <a:t>2024-11-11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28600" y="4800601"/>
            <a:ext cx="7239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CA" sz="1050" baseline="0" dirty="0">
                <a:solidFill>
                  <a:schemeClr val="bg1"/>
                </a:solidFill>
              </a:rPr>
              <a:t>Michael Feeney – mfeeney@fanshawec.ca</a:t>
            </a:r>
            <a:endParaRPr lang="en-CA" sz="105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/>
              <a:t>Lua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Language</a:t>
            </a:r>
          </a:p>
          <a:p>
            <a:r>
              <a:rPr lang="en-CA" dirty="0"/>
              <a:t>Integration (C, and some suggestions)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438150"/>
            <a:ext cx="1828800" cy="41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vecObjects</a:t>
            </a:r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5" name="Smiley Face 4"/>
          <p:cNvSpPr/>
          <p:nvPr/>
        </p:nvSpPr>
        <p:spPr>
          <a:xfrm>
            <a:off x="1295400" y="819150"/>
            <a:ext cx="914400" cy="6858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Smiley Face 5"/>
          <p:cNvSpPr/>
          <p:nvPr/>
        </p:nvSpPr>
        <p:spPr>
          <a:xfrm>
            <a:off x="1371600" y="1885950"/>
            <a:ext cx="914400" cy="6858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Smiley Face 6"/>
          <p:cNvSpPr/>
          <p:nvPr/>
        </p:nvSpPr>
        <p:spPr>
          <a:xfrm>
            <a:off x="1066800" y="2800350"/>
            <a:ext cx="914400" cy="6858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Smiley Face 7"/>
          <p:cNvSpPr/>
          <p:nvPr/>
        </p:nvSpPr>
        <p:spPr>
          <a:xfrm>
            <a:off x="1600200" y="3790950"/>
            <a:ext cx="914400" cy="6858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Plaque 8"/>
          <p:cNvSpPr/>
          <p:nvPr/>
        </p:nvSpPr>
        <p:spPr>
          <a:xfrm>
            <a:off x="6210300" y="198120"/>
            <a:ext cx="1905000" cy="762000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Lua</a:t>
            </a:r>
            <a:r>
              <a:rPr lang="en-CA" dirty="0"/>
              <a:t> Instance </a:t>
            </a:r>
          </a:p>
          <a:p>
            <a:pPr algn="ctr"/>
            <a:r>
              <a:rPr lang="en-CA" dirty="0"/>
              <a:t>“Brain”</a:t>
            </a:r>
          </a:p>
        </p:txBody>
      </p:sp>
      <p:cxnSp>
        <p:nvCxnSpPr>
          <p:cNvPr id="20" name="Straight Connector 19"/>
          <p:cNvCxnSpPr>
            <a:stCxn id="5" idx="6"/>
            <a:endCxn id="9" idx="1"/>
          </p:cNvCxnSpPr>
          <p:nvPr/>
        </p:nvCxnSpPr>
        <p:spPr>
          <a:xfrm flipV="1">
            <a:off x="2209800" y="579120"/>
            <a:ext cx="4000500" cy="582930"/>
          </a:xfrm>
          <a:prstGeom prst="line">
            <a:avLst/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733800" y="1123950"/>
            <a:ext cx="213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GetObjectState</a:t>
            </a:r>
            <a:r>
              <a:rPr lang="en-CA" dirty="0"/>
              <a:t>()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733800" y="1657350"/>
            <a:ext cx="213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SetObjectState</a:t>
            </a:r>
            <a:r>
              <a:rPr lang="en-CA" dirty="0"/>
              <a:t>()</a:t>
            </a:r>
          </a:p>
        </p:txBody>
      </p:sp>
      <p:cxnSp>
        <p:nvCxnSpPr>
          <p:cNvPr id="33" name="Straight Arrow Connector 32"/>
          <p:cNvCxnSpPr>
            <a:stCxn id="28" idx="1"/>
            <a:endCxn id="5" idx="6"/>
          </p:cNvCxnSpPr>
          <p:nvPr/>
        </p:nvCxnSpPr>
        <p:spPr>
          <a:xfrm flipH="1" flipV="1">
            <a:off x="2209800" y="1162050"/>
            <a:ext cx="1524000" cy="190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9" idx="1"/>
          </p:cNvCxnSpPr>
          <p:nvPr/>
        </p:nvCxnSpPr>
        <p:spPr>
          <a:xfrm flipH="1" flipV="1">
            <a:off x="2209800" y="1200150"/>
            <a:ext cx="15240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9" idx="2"/>
            <a:endCxn id="28" idx="3"/>
          </p:cNvCxnSpPr>
          <p:nvPr/>
        </p:nvCxnSpPr>
        <p:spPr>
          <a:xfrm flipH="1">
            <a:off x="5867400" y="960120"/>
            <a:ext cx="1295400" cy="3924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9" idx="2"/>
            <a:endCxn id="29" idx="3"/>
          </p:cNvCxnSpPr>
          <p:nvPr/>
        </p:nvCxnSpPr>
        <p:spPr>
          <a:xfrm flipH="1">
            <a:off x="5867400" y="960120"/>
            <a:ext cx="1295400" cy="92583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9" name="Plaque 48"/>
          <p:cNvSpPr/>
          <p:nvPr/>
        </p:nvSpPr>
        <p:spPr>
          <a:xfrm>
            <a:off x="6324600" y="1962150"/>
            <a:ext cx="1905000" cy="762000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Lua</a:t>
            </a:r>
            <a:r>
              <a:rPr lang="en-CA" dirty="0"/>
              <a:t> Instance </a:t>
            </a:r>
          </a:p>
          <a:p>
            <a:pPr algn="ctr"/>
            <a:r>
              <a:rPr lang="en-CA" dirty="0"/>
              <a:t>“Brain”</a:t>
            </a:r>
          </a:p>
        </p:txBody>
      </p:sp>
      <p:cxnSp>
        <p:nvCxnSpPr>
          <p:cNvPr id="50" name="Straight Connector 49"/>
          <p:cNvCxnSpPr>
            <a:endCxn id="49" idx="1"/>
          </p:cNvCxnSpPr>
          <p:nvPr/>
        </p:nvCxnSpPr>
        <p:spPr>
          <a:xfrm flipV="1">
            <a:off x="2057400" y="2343150"/>
            <a:ext cx="4267200" cy="762000"/>
          </a:xfrm>
          <a:prstGeom prst="line">
            <a:avLst/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114800" y="2952750"/>
            <a:ext cx="213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GetObjectState</a:t>
            </a:r>
            <a:r>
              <a:rPr lang="en-CA" dirty="0"/>
              <a:t>()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114800" y="3486150"/>
            <a:ext cx="213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SetObjectState</a:t>
            </a:r>
            <a:r>
              <a:rPr lang="en-CA" dirty="0"/>
              <a:t>()</a:t>
            </a:r>
          </a:p>
        </p:txBody>
      </p:sp>
      <p:cxnSp>
        <p:nvCxnSpPr>
          <p:cNvPr id="53" name="Straight Arrow Connector 52"/>
          <p:cNvCxnSpPr>
            <a:stCxn id="51" idx="1"/>
            <a:endCxn id="7" idx="6"/>
          </p:cNvCxnSpPr>
          <p:nvPr/>
        </p:nvCxnSpPr>
        <p:spPr>
          <a:xfrm flipH="1" flipV="1">
            <a:off x="1981200" y="3143250"/>
            <a:ext cx="2133600" cy="381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2" idx="1"/>
            <a:endCxn id="7" idx="6"/>
          </p:cNvCxnSpPr>
          <p:nvPr/>
        </p:nvCxnSpPr>
        <p:spPr>
          <a:xfrm flipH="1" flipV="1">
            <a:off x="1981200" y="3143250"/>
            <a:ext cx="2133600" cy="571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9" idx="2"/>
            <a:endCxn id="51" idx="3"/>
          </p:cNvCxnSpPr>
          <p:nvPr/>
        </p:nvCxnSpPr>
        <p:spPr>
          <a:xfrm flipH="1">
            <a:off x="6248400" y="2724150"/>
            <a:ext cx="10287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9" idx="2"/>
            <a:endCxn id="52" idx="3"/>
          </p:cNvCxnSpPr>
          <p:nvPr/>
        </p:nvCxnSpPr>
        <p:spPr>
          <a:xfrm flipH="1">
            <a:off x="6248400" y="2724150"/>
            <a:ext cx="1028700" cy="990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13171"/>
          </a:xfrm>
        </p:spPr>
        <p:txBody>
          <a:bodyPr>
            <a:normAutofit fontScale="90000"/>
          </a:bodyPr>
          <a:lstStyle/>
          <a:p>
            <a:r>
              <a:rPr lang="en-CA" dirty="0" err="1"/>
              <a:t>Lua</a:t>
            </a:r>
            <a:r>
              <a:rPr lang="en-CA" dirty="0"/>
              <a:t>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1"/>
            <a:ext cx="8229600" cy="2286000"/>
          </a:xfrm>
        </p:spPr>
        <p:txBody>
          <a:bodyPr>
            <a:normAutofit/>
          </a:bodyPr>
          <a:lstStyle/>
          <a:p>
            <a:r>
              <a:rPr lang="en-US" dirty="0"/>
              <a:t>Only “container” type, can mimic almost any other common container</a:t>
            </a:r>
          </a:p>
          <a:p>
            <a:r>
              <a:rPr lang="en-US" dirty="0"/>
              <a:t>They are “associative arrays”:</a:t>
            </a:r>
          </a:p>
          <a:p>
            <a:pPr lvl="1"/>
            <a:r>
              <a:rPr lang="en-US" dirty="0"/>
              <a:t>Arrays that use anything as an index (like PHP)</a:t>
            </a:r>
          </a:p>
          <a:p>
            <a:pPr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533400" y="3181350"/>
            <a:ext cx="23622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a = {}</a:t>
            </a:r>
          </a:p>
          <a:p>
            <a:pPr algn="ctr"/>
            <a:r>
              <a:rPr lang="en-US" dirty="0"/>
              <a:t>K = a</a:t>
            </a:r>
          </a:p>
          <a:p>
            <a:pPr algn="ctr"/>
            <a:r>
              <a:rPr lang="en-US" dirty="0"/>
              <a:t>a = nil</a:t>
            </a:r>
            <a:endParaRPr lang="en-CA" dirty="0"/>
          </a:p>
        </p:txBody>
      </p:sp>
      <p:sp>
        <p:nvSpPr>
          <p:cNvPr id="10" name="Rectangle 9"/>
          <p:cNvSpPr/>
          <p:nvPr/>
        </p:nvSpPr>
        <p:spPr>
          <a:xfrm>
            <a:off x="3276600" y="3181350"/>
            <a:ext cx="24384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a[5] = 10</a:t>
            </a:r>
          </a:p>
          <a:p>
            <a:pPr algn="ctr"/>
            <a:r>
              <a:rPr lang="en-US" dirty="0"/>
              <a:t>a[5]  = “Yolo”</a:t>
            </a:r>
          </a:p>
          <a:p>
            <a:pPr algn="ctr"/>
            <a:r>
              <a:rPr lang="en-US" dirty="0"/>
              <a:t>a[“5”] = 10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19800" y="3181350"/>
            <a:ext cx="28194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a[“Yolo”] = 17</a:t>
            </a:r>
          </a:p>
          <a:p>
            <a:pPr algn="ctr"/>
            <a:r>
              <a:rPr lang="en-US" dirty="0"/>
              <a:t>A[“Yolo”] = a[“Yolo”] + 1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13171"/>
          </a:xfrm>
        </p:spPr>
        <p:txBody>
          <a:bodyPr>
            <a:normAutofit fontScale="90000"/>
          </a:bodyPr>
          <a:lstStyle/>
          <a:p>
            <a:r>
              <a:rPr lang="en-CA" dirty="0" err="1"/>
              <a:t>Lua</a:t>
            </a:r>
            <a:r>
              <a:rPr lang="en-CA" dirty="0"/>
              <a:t>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1"/>
            <a:ext cx="8229600" cy="2286000"/>
          </a:xfrm>
        </p:spPr>
        <p:txBody>
          <a:bodyPr>
            <a:normAutofit/>
          </a:bodyPr>
          <a:lstStyle/>
          <a:p>
            <a:r>
              <a:rPr lang="en-US" dirty="0"/>
              <a:t>Tables are a separate, hidden things, that are </a:t>
            </a:r>
            <a:r>
              <a:rPr lang="en-US" i="1" dirty="0"/>
              <a:t>referenced </a:t>
            </a:r>
            <a:r>
              <a:rPr lang="en-US" dirty="0"/>
              <a:t>by other variables</a:t>
            </a:r>
          </a:p>
          <a:p>
            <a:r>
              <a:rPr lang="en-US" dirty="0"/>
              <a:t>a = {}        // creates a table and “points” to it</a:t>
            </a:r>
          </a:p>
          <a:p>
            <a:r>
              <a:rPr lang="en-US" dirty="0"/>
              <a:t>So “a” </a:t>
            </a:r>
            <a:r>
              <a:rPr lang="en-US" i="1" dirty="0"/>
              <a:t>isn’t </a:t>
            </a:r>
            <a:r>
              <a:rPr lang="en-US" dirty="0"/>
              <a:t>a table, it only refers to it</a:t>
            </a:r>
          </a:p>
          <a:p>
            <a:pPr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838200" y="3181350"/>
            <a:ext cx="29718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/>
              <a:t>a = {}</a:t>
            </a:r>
          </a:p>
          <a:p>
            <a:pPr algn="ctr"/>
            <a:r>
              <a:rPr lang="en-US" dirty="0"/>
              <a:t>K = a</a:t>
            </a:r>
          </a:p>
          <a:p>
            <a:pPr algn="ctr"/>
            <a:r>
              <a:rPr lang="en-US" dirty="0"/>
              <a:t>a = nil</a:t>
            </a:r>
          </a:p>
          <a:p>
            <a:pPr algn="ctr"/>
            <a:r>
              <a:rPr lang="en-US" dirty="0"/>
              <a:t>K = nil</a:t>
            </a:r>
            <a:endParaRPr lang="en-CA" dirty="0"/>
          </a:p>
        </p:txBody>
      </p:sp>
      <p:sp>
        <p:nvSpPr>
          <p:cNvPr id="8" name="Left Arrow 7"/>
          <p:cNvSpPr/>
          <p:nvPr/>
        </p:nvSpPr>
        <p:spPr>
          <a:xfrm rot="20102585">
            <a:off x="2571567" y="3461284"/>
            <a:ext cx="2133600" cy="381000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 is still there</a:t>
            </a:r>
            <a:endParaRPr lang="en-CA" dirty="0"/>
          </a:p>
        </p:txBody>
      </p:sp>
      <p:sp>
        <p:nvSpPr>
          <p:cNvPr id="9" name="Left Arrow 8"/>
          <p:cNvSpPr/>
          <p:nvPr/>
        </p:nvSpPr>
        <p:spPr>
          <a:xfrm>
            <a:off x="2667000" y="4171950"/>
            <a:ext cx="5410200" cy="381000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NOW the table can be garbage collected 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13171"/>
          </a:xfrm>
        </p:spPr>
        <p:txBody>
          <a:bodyPr>
            <a:normAutofit fontScale="90000"/>
          </a:bodyPr>
          <a:lstStyle/>
          <a:p>
            <a:r>
              <a:rPr lang="en-CA" dirty="0" err="1"/>
              <a:t>Lua</a:t>
            </a:r>
            <a:r>
              <a:rPr lang="en-CA" dirty="0"/>
              <a:t> tables and the stack, C-API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95350"/>
            <a:ext cx="8686800" cy="3657599"/>
          </a:xfrm>
        </p:spPr>
        <p:txBody>
          <a:bodyPr>
            <a:normAutofit/>
          </a:bodyPr>
          <a:lstStyle/>
          <a:p>
            <a:r>
              <a:rPr lang="en-US" dirty="0"/>
              <a:t>Remember that all information being passed back and forth from C and </a:t>
            </a:r>
            <a:r>
              <a:rPr lang="en-US" dirty="0" err="1"/>
              <a:t>Lua</a:t>
            </a:r>
            <a:r>
              <a:rPr lang="en-US" dirty="0"/>
              <a:t> is on the “stack”</a:t>
            </a:r>
          </a:p>
          <a:p>
            <a:r>
              <a:rPr lang="en-US" dirty="0"/>
              <a:t>So many of these calls </a:t>
            </a:r>
            <a:r>
              <a:rPr lang="en-US" i="1" dirty="0"/>
              <a:t>indirectly </a:t>
            </a:r>
            <a:r>
              <a:rPr lang="en-US" dirty="0"/>
              <a:t>refer to the stack</a:t>
            </a:r>
          </a:p>
          <a:p>
            <a:pPr lvl="1"/>
            <a:r>
              <a:rPr lang="en-US" dirty="0"/>
              <a:t>(that’s one of the usual things to get used to)</a:t>
            </a:r>
          </a:p>
          <a:p>
            <a:r>
              <a:rPr lang="en-CA" dirty="0" err="1"/>
              <a:t>lua_istable</a:t>
            </a:r>
            <a:r>
              <a:rPr lang="en-CA" dirty="0"/>
              <a:t>( L, -1 )	</a:t>
            </a:r>
            <a:r>
              <a:rPr lang="en-CA" sz="2800" i="1" dirty="0">
                <a:latin typeface="Times New Roman" pitchFamily="18" charset="0"/>
                <a:cs typeface="Times New Roman" pitchFamily="18" charset="0"/>
              </a:rPr>
              <a:t>is thing at stack top a table?</a:t>
            </a:r>
            <a:endParaRPr lang="en-CA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/>
              <a:t>lua_newtable</a:t>
            </a:r>
            <a:r>
              <a:rPr lang="en-US" dirty="0"/>
              <a:t>(L)     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places new table at top of stack</a:t>
            </a:r>
          </a:p>
          <a:p>
            <a:pPr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13171"/>
          </a:xfrm>
        </p:spPr>
        <p:txBody>
          <a:bodyPr>
            <a:normAutofit fontScale="90000"/>
          </a:bodyPr>
          <a:lstStyle/>
          <a:p>
            <a:r>
              <a:rPr lang="en-CA" dirty="0" err="1"/>
              <a:t>Lua</a:t>
            </a:r>
            <a:r>
              <a:rPr lang="en-CA" dirty="0"/>
              <a:t> tables and the stack, C-API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95350"/>
            <a:ext cx="8686800" cy="36575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Most of these “table” functions manipulate “current” location in the stack (for things like </a:t>
            </a:r>
            <a:r>
              <a:rPr lang="en-US" dirty="0" err="1"/>
              <a:t>lua_pushnumber</a:t>
            </a:r>
            <a:r>
              <a:rPr lang="en-US" dirty="0"/>
              <a:t>, etc.)</a:t>
            </a:r>
          </a:p>
          <a:p>
            <a:r>
              <a:rPr lang="en-US" dirty="0" err="1"/>
              <a:t>lua_gettable</a:t>
            </a:r>
            <a:r>
              <a:rPr lang="en-US" dirty="0"/>
              <a:t>( L, x )   points to top of stack</a:t>
            </a:r>
          </a:p>
          <a:p>
            <a:r>
              <a:rPr lang="en-US" dirty="0" err="1"/>
              <a:t>lua_settable</a:t>
            </a:r>
            <a:r>
              <a:rPr lang="en-US" dirty="0"/>
              <a:t>( L, x )   Takes the two items “above” x in the stack (index and value), places them into a table (along with an entry) and pops them off the stack (i.e. eliminating them) </a:t>
            </a:r>
          </a:p>
          <a:p>
            <a:pPr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13171"/>
          </a:xfrm>
        </p:spPr>
        <p:txBody>
          <a:bodyPr>
            <a:normAutofit fontScale="90000"/>
          </a:bodyPr>
          <a:lstStyle/>
          <a:p>
            <a:r>
              <a:rPr lang="en-CA" dirty="0" err="1"/>
              <a:t>Lua</a:t>
            </a:r>
            <a:r>
              <a:rPr lang="en-CA" dirty="0"/>
              <a:t> tables and the stack, C-API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95350"/>
            <a:ext cx="8686800" cy="3657599"/>
          </a:xfrm>
        </p:spPr>
        <p:txBody>
          <a:bodyPr>
            <a:normAutofit fontScale="92500"/>
          </a:bodyPr>
          <a:lstStyle/>
          <a:p>
            <a:r>
              <a:rPr lang="en-US" dirty="0"/>
              <a:t>Note many functions call “</a:t>
            </a:r>
            <a:r>
              <a:rPr lang="en-US" dirty="0" err="1"/>
              <a:t>metamethods</a:t>
            </a:r>
            <a:r>
              <a:rPr lang="en-US" dirty="0"/>
              <a:t>” that manipulate the stack. </a:t>
            </a:r>
          </a:p>
          <a:p>
            <a:pPr lvl="1"/>
            <a:r>
              <a:rPr lang="en-US" dirty="0"/>
              <a:t>For example </a:t>
            </a:r>
            <a:r>
              <a:rPr lang="en-US" dirty="0" err="1"/>
              <a:t>lua_settable</a:t>
            </a:r>
            <a:r>
              <a:rPr lang="en-US" dirty="0"/>
              <a:t>, which “pops” (removes) two items (name, value) from the stack, then saves them into a new table, will alter the indices of the stack. </a:t>
            </a:r>
          </a:p>
          <a:p>
            <a:pPr lvl="1"/>
            <a:r>
              <a:rPr lang="en-US" dirty="0"/>
              <a:t>If you are pointing to the “top” of the stack, this is easily manageable, but is still somewhat annoying</a:t>
            </a:r>
          </a:p>
          <a:p>
            <a:pPr lvl="1"/>
            <a:r>
              <a:rPr lang="en-US" dirty="0"/>
              <a:t>They are also verbose and “slow”</a:t>
            </a:r>
          </a:p>
          <a:p>
            <a:pPr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1317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lua_rawseti</a:t>
            </a:r>
            <a:r>
              <a:rPr lang="en-US" dirty="0"/>
              <a:t>, </a:t>
            </a:r>
            <a:r>
              <a:rPr lang="en-US" dirty="0" err="1"/>
              <a:t>lua_rawgeti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95350"/>
            <a:ext cx="8686800" cy="3657599"/>
          </a:xfrm>
        </p:spPr>
        <p:txBody>
          <a:bodyPr>
            <a:normAutofit/>
          </a:bodyPr>
          <a:lstStyle/>
          <a:p>
            <a:r>
              <a:rPr lang="en-US" dirty="0"/>
              <a:t>Since you are often doing a number of table operations at the same time…</a:t>
            </a:r>
          </a:p>
          <a:p>
            <a:pPr lvl="1"/>
            <a:r>
              <a:rPr lang="en-US" dirty="0" err="1"/>
              <a:t>lua_gettable</a:t>
            </a:r>
            <a:r>
              <a:rPr lang="en-US" dirty="0"/>
              <a:t>( L, -1 )		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 Get table at stack top</a:t>
            </a:r>
            <a:endParaRPr lang="en-US" dirty="0"/>
          </a:p>
          <a:p>
            <a:pPr lvl="1"/>
            <a:r>
              <a:rPr lang="en-US" dirty="0"/>
              <a:t>x = </a:t>
            </a:r>
            <a:r>
              <a:rPr lang="en-US" dirty="0" err="1"/>
              <a:t>lua_tonumber</a:t>
            </a:r>
            <a:r>
              <a:rPr lang="en-US" dirty="0"/>
              <a:t>( L, -1)	</a:t>
            </a:r>
            <a:r>
              <a:rPr lang="en-CA" i="1" dirty="0">
                <a:latin typeface="Times New Roman" pitchFamily="18" charset="0"/>
                <a:cs typeface="Times New Roman" pitchFamily="18" charset="0"/>
              </a:rPr>
              <a:t>read value at that location</a:t>
            </a:r>
          </a:p>
          <a:p>
            <a:r>
              <a:rPr lang="en-US" dirty="0"/>
              <a:t>…there are “raw” functions that do this at the same time (and are faster, too)</a:t>
            </a:r>
          </a:p>
          <a:p>
            <a:pPr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Lua</a:t>
            </a:r>
            <a:r>
              <a:rPr lang="en-CA" dirty="0"/>
              <a:t> “registry”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for persistent information between function calls, for C. </a:t>
            </a:r>
            <a:endParaRPr lang="en-CA" dirty="0"/>
          </a:p>
          <a:p>
            <a:r>
              <a:rPr lang="en-CA" dirty="0"/>
              <a:t>Acts like the stack, but isn’t in the stack.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60771"/>
          </a:xfrm>
        </p:spPr>
        <p:txBody>
          <a:bodyPr>
            <a:normAutofit fontScale="90000"/>
          </a:bodyPr>
          <a:lstStyle/>
          <a:p>
            <a:r>
              <a:rPr lang="en-CA" dirty="0" err="1"/>
              <a:t>Lua</a:t>
            </a:r>
            <a:r>
              <a:rPr lang="en-CA" dirty="0"/>
              <a:t> “registry”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77547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 /* variable with an unique address */</a:t>
            </a:r>
          </a:p>
          <a:p>
            <a:r>
              <a:rPr lang="en-US" dirty="0"/>
              <a:t>    static const char Key = 'k';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/* store a number */</a:t>
            </a:r>
          </a:p>
          <a:p>
            <a:r>
              <a:rPr lang="en-US" dirty="0"/>
              <a:t>    </a:t>
            </a:r>
            <a:r>
              <a:rPr lang="en-US" dirty="0" err="1"/>
              <a:t>lua_pushlightuserdata</a:t>
            </a:r>
            <a:r>
              <a:rPr lang="en-US" dirty="0"/>
              <a:t>(L, (void *)&amp;Key);  /* push address */</a:t>
            </a:r>
          </a:p>
          <a:p>
            <a:r>
              <a:rPr lang="en-US" dirty="0"/>
              <a:t>    </a:t>
            </a:r>
            <a:r>
              <a:rPr lang="en-US" dirty="0" err="1"/>
              <a:t>lua_pushnumber</a:t>
            </a:r>
            <a:r>
              <a:rPr lang="en-US" dirty="0"/>
              <a:t>(L, </a:t>
            </a:r>
            <a:r>
              <a:rPr lang="en-US" dirty="0" err="1"/>
              <a:t>myNumber</a:t>
            </a:r>
            <a:r>
              <a:rPr lang="en-US" dirty="0"/>
              <a:t>);  /* push value */</a:t>
            </a:r>
          </a:p>
          <a:p>
            <a:r>
              <a:rPr lang="en-US" dirty="0"/>
              <a:t>    /* registry[&amp;Key] = </a:t>
            </a:r>
            <a:r>
              <a:rPr lang="en-US" dirty="0" err="1"/>
              <a:t>myNumber</a:t>
            </a:r>
            <a:r>
              <a:rPr lang="en-US" dirty="0"/>
              <a:t> */</a:t>
            </a:r>
          </a:p>
          <a:p>
            <a:r>
              <a:rPr lang="en-US" dirty="0"/>
              <a:t>    </a:t>
            </a:r>
            <a:r>
              <a:rPr lang="en-US" dirty="0" err="1"/>
              <a:t>lua_settable</a:t>
            </a:r>
            <a:r>
              <a:rPr lang="en-US" dirty="0"/>
              <a:t>(L, LUA_REGISTRYINDEX);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/* retrieve a number */</a:t>
            </a:r>
          </a:p>
          <a:p>
            <a:r>
              <a:rPr lang="en-US" dirty="0"/>
              <a:t>    </a:t>
            </a:r>
            <a:r>
              <a:rPr lang="en-US" dirty="0" err="1"/>
              <a:t>lua_pushlightuserdata</a:t>
            </a:r>
            <a:r>
              <a:rPr lang="en-US" dirty="0"/>
              <a:t>(L, (void *)&amp;Key);  /* push address */</a:t>
            </a:r>
          </a:p>
          <a:p>
            <a:r>
              <a:rPr lang="en-US" dirty="0"/>
              <a:t>    </a:t>
            </a:r>
            <a:r>
              <a:rPr lang="en-US" dirty="0" err="1"/>
              <a:t>lua_gettable</a:t>
            </a:r>
            <a:r>
              <a:rPr lang="en-US" dirty="0"/>
              <a:t>(L, LUA_REGISTRYINDEX);  /* retrieve value */</a:t>
            </a:r>
          </a:p>
          <a:p>
            <a:r>
              <a:rPr lang="en-US" dirty="0"/>
              <a:t>    </a:t>
            </a:r>
            <a:r>
              <a:rPr lang="en-US" dirty="0" err="1"/>
              <a:t>myNumber</a:t>
            </a:r>
            <a:r>
              <a:rPr lang="en-US" dirty="0"/>
              <a:t> = </a:t>
            </a:r>
            <a:r>
              <a:rPr lang="en-US" dirty="0" err="1"/>
              <a:t>lua_tonumber</a:t>
            </a:r>
            <a:r>
              <a:rPr lang="en-US" dirty="0"/>
              <a:t>(L, -1);  /* convert to number */</a:t>
            </a:r>
            <a:endParaRPr lang="en-CA" dirty="0"/>
          </a:p>
          <a:p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60771"/>
          </a:xfrm>
        </p:spPr>
        <p:txBody>
          <a:bodyPr>
            <a:normAutofit fontScale="90000"/>
          </a:bodyPr>
          <a:lstStyle/>
          <a:p>
            <a:r>
              <a:rPr lang="en-CA" dirty="0" err="1"/>
              <a:t>Lua</a:t>
            </a:r>
            <a:r>
              <a:rPr lang="en-CA" dirty="0"/>
              <a:t> “registry”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77547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 /* variable with an unique address */</a:t>
            </a:r>
          </a:p>
          <a:p>
            <a:r>
              <a:rPr lang="en-US" dirty="0"/>
              <a:t>    static const char Key = 'k';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/* store a number */</a:t>
            </a:r>
          </a:p>
          <a:p>
            <a:r>
              <a:rPr lang="en-US" dirty="0"/>
              <a:t>    </a:t>
            </a:r>
            <a:r>
              <a:rPr lang="en-US" dirty="0" err="1"/>
              <a:t>lua_pushlightuserdata</a:t>
            </a:r>
            <a:r>
              <a:rPr lang="en-US" dirty="0"/>
              <a:t>(L, (void *)&amp;Key);  /* push address */</a:t>
            </a:r>
          </a:p>
          <a:p>
            <a:r>
              <a:rPr lang="en-US" dirty="0"/>
              <a:t>    </a:t>
            </a:r>
            <a:r>
              <a:rPr lang="en-US" dirty="0" err="1"/>
              <a:t>lua_pushnumber</a:t>
            </a:r>
            <a:r>
              <a:rPr lang="en-US" dirty="0"/>
              <a:t>(L, </a:t>
            </a:r>
            <a:r>
              <a:rPr lang="en-US" dirty="0" err="1"/>
              <a:t>myNumber</a:t>
            </a:r>
            <a:r>
              <a:rPr lang="en-US" dirty="0"/>
              <a:t>);  /* push value */</a:t>
            </a:r>
          </a:p>
          <a:p>
            <a:r>
              <a:rPr lang="en-US" dirty="0"/>
              <a:t>    /* registry[&amp;Key] = </a:t>
            </a:r>
            <a:r>
              <a:rPr lang="en-US" dirty="0" err="1"/>
              <a:t>myNumber</a:t>
            </a:r>
            <a:r>
              <a:rPr lang="en-US" dirty="0"/>
              <a:t> */</a:t>
            </a:r>
          </a:p>
          <a:p>
            <a:r>
              <a:rPr lang="en-US" dirty="0"/>
              <a:t>    </a:t>
            </a:r>
            <a:r>
              <a:rPr lang="en-US" dirty="0" err="1"/>
              <a:t>lua_settable</a:t>
            </a:r>
            <a:r>
              <a:rPr lang="en-US" dirty="0"/>
              <a:t>(L, LUA_REGISTRYINDEX);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/* retrieve a number */</a:t>
            </a:r>
          </a:p>
          <a:p>
            <a:r>
              <a:rPr lang="en-US" dirty="0"/>
              <a:t>    </a:t>
            </a:r>
            <a:r>
              <a:rPr lang="en-US" dirty="0" err="1"/>
              <a:t>lua_pushlightuserdata</a:t>
            </a:r>
            <a:r>
              <a:rPr lang="en-US" dirty="0"/>
              <a:t>(L, (void *)&amp;Key);  /* push address */</a:t>
            </a:r>
          </a:p>
          <a:p>
            <a:r>
              <a:rPr lang="en-US" dirty="0"/>
              <a:t>    </a:t>
            </a:r>
            <a:r>
              <a:rPr lang="en-US" dirty="0" err="1"/>
              <a:t>lua_gettable</a:t>
            </a:r>
            <a:r>
              <a:rPr lang="en-US" dirty="0"/>
              <a:t>(L, LUA_REGISTRYINDEX);  /* retrieve value */</a:t>
            </a:r>
          </a:p>
          <a:p>
            <a:r>
              <a:rPr lang="en-US" dirty="0"/>
              <a:t>    </a:t>
            </a:r>
            <a:r>
              <a:rPr lang="en-US" dirty="0" err="1"/>
              <a:t>myNumber</a:t>
            </a:r>
            <a:r>
              <a:rPr lang="en-US" dirty="0"/>
              <a:t> = </a:t>
            </a:r>
            <a:r>
              <a:rPr lang="en-US" dirty="0" err="1"/>
              <a:t>lua_tonumber</a:t>
            </a:r>
            <a:r>
              <a:rPr lang="en-US" dirty="0"/>
              <a:t>(L, -1);  /* convert to number */</a:t>
            </a:r>
            <a:endParaRPr lang="en-CA" dirty="0"/>
          </a:p>
          <a:p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85751"/>
            <a:ext cx="8153400" cy="160019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“Pascal” convention stack (C/C++):</a:t>
            </a:r>
            <a:br>
              <a:rPr lang="en-US" dirty="0"/>
            </a:br>
            <a:r>
              <a:rPr lang="en-US" dirty="0" err="1"/>
              <a:t>int</a:t>
            </a:r>
            <a:r>
              <a:rPr lang="en-US" dirty="0"/>
              <a:t> p = </a:t>
            </a:r>
            <a:r>
              <a:rPr lang="en-US" dirty="0" err="1"/>
              <a:t>doThis</a:t>
            </a:r>
            <a:r>
              <a:rPr lang="en-US" dirty="0"/>
              <a:t>( 6, 2, 5 )</a:t>
            </a:r>
            <a:br>
              <a:rPr lang="en-US" dirty="0"/>
            </a:br>
            <a:r>
              <a:rPr lang="en-US" dirty="0" err="1"/>
              <a:t>cout</a:t>
            </a:r>
            <a:r>
              <a:rPr lang="en-US" dirty="0"/>
              <a:t> &lt;&lt; p;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1447800" y="4518073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ight Arrow 5"/>
          <p:cNvSpPr/>
          <p:nvPr/>
        </p:nvSpPr>
        <p:spPr>
          <a:xfrm>
            <a:off x="228600" y="2860724"/>
            <a:ext cx="1066800" cy="8001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1447800" y="4175173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1447800" y="3832273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1447800" y="3489373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1447800" y="3146473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Return address</a:t>
            </a:r>
            <a:endParaRPr lang="en-CA" sz="2800" dirty="0"/>
          </a:p>
        </p:txBody>
      </p:sp>
      <p:sp>
        <p:nvSpPr>
          <p:cNvPr id="11" name="Rectangle 10"/>
          <p:cNvSpPr/>
          <p:nvPr/>
        </p:nvSpPr>
        <p:spPr>
          <a:xfrm>
            <a:off x="1447800" y="2803573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16</a:t>
            </a:r>
            <a:endParaRPr lang="en-CA" sz="3200" dirty="0"/>
          </a:p>
        </p:txBody>
      </p:sp>
      <p:sp>
        <p:nvSpPr>
          <p:cNvPr id="12" name="Rectangle 11"/>
          <p:cNvSpPr/>
          <p:nvPr/>
        </p:nvSpPr>
        <p:spPr>
          <a:xfrm>
            <a:off x="1447800" y="2460673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  <a:endParaRPr lang="en-CA" sz="3200" dirty="0"/>
          </a:p>
        </p:txBody>
      </p:sp>
      <p:sp>
        <p:nvSpPr>
          <p:cNvPr id="13" name="Rectangle 12"/>
          <p:cNvSpPr/>
          <p:nvPr/>
        </p:nvSpPr>
        <p:spPr>
          <a:xfrm>
            <a:off x="1447800" y="2117773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6</a:t>
            </a:r>
            <a:endParaRPr lang="en-CA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F6ED84-71F8-6658-5E22-D2B0671DD250}"/>
              </a:ext>
            </a:extLst>
          </p:cNvPr>
          <p:cNvSpPr/>
          <p:nvPr/>
        </p:nvSpPr>
        <p:spPr>
          <a:xfrm>
            <a:off x="5754858" y="4502833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ight Arrow 5">
            <a:extLst>
              <a:ext uri="{FF2B5EF4-FFF2-40B4-BE49-F238E27FC236}">
                <a16:creationId xmlns:a16="http://schemas.microsoft.com/office/drawing/2014/main" id="{70A8F056-5E99-5342-715B-F120558D940A}"/>
              </a:ext>
            </a:extLst>
          </p:cNvPr>
          <p:cNvSpPr/>
          <p:nvPr/>
        </p:nvSpPr>
        <p:spPr>
          <a:xfrm>
            <a:off x="4602480" y="1822791"/>
            <a:ext cx="1066800" cy="8001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220C5D-6C87-D4B6-0ED5-6B26A36CBB4E}"/>
              </a:ext>
            </a:extLst>
          </p:cNvPr>
          <p:cNvSpPr/>
          <p:nvPr/>
        </p:nvSpPr>
        <p:spPr>
          <a:xfrm>
            <a:off x="5754858" y="4159933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2C50A8-7DC1-6606-91DC-2390AB1BC0C9}"/>
              </a:ext>
            </a:extLst>
          </p:cNvPr>
          <p:cNvSpPr/>
          <p:nvPr/>
        </p:nvSpPr>
        <p:spPr>
          <a:xfrm>
            <a:off x="5754858" y="3817033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B917CC-873B-D45E-9E23-7574F9FB1CED}"/>
              </a:ext>
            </a:extLst>
          </p:cNvPr>
          <p:cNvSpPr/>
          <p:nvPr/>
        </p:nvSpPr>
        <p:spPr>
          <a:xfrm>
            <a:off x="5754858" y="3474133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CEBD46-5EEE-5753-23E2-2B7FA2D408D6}"/>
              </a:ext>
            </a:extLst>
          </p:cNvPr>
          <p:cNvSpPr/>
          <p:nvPr/>
        </p:nvSpPr>
        <p:spPr>
          <a:xfrm>
            <a:off x="5754858" y="3131233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/>
              <a:t>44544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AD8D7F-B8BD-3C39-A086-193D9C39F090}"/>
              </a:ext>
            </a:extLst>
          </p:cNvPr>
          <p:cNvSpPr/>
          <p:nvPr/>
        </p:nvSpPr>
        <p:spPr>
          <a:xfrm>
            <a:off x="5754858" y="2788333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412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9D1110-74F5-5675-13C7-B9CD23BECFD0}"/>
              </a:ext>
            </a:extLst>
          </p:cNvPr>
          <p:cNvSpPr/>
          <p:nvPr/>
        </p:nvSpPr>
        <p:spPr>
          <a:xfrm>
            <a:off x="5754858" y="2445433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454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B924EC-985F-CF96-4B63-DE179B61C1CF}"/>
              </a:ext>
            </a:extLst>
          </p:cNvPr>
          <p:cNvSpPr/>
          <p:nvPr/>
        </p:nvSpPr>
        <p:spPr>
          <a:xfrm>
            <a:off x="5754858" y="2102533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76</a:t>
            </a:r>
            <a:endParaRPr lang="en-CA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85750"/>
            <a:ext cx="7620000" cy="1943100"/>
          </a:xfrm>
        </p:spPr>
        <p:txBody>
          <a:bodyPr>
            <a:noAutofit/>
          </a:bodyPr>
          <a:lstStyle/>
          <a:p>
            <a:pPr algn="l"/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doThis</a:t>
            </a:r>
            <a:r>
              <a:rPr lang="en-US" sz="2800" dirty="0"/>
              <a:t>(</a:t>
            </a:r>
            <a:r>
              <a:rPr lang="en-US" sz="2800" dirty="0" err="1"/>
              <a:t>x,y,z</a:t>
            </a:r>
            <a:r>
              <a:rPr lang="en-US" sz="2800" dirty="0"/>
              <a:t>)</a:t>
            </a:r>
            <a:br>
              <a:rPr lang="en-US" sz="2800" dirty="0"/>
            </a:br>
            <a:r>
              <a:rPr lang="en-US" sz="2800" dirty="0"/>
              <a:t>{ </a:t>
            </a:r>
            <a:br>
              <a:rPr lang="en-US" sz="2800" dirty="0"/>
            </a:br>
            <a:r>
              <a:rPr lang="en-US" sz="2800" dirty="0"/>
              <a:t>  place(10)</a:t>
            </a:r>
            <a:r>
              <a:rPr lang="en-US" sz="2800" dirty="0" err="1"/>
              <a:t>OnStack</a:t>
            </a:r>
            <a:r>
              <a:rPr lang="en-US" sz="2800" dirty="0"/>
              <a:t>;</a:t>
            </a:r>
            <a:br>
              <a:rPr lang="en-US" sz="2800" dirty="0"/>
            </a:br>
            <a:r>
              <a:rPr lang="en-US" sz="2800" dirty="0"/>
              <a:t>  place(45)</a:t>
            </a:r>
            <a:r>
              <a:rPr lang="en-US" sz="2800" dirty="0" err="1"/>
              <a:t>OnStack</a:t>
            </a:r>
            <a:r>
              <a:rPr lang="en-US" sz="2800" dirty="0"/>
              <a:t>;</a:t>
            </a:r>
            <a:br>
              <a:rPr lang="en-US" sz="2800" dirty="0"/>
            </a:br>
            <a:r>
              <a:rPr lang="en-US" sz="2800" dirty="0"/>
              <a:t>  place(99)</a:t>
            </a:r>
            <a:r>
              <a:rPr lang="en-US" sz="2800" dirty="0" err="1"/>
              <a:t>OnStack</a:t>
            </a:r>
            <a:br>
              <a:rPr lang="en-US" sz="2800" dirty="0"/>
            </a:br>
            <a:r>
              <a:rPr lang="en-US" sz="2800" dirty="0"/>
              <a:t>  place(3)</a:t>
            </a:r>
            <a:r>
              <a:rPr lang="en-US" sz="2800" dirty="0" err="1"/>
              <a:t>OnStack</a:t>
            </a:r>
            <a:endParaRPr lang="en-CA" sz="2800" dirty="0"/>
          </a:p>
        </p:txBody>
      </p:sp>
      <p:sp>
        <p:nvSpPr>
          <p:cNvPr id="5" name="Rectangle 4"/>
          <p:cNvSpPr/>
          <p:nvPr/>
        </p:nvSpPr>
        <p:spPr>
          <a:xfrm>
            <a:off x="5867400" y="4514850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ight Arrow 5"/>
          <p:cNvSpPr/>
          <p:nvPr/>
        </p:nvSpPr>
        <p:spPr>
          <a:xfrm>
            <a:off x="3657600" y="2971800"/>
            <a:ext cx="1981200" cy="8001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5867400" y="4171950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5867400" y="3829050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5867400" y="3486150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5867400" y="3143250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Return address</a:t>
            </a:r>
            <a:endParaRPr lang="en-CA" sz="2800" dirty="0"/>
          </a:p>
        </p:txBody>
      </p:sp>
      <p:sp>
        <p:nvSpPr>
          <p:cNvPr id="11" name="Rectangle 10"/>
          <p:cNvSpPr/>
          <p:nvPr/>
        </p:nvSpPr>
        <p:spPr>
          <a:xfrm>
            <a:off x="5867400" y="2800350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  <a:endParaRPr lang="en-CA" sz="3200" dirty="0"/>
          </a:p>
        </p:txBody>
      </p:sp>
      <p:sp>
        <p:nvSpPr>
          <p:cNvPr id="12" name="Rectangle 11"/>
          <p:cNvSpPr/>
          <p:nvPr/>
        </p:nvSpPr>
        <p:spPr>
          <a:xfrm>
            <a:off x="5867400" y="2457450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10</a:t>
            </a:r>
            <a:endParaRPr lang="en-CA" sz="3200" dirty="0"/>
          </a:p>
        </p:txBody>
      </p:sp>
      <p:sp>
        <p:nvSpPr>
          <p:cNvPr id="13" name="Rectangle 12"/>
          <p:cNvSpPr/>
          <p:nvPr/>
        </p:nvSpPr>
        <p:spPr>
          <a:xfrm>
            <a:off x="5867400" y="2114550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45</a:t>
            </a:r>
            <a:endParaRPr lang="en-CA" sz="2800" dirty="0"/>
          </a:p>
        </p:txBody>
      </p:sp>
      <p:sp>
        <p:nvSpPr>
          <p:cNvPr id="14" name="Rectangle 13"/>
          <p:cNvSpPr/>
          <p:nvPr/>
        </p:nvSpPr>
        <p:spPr>
          <a:xfrm>
            <a:off x="5867400" y="1771650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99</a:t>
            </a:r>
            <a:endParaRPr lang="en-CA" sz="3200" dirty="0"/>
          </a:p>
        </p:txBody>
      </p:sp>
      <p:sp>
        <p:nvSpPr>
          <p:cNvPr id="15" name="Rectangle 14"/>
          <p:cNvSpPr/>
          <p:nvPr/>
        </p:nvSpPr>
        <p:spPr>
          <a:xfrm>
            <a:off x="5867400" y="1428750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04800" y="4171951"/>
            <a:ext cx="7620000" cy="742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p,q,r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= 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doThis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( 6, 2, 5 )</a:t>
            </a:r>
            <a:b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cout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&lt;&lt; p;</a:t>
            </a:r>
            <a:endParaRPr kumimoji="0" lang="en-CA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5830" y="340263"/>
            <a:ext cx="8340969" cy="1317087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When </a:t>
            </a:r>
            <a:r>
              <a:rPr lang="en-US" sz="2800" dirty="0" err="1"/>
              <a:t>lua</a:t>
            </a:r>
            <a:r>
              <a:rPr lang="en-US" sz="2800" dirty="0"/>
              <a:t> calls a function, any parameters are placed on the </a:t>
            </a:r>
            <a:r>
              <a:rPr lang="en-US" sz="2800" dirty="0" err="1"/>
              <a:t>lua</a:t>
            </a:r>
            <a:r>
              <a:rPr lang="en-US" sz="2800" dirty="0"/>
              <a:t> stack. You don’t have to use these.</a:t>
            </a:r>
            <a:br>
              <a:rPr lang="en-US" sz="2800" dirty="0"/>
            </a:br>
            <a:r>
              <a:rPr lang="en-US" sz="2800" dirty="0"/>
              <a:t>If you do, they are indexed by 1</a:t>
            </a:r>
            <a:endParaRPr lang="en-CA" sz="2800" dirty="0"/>
          </a:p>
        </p:txBody>
      </p:sp>
      <p:sp>
        <p:nvSpPr>
          <p:cNvPr id="5" name="Rectangle 4"/>
          <p:cNvSpPr/>
          <p:nvPr/>
        </p:nvSpPr>
        <p:spPr>
          <a:xfrm>
            <a:off x="5867400" y="4514850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5867400" y="4171950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5867400" y="3829050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5867400" y="3486150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5867400" y="3143250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dirty="0"/>
          </a:p>
        </p:txBody>
      </p:sp>
      <p:sp>
        <p:nvSpPr>
          <p:cNvPr id="11" name="Rectangle 10"/>
          <p:cNvSpPr/>
          <p:nvPr/>
        </p:nvSpPr>
        <p:spPr>
          <a:xfrm>
            <a:off x="5867400" y="2800350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3200" dirty="0"/>
          </a:p>
        </p:txBody>
      </p:sp>
      <p:sp>
        <p:nvSpPr>
          <p:cNvPr id="12" name="Rectangle 11"/>
          <p:cNvSpPr/>
          <p:nvPr/>
        </p:nvSpPr>
        <p:spPr>
          <a:xfrm>
            <a:off x="5867400" y="2457450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3200" dirty="0"/>
          </a:p>
        </p:txBody>
      </p:sp>
      <p:sp>
        <p:nvSpPr>
          <p:cNvPr id="13" name="Rectangle 12"/>
          <p:cNvSpPr/>
          <p:nvPr/>
        </p:nvSpPr>
        <p:spPr>
          <a:xfrm>
            <a:off x="5867400" y="2114549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dirty="0"/>
          </a:p>
        </p:txBody>
      </p:sp>
      <p:sp>
        <p:nvSpPr>
          <p:cNvPr id="14" name="Rectangle 13"/>
          <p:cNvSpPr/>
          <p:nvPr/>
        </p:nvSpPr>
        <p:spPr>
          <a:xfrm>
            <a:off x="5867400" y="1771650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3200" dirty="0"/>
          </a:p>
        </p:txBody>
      </p:sp>
      <p:sp>
        <p:nvSpPr>
          <p:cNvPr id="15" name="Rectangle 14"/>
          <p:cNvSpPr/>
          <p:nvPr/>
        </p:nvSpPr>
        <p:spPr>
          <a:xfrm>
            <a:off x="5867400" y="1428750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/>
              <a:t>Spider.bmp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04800" y="4171951"/>
            <a:ext cx="7620000" cy="742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B7B40A7-39ED-1D30-019A-59F66F6B51CA}"/>
              </a:ext>
            </a:extLst>
          </p:cNvPr>
          <p:cNvSpPr txBox="1">
            <a:spLocks/>
          </p:cNvSpPr>
          <p:nvPr/>
        </p:nvSpPr>
        <p:spPr>
          <a:xfrm>
            <a:off x="304801" y="2020620"/>
            <a:ext cx="4724400" cy="18465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800" dirty="0"/>
              <a:t>If Lua passed “Spider.bmp” in the stack, to get it off you would call: </a:t>
            </a:r>
          </a:p>
          <a:p>
            <a:pPr algn="l"/>
            <a:r>
              <a:rPr lang="en-CA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lua_tostring</a:t>
            </a:r>
            <a:r>
              <a:rPr lang="en-CA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(L, 1)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075741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5830" y="340263"/>
            <a:ext cx="8340969" cy="1317087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When you return, you have to tell Lua how many things you placed on the stack, even if it’s zero.</a:t>
            </a:r>
            <a:endParaRPr lang="en-CA" sz="2800" dirty="0"/>
          </a:p>
        </p:txBody>
      </p:sp>
      <p:sp>
        <p:nvSpPr>
          <p:cNvPr id="5" name="Rectangle 4"/>
          <p:cNvSpPr/>
          <p:nvPr/>
        </p:nvSpPr>
        <p:spPr>
          <a:xfrm>
            <a:off x="5867400" y="4514850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5867400" y="4171950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5867400" y="3829050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5867400" y="3486150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5867400" y="3143250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dirty="0"/>
          </a:p>
        </p:txBody>
      </p:sp>
      <p:sp>
        <p:nvSpPr>
          <p:cNvPr id="11" name="Rectangle 10"/>
          <p:cNvSpPr/>
          <p:nvPr/>
        </p:nvSpPr>
        <p:spPr>
          <a:xfrm>
            <a:off x="5867400" y="2800350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3200" dirty="0"/>
          </a:p>
        </p:txBody>
      </p:sp>
      <p:sp>
        <p:nvSpPr>
          <p:cNvPr id="12" name="Rectangle 11"/>
          <p:cNvSpPr/>
          <p:nvPr/>
        </p:nvSpPr>
        <p:spPr>
          <a:xfrm>
            <a:off x="5867400" y="2457450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3200" dirty="0"/>
          </a:p>
        </p:txBody>
      </p:sp>
      <p:sp>
        <p:nvSpPr>
          <p:cNvPr id="13" name="Rectangle 12"/>
          <p:cNvSpPr/>
          <p:nvPr/>
        </p:nvSpPr>
        <p:spPr>
          <a:xfrm>
            <a:off x="5867400" y="2114549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800" dirty="0"/>
          </a:p>
        </p:txBody>
      </p:sp>
      <p:sp>
        <p:nvSpPr>
          <p:cNvPr id="14" name="Rectangle 13"/>
          <p:cNvSpPr/>
          <p:nvPr/>
        </p:nvSpPr>
        <p:spPr>
          <a:xfrm>
            <a:off x="5867400" y="1771650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15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867400" y="1428750"/>
            <a:ext cx="2895600" cy="34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dirty="0"/>
              <a:t>Spider.bmp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04800" y="4171951"/>
            <a:ext cx="7620000" cy="742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B7B40A7-39ED-1D30-019A-59F66F6B51CA}"/>
              </a:ext>
            </a:extLst>
          </p:cNvPr>
          <p:cNvSpPr txBox="1">
            <a:spLocks/>
          </p:cNvSpPr>
          <p:nvPr/>
        </p:nvSpPr>
        <p:spPr>
          <a:xfrm>
            <a:off x="304801" y="2020620"/>
            <a:ext cx="4724400" cy="18465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2800" dirty="0"/>
              <a:t>In this case, if you placed “spider.bmp” and 15, then you’d return 2</a:t>
            </a:r>
          </a:p>
        </p:txBody>
      </p:sp>
    </p:spTree>
    <p:extLst>
      <p:ext uri="{BB962C8B-B14F-4D97-AF65-F5344CB8AC3E}">
        <p14:creationId xmlns:p14="http://schemas.microsoft.com/office/powerpoint/2010/main" val="1306428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</a:t>
            </a:r>
            <a:r>
              <a:rPr lang="en-CA" dirty="0" err="1"/>
              <a:t>Lua</a:t>
            </a:r>
            <a:r>
              <a:rPr lang="en-CA" dirty="0"/>
              <a:t> for control…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Luau is a “C” API, so can only integrate to a “function”, not a “method”</a:t>
            </a:r>
          </a:p>
          <a:p>
            <a:r>
              <a:rPr lang="en-CA" dirty="0"/>
              <a:t>What’s the difference? </a:t>
            </a:r>
          </a:p>
          <a:p>
            <a:pPr lvl="1"/>
            <a:r>
              <a:rPr lang="en-CA" dirty="0"/>
              <a:t>A “function” is known at compile time, where a “method” isn’t (though it depends)</a:t>
            </a:r>
          </a:p>
          <a:p>
            <a:r>
              <a:rPr lang="en-CA" dirty="0"/>
              <a:t>A “static method” can be used, though, as it’s known at compile time (but there’s only 1 shared among all class instances)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53200" y="590550"/>
            <a:ext cx="1828800" cy="41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vecObjects</a:t>
            </a:r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5" name="Smiley Face 4"/>
          <p:cNvSpPr/>
          <p:nvPr/>
        </p:nvSpPr>
        <p:spPr>
          <a:xfrm>
            <a:off x="7010400" y="971550"/>
            <a:ext cx="914400" cy="6858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75</a:t>
            </a:r>
          </a:p>
        </p:txBody>
      </p:sp>
      <p:sp>
        <p:nvSpPr>
          <p:cNvPr id="6" name="Smiley Face 5"/>
          <p:cNvSpPr/>
          <p:nvPr/>
        </p:nvSpPr>
        <p:spPr>
          <a:xfrm>
            <a:off x="7086600" y="2038350"/>
            <a:ext cx="914400" cy="685800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56</a:t>
            </a:r>
          </a:p>
        </p:txBody>
      </p:sp>
      <p:sp>
        <p:nvSpPr>
          <p:cNvPr id="7" name="Smiley Face 6"/>
          <p:cNvSpPr/>
          <p:nvPr/>
        </p:nvSpPr>
        <p:spPr>
          <a:xfrm>
            <a:off x="6781800" y="2952750"/>
            <a:ext cx="914400" cy="6858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34</a:t>
            </a:r>
          </a:p>
        </p:txBody>
      </p:sp>
      <p:sp>
        <p:nvSpPr>
          <p:cNvPr id="8" name="Smiley Face 7"/>
          <p:cNvSpPr/>
          <p:nvPr/>
        </p:nvSpPr>
        <p:spPr>
          <a:xfrm>
            <a:off x="7315200" y="3943350"/>
            <a:ext cx="914400" cy="6858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16</a:t>
            </a:r>
          </a:p>
        </p:txBody>
      </p:sp>
      <p:sp>
        <p:nvSpPr>
          <p:cNvPr id="9" name="Plaque 8"/>
          <p:cNvSpPr/>
          <p:nvPr/>
        </p:nvSpPr>
        <p:spPr>
          <a:xfrm>
            <a:off x="609600" y="1200150"/>
            <a:ext cx="1905000" cy="1066800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Lua</a:t>
            </a:r>
            <a:r>
              <a:rPr lang="en-CA" dirty="0"/>
              <a:t> Instance </a:t>
            </a:r>
          </a:p>
          <a:p>
            <a:pPr algn="ctr"/>
            <a:r>
              <a:rPr lang="en-CA" dirty="0"/>
              <a:t>“Brain”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76600" y="1123950"/>
            <a:ext cx="213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GetObjectState</a:t>
            </a:r>
            <a:r>
              <a:rPr lang="en-CA" dirty="0"/>
              <a:t>(ID)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76600" y="1962150"/>
            <a:ext cx="213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SetObjectState</a:t>
            </a:r>
            <a:r>
              <a:rPr lang="en-CA" dirty="0"/>
              <a:t>(ID)</a:t>
            </a:r>
          </a:p>
        </p:txBody>
      </p:sp>
      <p:cxnSp>
        <p:nvCxnSpPr>
          <p:cNvPr id="13" name="Straight Arrow Connector 12"/>
          <p:cNvCxnSpPr>
            <a:stCxn id="9" idx="3"/>
            <a:endCxn id="10" idx="1"/>
          </p:cNvCxnSpPr>
          <p:nvPr/>
        </p:nvCxnSpPr>
        <p:spPr>
          <a:xfrm flipV="1">
            <a:off x="2514600" y="1352550"/>
            <a:ext cx="762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1" idx="1"/>
          </p:cNvCxnSpPr>
          <p:nvPr/>
        </p:nvCxnSpPr>
        <p:spPr>
          <a:xfrm>
            <a:off x="2514600" y="1733550"/>
            <a:ext cx="762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</p:cNvCxnSpPr>
          <p:nvPr/>
        </p:nvCxnSpPr>
        <p:spPr>
          <a:xfrm>
            <a:off x="5410200" y="135255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</p:cNvCxnSpPr>
          <p:nvPr/>
        </p:nvCxnSpPr>
        <p:spPr>
          <a:xfrm>
            <a:off x="5410200" y="219075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53200" y="590550"/>
            <a:ext cx="1828800" cy="41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vecObjects</a:t>
            </a:r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5" name="Smiley Face 4"/>
          <p:cNvSpPr/>
          <p:nvPr/>
        </p:nvSpPr>
        <p:spPr>
          <a:xfrm>
            <a:off x="6096000" y="935356"/>
            <a:ext cx="914400" cy="6858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Smiley Face 5"/>
          <p:cNvSpPr/>
          <p:nvPr/>
        </p:nvSpPr>
        <p:spPr>
          <a:xfrm>
            <a:off x="7086600" y="2038350"/>
            <a:ext cx="914400" cy="685800"/>
          </a:xfrm>
          <a:prstGeom prst="smileyFac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Smiley Face 6"/>
          <p:cNvSpPr/>
          <p:nvPr/>
        </p:nvSpPr>
        <p:spPr>
          <a:xfrm>
            <a:off x="6781800" y="2952750"/>
            <a:ext cx="914400" cy="6858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Smiley Face 7"/>
          <p:cNvSpPr/>
          <p:nvPr/>
        </p:nvSpPr>
        <p:spPr>
          <a:xfrm>
            <a:off x="7315200" y="3943350"/>
            <a:ext cx="914400" cy="6858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Plaque 8"/>
          <p:cNvSpPr/>
          <p:nvPr/>
        </p:nvSpPr>
        <p:spPr>
          <a:xfrm>
            <a:off x="609600" y="971550"/>
            <a:ext cx="1905000" cy="1066800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Lua</a:t>
            </a:r>
            <a:r>
              <a:rPr lang="en-CA" dirty="0"/>
              <a:t> Instance </a:t>
            </a:r>
          </a:p>
          <a:p>
            <a:pPr algn="ctr"/>
            <a:r>
              <a:rPr lang="en-CA" dirty="0"/>
              <a:t>“Brain”</a:t>
            </a:r>
          </a:p>
        </p:txBody>
      </p:sp>
      <p:cxnSp>
        <p:nvCxnSpPr>
          <p:cNvPr id="13" name="Straight Arrow Connector 12"/>
          <p:cNvCxnSpPr>
            <a:stCxn id="9" idx="3"/>
            <a:endCxn id="5" idx="2"/>
          </p:cNvCxnSpPr>
          <p:nvPr/>
        </p:nvCxnSpPr>
        <p:spPr>
          <a:xfrm flipV="1">
            <a:off x="2514600" y="1278256"/>
            <a:ext cx="3581400" cy="226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831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53200" y="590550"/>
            <a:ext cx="1828800" cy="41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vecObjects</a:t>
            </a:r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5" name="Smiley Face 4"/>
          <p:cNvSpPr/>
          <p:nvPr/>
        </p:nvSpPr>
        <p:spPr>
          <a:xfrm>
            <a:off x="7010400" y="971550"/>
            <a:ext cx="914400" cy="6858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ID:2</a:t>
            </a:r>
          </a:p>
        </p:txBody>
      </p:sp>
      <p:sp>
        <p:nvSpPr>
          <p:cNvPr id="6" name="Smiley Face 5"/>
          <p:cNvSpPr/>
          <p:nvPr/>
        </p:nvSpPr>
        <p:spPr>
          <a:xfrm>
            <a:off x="7086600" y="2038350"/>
            <a:ext cx="914400" cy="6858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Smiley Face 6"/>
          <p:cNvSpPr/>
          <p:nvPr/>
        </p:nvSpPr>
        <p:spPr>
          <a:xfrm>
            <a:off x="6781800" y="2952750"/>
            <a:ext cx="914400" cy="6858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ID:5</a:t>
            </a:r>
          </a:p>
        </p:txBody>
      </p:sp>
      <p:sp>
        <p:nvSpPr>
          <p:cNvPr id="8" name="Smiley Face 7"/>
          <p:cNvSpPr/>
          <p:nvPr/>
        </p:nvSpPr>
        <p:spPr>
          <a:xfrm>
            <a:off x="7315200" y="3943350"/>
            <a:ext cx="914400" cy="685800"/>
          </a:xfrm>
          <a:prstGeom prst="smileyFac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Plaque 8"/>
          <p:cNvSpPr/>
          <p:nvPr/>
        </p:nvSpPr>
        <p:spPr>
          <a:xfrm>
            <a:off x="457200" y="462030"/>
            <a:ext cx="1905000" cy="1066800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Lua</a:t>
            </a:r>
            <a:r>
              <a:rPr lang="en-CA" dirty="0"/>
              <a:t> Instance </a:t>
            </a:r>
          </a:p>
          <a:p>
            <a:pPr algn="ctr"/>
            <a:r>
              <a:rPr lang="en-CA" dirty="0"/>
              <a:t>“Brain”</a:t>
            </a:r>
          </a:p>
          <a:p>
            <a:pPr algn="ctr"/>
            <a:r>
              <a:rPr lang="en-CA" dirty="0"/>
              <a:t>(</a:t>
            </a:r>
            <a:r>
              <a:rPr lang="en-CA" dirty="0" err="1"/>
              <a:t>ObjectID</a:t>
            </a:r>
            <a:r>
              <a:rPr lang="en-CA" dirty="0"/>
              <a:t> = 2)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76600" y="1490730"/>
            <a:ext cx="213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GetObjectState</a:t>
            </a:r>
            <a:r>
              <a:rPr lang="en-CA" dirty="0"/>
              <a:t>(</a:t>
            </a:r>
            <a:r>
              <a:rPr lang="en-CA" u="sng" dirty="0">
                <a:solidFill>
                  <a:srgbClr val="FF0000"/>
                </a:solidFill>
              </a:rPr>
              <a:t>ID</a:t>
            </a:r>
            <a:r>
              <a:rPr lang="en-CA" dirty="0"/>
              <a:t>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76600" y="2176530"/>
            <a:ext cx="2133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SetObjectState</a:t>
            </a:r>
            <a:r>
              <a:rPr lang="en-CA" dirty="0"/>
              <a:t>(ID)</a:t>
            </a:r>
          </a:p>
        </p:txBody>
      </p:sp>
      <p:cxnSp>
        <p:nvCxnSpPr>
          <p:cNvPr id="13" name="Straight Arrow Connector 12"/>
          <p:cNvCxnSpPr>
            <a:stCxn id="9" idx="3"/>
            <a:endCxn id="10" idx="1"/>
          </p:cNvCxnSpPr>
          <p:nvPr/>
        </p:nvCxnSpPr>
        <p:spPr>
          <a:xfrm>
            <a:off x="2362200" y="995430"/>
            <a:ext cx="9144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  <a:endCxn id="11" idx="1"/>
          </p:cNvCxnSpPr>
          <p:nvPr/>
        </p:nvCxnSpPr>
        <p:spPr>
          <a:xfrm>
            <a:off x="2362200" y="995430"/>
            <a:ext cx="914400" cy="1409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</p:cNvCxnSpPr>
          <p:nvPr/>
        </p:nvCxnSpPr>
        <p:spPr>
          <a:xfrm>
            <a:off x="5410200" y="171933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3"/>
          </p:cNvCxnSpPr>
          <p:nvPr/>
        </p:nvCxnSpPr>
        <p:spPr>
          <a:xfrm>
            <a:off x="5410200" y="240513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laque 25"/>
          <p:cNvSpPr/>
          <p:nvPr/>
        </p:nvSpPr>
        <p:spPr>
          <a:xfrm>
            <a:off x="457200" y="2680952"/>
            <a:ext cx="1905000" cy="1066800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Lua</a:t>
            </a:r>
            <a:r>
              <a:rPr lang="en-CA" dirty="0"/>
              <a:t> Instance </a:t>
            </a:r>
          </a:p>
          <a:p>
            <a:pPr algn="ctr"/>
            <a:r>
              <a:rPr lang="en-CA" dirty="0"/>
              <a:t>“Brain”</a:t>
            </a:r>
          </a:p>
          <a:p>
            <a:pPr algn="ctr"/>
            <a:r>
              <a:rPr lang="en-CA" dirty="0"/>
              <a:t>(for object 5)</a:t>
            </a:r>
          </a:p>
        </p:txBody>
      </p:sp>
      <p:cxnSp>
        <p:nvCxnSpPr>
          <p:cNvPr id="30" name="Straight Arrow Connector 29"/>
          <p:cNvCxnSpPr>
            <a:stCxn id="26" idx="3"/>
            <a:endCxn id="10" idx="1"/>
          </p:cNvCxnSpPr>
          <p:nvPr/>
        </p:nvCxnSpPr>
        <p:spPr>
          <a:xfrm flipV="1">
            <a:off x="2362200" y="1719330"/>
            <a:ext cx="914400" cy="14950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3"/>
            <a:endCxn id="11" idx="1"/>
          </p:cNvCxnSpPr>
          <p:nvPr/>
        </p:nvCxnSpPr>
        <p:spPr>
          <a:xfrm flipV="1">
            <a:off x="2362200" y="2405130"/>
            <a:ext cx="914400" cy="8092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9" idx="3"/>
            <a:endCxn id="5" idx="1"/>
          </p:cNvCxnSpPr>
          <p:nvPr/>
        </p:nvCxnSpPr>
        <p:spPr>
          <a:xfrm>
            <a:off x="2362200" y="995430"/>
            <a:ext cx="4782111" cy="76553"/>
          </a:xfrm>
          <a:prstGeom prst="line">
            <a:avLst/>
          </a:prstGeom>
          <a:ln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6" idx="3"/>
            <a:endCxn id="7" idx="2"/>
          </p:cNvCxnSpPr>
          <p:nvPr/>
        </p:nvCxnSpPr>
        <p:spPr>
          <a:xfrm>
            <a:off x="2362200" y="3214352"/>
            <a:ext cx="4419600" cy="81298"/>
          </a:xfrm>
          <a:prstGeom prst="line">
            <a:avLst/>
          </a:prstGeom>
          <a:ln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2567</TotalTime>
  <Words>1156</Words>
  <Application>Microsoft Office PowerPoint</Application>
  <PresentationFormat>On-screen Show (16:9)</PresentationFormat>
  <Paragraphs>190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Cascadia Mono</vt:lpstr>
      <vt:lpstr>Times New Roman</vt:lpstr>
      <vt:lpstr>Office Theme</vt:lpstr>
      <vt:lpstr>Lua</vt:lpstr>
      <vt:lpstr>“Pascal” convention stack (C/C++): int p = doThis( 6, 2, 5 ) cout &lt;&lt; p;</vt:lpstr>
      <vt:lpstr>Int doThis(x,y,z) {    place(10)OnStack;   place(45)OnStack;   place(99)OnStack   place(3)OnStack</vt:lpstr>
      <vt:lpstr>When lua calls a function, any parameters are placed on the lua stack. You don’t have to use these. If you do, they are indexed by 1</vt:lpstr>
      <vt:lpstr>When you return, you have to tell Lua how many things you placed on the stack, even if it’s zero.</vt:lpstr>
      <vt:lpstr>Using Lua for control…</vt:lpstr>
      <vt:lpstr>PowerPoint Presentation</vt:lpstr>
      <vt:lpstr>PowerPoint Presentation</vt:lpstr>
      <vt:lpstr>PowerPoint Presentation</vt:lpstr>
      <vt:lpstr>PowerPoint Presentation</vt:lpstr>
      <vt:lpstr>Lua tables</vt:lpstr>
      <vt:lpstr>Lua tables</vt:lpstr>
      <vt:lpstr>Lua tables and the stack, C-API</vt:lpstr>
      <vt:lpstr>Lua tables and the stack, C-API</vt:lpstr>
      <vt:lpstr>Lua tables and the stack, C-API</vt:lpstr>
      <vt:lpstr>lua_rawseti, lua_rawgeti</vt:lpstr>
      <vt:lpstr>Lua “registry”</vt:lpstr>
      <vt:lpstr>Lua “registry”</vt:lpstr>
      <vt:lpstr>Lua “registry”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INFO6019</dc:title>
  <dc:creator>mfeeney</dc:creator>
  <cp:lastModifiedBy>Feeney, Michael</cp:lastModifiedBy>
  <cp:revision>128</cp:revision>
  <dcterms:created xsi:type="dcterms:W3CDTF">2006-08-16T00:00:00Z</dcterms:created>
  <dcterms:modified xsi:type="dcterms:W3CDTF">2024-11-11T17:54:58Z</dcterms:modified>
</cp:coreProperties>
</file>