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2"/>
  </p:notesMasterIdLst>
  <p:sldIdLst>
    <p:sldId id="256" r:id="rId2"/>
    <p:sldId id="316" r:id="rId3"/>
    <p:sldId id="317" r:id="rId4"/>
    <p:sldId id="318" r:id="rId5"/>
    <p:sldId id="321" r:id="rId6"/>
    <p:sldId id="319" r:id="rId7"/>
    <p:sldId id="320" r:id="rId8"/>
    <p:sldId id="322" r:id="rId9"/>
    <p:sldId id="323" r:id="rId10"/>
    <p:sldId id="325" r:id="rId11"/>
    <p:sldId id="326" r:id="rId12"/>
    <p:sldId id="327" r:id="rId13"/>
    <p:sldId id="328" r:id="rId14"/>
    <p:sldId id="334" r:id="rId15"/>
    <p:sldId id="335" r:id="rId16"/>
    <p:sldId id="329" r:id="rId17"/>
    <p:sldId id="330" r:id="rId18"/>
    <p:sldId id="331" r:id="rId19"/>
    <p:sldId id="332" r:id="rId20"/>
    <p:sldId id="33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p:cViewPr varScale="1">
        <p:scale>
          <a:sx n="109" d="100"/>
          <a:sy n="109" d="100"/>
        </p:scale>
        <p:origin x="86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F9196-5FBD-45F8-86BD-A3D90AC79AC7}" type="datetimeFigureOut">
              <a:rPr lang="en-CA" smtClean="0"/>
              <a:pPr/>
              <a:t>2024-09-30</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18938-6C01-4D27-A213-659A2BE3FA4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2" name="Rectangle 31"/>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510358"/>
            <a:ext cx="45720"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3257550"/>
            <a:ext cx="7772400" cy="1481328"/>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125980"/>
            <a:ext cx="7772400" cy="113157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981200" cy="4388644"/>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05980"/>
            <a:ext cx="58674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805416"/>
            <a:ext cx="4322136" cy="43434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4961499"/>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976478" y="964110"/>
            <a:ext cx="30861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32004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3200400"/>
            <a:ext cx="3200400" cy="85725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32004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4" y="3184923"/>
            <a:ext cx="2090737" cy="195857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3200400"/>
            <a:ext cx="1600200" cy="19431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028700"/>
            <a:ext cx="3200400" cy="21717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314450"/>
            <a:ext cx="3200400" cy="188595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3200400"/>
            <a:ext cx="4953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3200400"/>
            <a:ext cx="5334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1828800"/>
            <a:ext cx="5638800" cy="13716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1600200"/>
            <a:ext cx="5638800" cy="16002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3200400"/>
            <a:ext cx="1371600" cy="19431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013754"/>
            <a:ext cx="5718048" cy="733115"/>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301698"/>
            <a:ext cx="850392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384048"/>
            <a:ext cx="8156448" cy="58293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510358"/>
            <a:ext cx="36576"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4048"/>
            <a:ext cx="8229600" cy="685800"/>
          </a:xfrm>
        </p:spPr>
        <p:txBody>
          <a:bodyPr/>
          <a:lstStyle/>
          <a:p>
            <a:r>
              <a:rPr kumimoji="0" lang="en-US"/>
              <a:t>Click to edit Master title style</a:t>
            </a:r>
          </a:p>
        </p:txBody>
      </p:sp>
      <p:sp>
        <p:nvSpPr>
          <p:cNvPr id="3" name="Content Placeholder 2"/>
          <p:cNvSpPr>
            <a:spLocks noGrp="1"/>
          </p:cNvSpPr>
          <p:nvPr>
            <p:ph sz="half" idx="1"/>
          </p:nvPr>
        </p:nvSpPr>
        <p:spPr>
          <a:xfrm>
            <a:off x="464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301699"/>
            <a:ext cx="886708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384048"/>
            <a:ext cx="7772400" cy="6858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357312"/>
            <a:ext cx="4040188" cy="47982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57312"/>
            <a:ext cx="4041775" cy="47982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44278"/>
            <a:ext cx="4040188"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44278"/>
            <a:ext cx="4041775"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510358"/>
            <a:ext cx="45720"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510358"/>
            <a:ext cx="36576"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384048"/>
            <a:ext cx="7772400" cy="6858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04787"/>
            <a:ext cx="8229600" cy="871538"/>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076325"/>
            <a:ext cx="2514600" cy="3429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076325"/>
            <a:ext cx="5486400"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F6BCBE8-30B0-4476-8762-9236B142003A}" type="datetimeFigureOut">
              <a:rPr lang="en-US" smtClean="0"/>
              <a:pPr/>
              <a:t>9/30/2024</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408528"/>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413771"/>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31177" y="898342"/>
            <a:ext cx="99572"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330939"/>
            <a:ext cx="6858000" cy="526312"/>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420336"/>
            <a:ext cx="8778240" cy="3720108"/>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862608"/>
            <a:ext cx="6858000" cy="51435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83577" y="1012642"/>
            <a:ext cx="99572"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36684" y="1090014"/>
            <a:ext cx="99572"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41625"/>
            <a:ext cx="2133600" cy="273844"/>
          </a:xfrm>
        </p:spPr>
        <p:txBody>
          <a:bodyPr/>
          <a:lstStyle/>
          <a:p>
            <a:fld id="{8F6BCBE8-30B0-4476-8762-9236B142003A}" type="datetimeFigureOut">
              <a:rPr lang="en-US" smtClean="0"/>
              <a:pPr/>
              <a:t>9/30/2024</a:t>
            </a:fld>
            <a:endParaRPr lang="en-US" sz="1100" dirty="0">
              <a:solidFill>
                <a:schemeClr val="tx2"/>
              </a:solidFill>
            </a:endParaRPr>
          </a:p>
        </p:txBody>
      </p:sp>
      <p:sp>
        <p:nvSpPr>
          <p:cNvPr id="6" name="Footer Placeholder 5"/>
          <p:cNvSpPr>
            <a:spLocks noGrp="1"/>
          </p:cNvSpPr>
          <p:nvPr>
            <p:ph type="ftr" sz="quarter" idx="11"/>
          </p:nvPr>
        </p:nvSpPr>
        <p:spPr>
          <a:xfrm>
            <a:off x="914400" y="41625"/>
            <a:ext cx="5562600" cy="273844"/>
          </a:xfrm>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41625"/>
            <a:ext cx="457200" cy="273844"/>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510358"/>
            <a:ext cx="45720"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510358"/>
            <a:ext cx="27432"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384048"/>
            <a:ext cx="7772400" cy="6858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337670"/>
            <a:ext cx="7772400" cy="3429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4812507"/>
            <a:ext cx="2133600" cy="273844"/>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9/30/2024</a:t>
            </a:fld>
            <a:endParaRPr lang="en-US" sz="1100" dirty="0">
              <a:solidFill>
                <a:schemeClr val="tx2"/>
              </a:solidFill>
            </a:endParaRPr>
          </a:p>
        </p:txBody>
      </p:sp>
      <p:sp>
        <p:nvSpPr>
          <p:cNvPr id="3" name="Footer Placeholder 2"/>
          <p:cNvSpPr>
            <a:spLocks noGrp="1"/>
          </p:cNvSpPr>
          <p:nvPr>
            <p:ph type="ftr" sz="quarter" idx="3"/>
          </p:nvPr>
        </p:nvSpPr>
        <p:spPr>
          <a:xfrm>
            <a:off x="914400" y="4812507"/>
            <a:ext cx="5562600" cy="273844"/>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4812507"/>
            <a:ext cx="457200" cy="273844"/>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
        <p:nvSpPr>
          <p:cNvPr id="18" name="TextBox 17"/>
          <p:cNvSpPr txBox="1"/>
          <p:nvPr userDrawn="1"/>
        </p:nvSpPr>
        <p:spPr>
          <a:xfrm>
            <a:off x="228600" y="4800602"/>
            <a:ext cx="7239000" cy="253916"/>
          </a:xfrm>
          <a:prstGeom prst="rect">
            <a:avLst/>
          </a:prstGeom>
          <a:noFill/>
        </p:spPr>
        <p:txBody>
          <a:bodyPr wrap="square" rtlCol="0">
            <a:spAutoFit/>
          </a:bodyPr>
          <a:lstStyle/>
          <a:p>
            <a:pPr algn="l">
              <a:buFont typeface="Arial" pitchFamily="34" charset="0"/>
              <a:buChar char="•"/>
            </a:pPr>
            <a:r>
              <a:rPr lang="en-CA" sz="1050" baseline="0" dirty="0"/>
              <a:t>Michael Feeney – mfeeney@fanshawec.ca</a:t>
            </a:r>
            <a:endParaRPr lang="en-CA" sz="1050" dirty="0"/>
          </a:p>
        </p:txBody>
      </p:sp>
    </p:spTree>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81968"/>
            <a:ext cx="7772400" cy="737382"/>
          </a:xfrm>
        </p:spPr>
        <p:txBody>
          <a:bodyPr/>
          <a:lstStyle/>
          <a:p>
            <a:r>
              <a:rPr lang="en-US" dirty="0"/>
              <a:t>STL containers:</a:t>
            </a:r>
            <a:endParaRPr lang="en-CA" dirty="0"/>
          </a:p>
        </p:txBody>
      </p:sp>
      <p:sp>
        <p:nvSpPr>
          <p:cNvPr id="3" name="Subtitle 2"/>
          <p:cNvSpPr>
            <a:spLocks noGrp="1"/>
          </p:cNvSpPr>
          <p:nvPr>
            <p:ph type="subTitle" idx="1"/>
          </p:nvPr>
        </p:nvSpPr>
        <p:spPr>
          <a:xfrm>
            <a:off x="762000" y="514350"/>
            <a:ext cx="6629400" cy="1131570"/>
          </a:xfrm>
        </p:spPr>
        <p:txBody>
          <a:bodyPr>
            <a:norm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sz="2800" dirty="0"/>
              <a:t>Game Engine Frameworks &amp; Patterns</a:t>
            </a:r>
            <a:endParaRPr lang="en-CA" dirty="0"/>
          </a:p>
        </p:txBody>
      </p:sp>
      <p:sp>
        <p:nvSpPr>
          <p:cNvPr id="4" name="TextBox 3">
            <a:extLst>
              <a:ext uri="{FF2B5EF4-FFF2-40B4-BE49-F238E27FC236}">
                <a16:creationId xmlns:a16="http://schemas.microsoft.com/office/drawing/2014/main" id="{665F06D0-C103-5B15-C4DD-6BC538D854BD}"/>
              </a:ext>
            </a:extLst>
          </p:cNvPr>
          <p:cNvSpPr txBox="1"/>
          <p:nvPr/>
        </p:nvSpPr>
        <p:spPr>
          <a:xfrm>
            <a:off x="1295400" y="2511669"/>
            <a:ext cx="6096000" cy="2246769"/>
          </a:xfrm>
          <a:prstGeom prst="rect">
            <a:avLst/>
          </a:prstGeom>
          <a:noFill/>
        </p:spPr>
        <p:txBody>
          <a:bodyPr wrap="square" rtlCol="0">
            <a:spAutoFit/>
          </a:bodyPr>
          <a:lstStyle/>
          <a:p>
            <a:pPr marL="285750" indent="-285750">
              <a:buFont typeface="Arial" panose="020B0604020202020204" pitchFamily="34" charset="0"/>
              <a:buChar char="•"/>
            </a:pPr>
            <a:r>
              <a:rPr lang="en-CA" sz="2800" dirty="0"/>
              <a:t>vector  (smart array) </a:t>
            </a:r>
          </a:p>
          <a:p>
            <a:pPr marL="285750" indent="-285750">
              <a:buFont typeface="Arial" panose="020B0604020202020204" pitchFamily="34" charset="0"/>
              <a:buChar char="•"/>
            </a:pPr>
            <a:r>
              <a:rPr lang="en-CA" sz="2800" dirty="0"/>
              <a:t>list  (linked list)</a:t>
            </a:r>
          </a:p>
          <a:p>
            <a:pPr marL="285750" indent="-285750">
              <a:buFont typeface="Arial" panose="020B0604020202020204" pitchFamily="34" charset="0"/>
              <a:buChar char="•"/>
            </a:pPr>
            <a:r>
              <a:rPr lang="en-CA" sz="2800" dirty="0"/>
              <a:t>map  (red-black tree)</a:t>
            </a:r>
          </a:p>
          <a:p>
            <a:pPr marL="742950" lvl="1" indent="-285750">
              <a:buFont typeface="Arial" panose="020B0604020202020204" pitchFamily="34" charset="0"/>
              <a:buChar char="•"/>
            </a:pPr>
            <a:r>
              <a:rPr lang="en-CA" sz="2800" dirty="0" err="1"/>
              <a:t>hashmap</a:t>
            </a:r>
            <a:endParaRPr lang="en-CA" sz="2800" dirty="0"/>
          </a:p>
          <a:p>
            <a:pPr marL="285750" indent="-285750">
              <a:buFont typeface="Arial" panose="020B0604020202020204" pitchFamily="34" charset="0"/>
              <a:buChar char="•"/>
            </a:pPr>
            <a:r>
              <a:rPr lang="en-CA" sz="2800" dirty="0"/>
              <a:t>Algorithm library ties into these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std::map (aka “</a:t>
            </a:r>
            <a:r>
              <a:rPr lang="en-CA" sz="3600" dirty="0" err="1"/>
              <a:t>dictonary</a:t>
            </a:r>
            <a:r>
              <a:rPr lang="en-CA" sz="3600" dirty="0"/>
              <a:t>”)</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a:bodyPr>
          <a:lstStyle/>
          <a:p>
            <a:r>
              <a:rPr lang="en-CA" dirty="0"/>
              <a:t>Sort of looks like an array, but we can index it with any type we want</a:t>
            </a:r>
          </a:p>
          <a:p>
            <a:r>
              <a:rPr lang="en-CA" dirty="0">
                <a:latin typeface="Courier New" panose="02070309020205020404" pitchFamily="49" charset="0"/>
                <a:cs typeface="Courier New" panose="02070309020205020404" pitchFamily="49" charset="0"/>
              </a:rPr>
              <a:t>int </a:t>
            </a:r>
            <a:r>
              <a:rPr lang="en-CA" dirty="0" err="1">
                <a:latin typeface="Courier New" panose="02070309020205020404" pitchFamily="49" charset="0"/>
                <a:cs typeface="Courier New" panose="02070309020205020404" pitchFamily="49" charset="0"/>
              </a:rPr>
              <a:t>myarray</a:t>
            </a:r>
            <a:r>
              <a:rPr lang="en-CA" dirty="0">
                <a:latin typeface="Courier New" panose="02070309020205020404" pitchFamily="49" charset="0"/>
                <a:cs typeface="Courier New" panose="02070309020205020404" pitchFamily="49" charset="0"/>
              </a:rPr>
              <a:t>[100];</a:t>
            </a:r>
          </a:p>
          <a:p>
            <a:pPr marL="667512" lvl="2" indent="-342900">
              <a:spcBef>
                <a:spcPts val="700"/>
              </a:spcBef>
              <a:buClr>
                <a:schemeClr val="tx2"/>
              </a:buClr>
              <a:buSzPct val="95000"/>
              <a:buFont typeface="Wingdings"/>
              <a:buChar char=""/>
            </a:pPr>
            <a:r>
              <a:rPr lang="en-CA" sz="2800" dirty="0"/>
              <a:t>Indexed by a int</a:t>
            </a:r>
          </a:p>
          <a:p>
            <a:pPr marL="667512" lvl="2" indent="-342900">
              <a:spcBef>
                <a:spcPts val="700"/>
              </a:spcBef>
              <a:buClr>
                <a:schemeClr val="tx2"/>
              </a:buClr>
              <a:buSzPct val="95000"/>
              <a:buFont typeface="Wingdings"/>
              <a:buChar char=""/>
            </a:pPr>
            <a:r>
              <a:rPr lang="en-CA" sz="2800" dirty="0"/>
              <a:t>Stores </a:t>
            </a:r>
            <a:r>
              <a:rPr lang="en-CA" sz="2800" dirty="0" err="1"/>
              <a:t>ints</a:t>
            </a:r>
            <a:endParaRPr lang="en-CA" sz="2800" dirty="0"/>
          </a:p>
        </p:txBody>
      </p:sp>
    </p:spTree>
    <p:extLst>
      <p:ext uri="{BB962C8B-B14F-4D97-AF65-F5344CB8AC3E}">
        <p14:creationId xmlns:p14="http://schemas.microsoft.com/office/powerpoint/2010/main" val="25736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std::map (aka “</a:t>
            </a:r>
            <a:r>
              <a:rPr lang="en-CA" sz="3600" dirty="0" err="1"/>
              <a:t>dictonary</a:t>
            </a:r>
            <a:r>
              <a:rPr lang="en-CA" sz="3600" dirty="0"/>
              <a:t>”)</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lnSpcReduction="10000"/>
          </a:bodyPr>
          <a:lstStyle/>
          <a:p>
            <a:r>
              <a:rPr lang="en-CA" dirty="0"/>
              <a:t>Sort of looks like an array, but we can index it with any type we want</a:t>
            </a:r>
          </a:p>
          <a:p>
            <a:r>
              <a:rPr lang="en-CA" dirty="0">
                <a:latin typeface="Courier New" panose="02070309020205020404" pitchFamily="49" charset="0"/>
                <a:cs typeface="Courier New" panose="02070309020205020404" pitchFamily="49" charset="0"/>
              </a:rPr>
              <a:t>std::string </a:t>
            </a:r>
            <a:r>
              <a:rPr lang="en-CA" dirty="0" err="1">
                <a:latin typeface="Courier New" panose="02070309020205020404" pitchFamily="49" charset="0"/>
                <a:cs typeface="Courier New" panose="02070309020205020404" pitchFamily="49" charset="0"/>
              </a:rPr>
              <a:t>myarray</a:t>
            </a:r>
            <a:r>
              <a:rPr lang="en-CA" dirty="0">
                <a:latin typeface="Courier New" panose="02070309020205020404" pitchFamily="49" charset="0"/>
                <a:cs typeface="Courier New" panose="02070309020205020404" pitchFamily="49" charset="0"/>
              </a:rPr>
              <a:t>[100];</a:t>
            </a:r>
          </a:p>
          <a:p>
            <a:pPr marL="667512" lvl="2" indent="-342900">
              <a:spcBef>
                <a:spcPts val="700"/>
              </a:spcBef>
              <a:buClr>
                <a:schemeClr val="tx2"/>
              </a:buClr>
              <a:buSzPct val="95000"/>
              <a:buFont typeface="Wingdings"/>
              <a:buChar char=""/>
            </a:pPr>
            <a:r>
              <a:rPr lang="en-CA" sz="2800" dirty="0"/>
              <a:t>Indexed by a int</a:t>
            </a:r>
          </a:p>
          <a:p>
            <a:pPr marL="667512" lvl="2" indent="-342900">
              <a:spcBef>
                <a:spcPts val="700"/>
              </a:spcBef>
              <a:buClr>
                <a:schemeClr val="tx2"/>
              </a:buClr>
              <a:buSzPct val="95000"/>
              <a:buFont typeface="Wingdings"/>
              <a:buChar char=""/>
            </a:pPr>
            <a:r>
              <a:rPr lang="en-CA" sz="2800" dirty="0"/>
              <a:t>(starts at 0 and goes to whatever)</a:t>
            </a:r>
          </a:p>
          <a:p>
            <a:pPr marL="667512" lvl="2" indent="-342900">
              <a:spcBef>
                <a:spcPts val="700"/>
              </a:spcBef>
              <a:buClr>
                <a:schemeClr val="tx2"/>
              </a:buClr>
              <a:buSzPct val="95000"/>
              <a:buFont typeface="Wingdings"/>
              <a:buChar char=""/>
            </a:pPr>
            <a:r>
              <a:rPr lang="en-CA" sz="2800" dirty="0"/>
              <a:t>Stores strings</a:t>
            </a:r>
          </a:p>
          <a:p>
            <a:pPr marL="667512" lvl="2" indent="-342900">
              <a:spcBef>
                <a:spcPts val="700"/>
              </a:spcBef>
              <a:buClr>
                <a:schemeClr val="tx2"/>
              </a:buClr>
              <a:buSzPct val="95000"/>
              <a:buFont typeface="Wingdings"/>
              <a:buChar char=""/>
            </a:pPr>
            <a:r>
              <a:rPr lang="en-CA" sz="2800" dirty="0"/>
              <a:t>Stored in order, contiguously</a:t>
            </a:r>
          </a:p>
        </p:txBody>
      </p:sp>
    </p:spTree>
    <p:extLst>
      <p:ext uri="{BB962C8B-B14F-4D97-AF65-F5344CB8AC3E}">
        <p14:creationId xmlns:p14="http://schemas.microsoft.com/office/powerpoint/2010/main" val="6948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std::map (aka “dictionary”)</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lnSpcReduction="10000"/>
          </a:bodyPr>
          <a:lstStyle/>
          <a:p>
            <a:r>
              <a:rPr lang="en-CA" dirty="0"/>
              <a:t>Sort of looks like an array, but we can index it with any type we want</a:t>
            </a:r>
          </a:p>
          <a:p>
            <a:r>
              <a:rPr lang="en-CA" dirty="0" err="1">
                <a:latin typeface="Courier New" panose="02070309020205020404" pitchFamily="49" charset="0"/>
                <a:cs typeface="Courier New" panose="02070309020205020404" pitchFamily="49" charset="0"/>
              </a:rPr>
              <a:t>cMonster</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myarray</a:t>
            </a:r>
            <a:r>
              <a:rPr lang="en-CA" dirty="0">
                <a:latin typeface="Courier New" panose="02070309020205020404" pitchFamily="49" charset="0"/>
                <a:cs typeface="Courier New" panose="02070309020205020404" pitchFamily="49" charset="0"/>
              </a:rPr>
              <a:t>[100];</a:t>
            </a:r>
          </a:p>
          <a:p>
            <a:pPr marL="667512" lvl="2" indent="-342900">
              <a:spcBef>
                <a:spcPts val="700"/>
              </a:spcBef>
              <a:buClr>
                <a:schemeClr val="tx2"/>
              </a:buClr>
              <a:buSzPct val="95000"/>
              <a:buFont typeface="Wingdings"/>
              <a:buChar char=""/>
            </a:pPr>
            <a:r>
              <a:rPr lang="en-CA" sz="2800" dirty="0"/>
              <a:t>Indexed by a int</a:t>
            </a:r>
          </a:p>
          <a:p>
            <a:pPr marL="667512" lvl="2" indent="-342900">
              <a:spcBef>
                <a:spcPts val="700"/>
              </a:spcBef>
              <a:buClr>
                <a:schemeClr val="tx2"/>
              </a:buClr>
              <a:buSzPct val="95000"/>
              <a:buFont typeface="Wingdings"/>
              <a:buChar char=""/>
            </a:pPr>
            <a:r>
              <a:rPr lang="en-CA" sz="2800" dirty="0"/>
              <a:t>(starts at 0 and goes to whatever)</a:t>
            </a:r>
          </a:p>
          <a:p>
            <a:pPr marL="667512" lvl="2" indent="-342900">
              <a:spcBef>
                <a:spcPts val="700"/>
              </a:spcBef>
              <a:buClr>
                <a:schemeClr val="tx2"/>
              </a:buClr>
              <a:buSzPct val="95000"/>
              <a:buFont typeface="Wingdings"/>
              <a:buChar char=""/>
            </a:pPr>
            <a:r>
              <a:rPr lang="en-CA" sz="2800" dirty="0"/>
              <a:t>Stores monster</a:t>
            </a:r>
          </a:p>
          <a:p>
            <a:pPr marL="667512" lvl="2" indent="-342900">
              <a:spcBef>
                <a:spcPts val="700"/>
              </a:spcBef>
              <a:buClr>
                <a:schemeClr val="tx2"/>
              </a:buClr>
              <a:buSzPct val="95000"/>
              <a:buFont typeface="Wingdings"/>
              <a:buChar char=""/>
            </a:pPr>
            <a:r>
              <a:rPr lang="en-CA" sz="2800" dirty="0"/>
              <a:t>Stored in order, contiguously</a:t>
            </a:r>
          </a:p>
        </p:txBody>
      </p:sp>
    </p:spTree>
    <p:extLst>
      <p:ext uri="{BB962C8B-B14F-4D97-AF65-F5344CB8AC3E}">
        <p14:creationId xmlns:p14="http://schemas.microsoft.com/office/powerpoint/2010/main" val="161997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Map type and index</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fontScale="55000" lnSpcReduction="20000"/>
          </a:bodyPr>
          <a:lstStyle/>
          <a:p>
            <a:r>
              <a:rPr lang="en-CA" sz="2800" dirty="0"/>
              <a:t>std::map&lt; string, int &gt; </a:t>
            </a:r>
            <a:r>
              <a:rPr lang="en-CA" sz="2800" dirty="0" err="1"/>
              <a:t>myMap</a:t>
            </a:r>
            <a:endParaRPr lang="en-CA" sz="2800" dirty="0"/>
          </a:p>
          <a:p>
            <a:pPr lvl="1"/>
            <a:r>
              <a:rPr lang="en-CA" sz="2400" dirty="0"/>
              <a:t>Indexed by the string (1</a:t>
            </a:r>
            <a:r>
              <a:rPr lang="en-CA" sz="2400" baseline="30000" dirty="0"/>
              <a:t>st</a:t>
            </a:r>
            <a:r>
              <a:rPr lang="en-CA" sz="2400" dirty="0"/>
              <a:t> value)</a:t>
            </a:r>
          </a:p>
          <a:p>
            <a:pPr lvl="1"/>
            <a:r>
              <a:rPr lang="en-CA" sz="2400" dirty="0"/>
              <a:t>Stores int (the 2</a:t>
            </a:r>
            <a:r>
              <a:rPr lang="en-CA" sz="2400" baseline="30000" dirty="0"/>
              <a:t>nd</a:t>
            </a:r>
            <a:r>
              <a:rPr lang="en-CA" sz="2400" dirty="0"/>
              <a:t> value)</a:t>
            </a:r>
          </a:p>
          <a:p>
            <a:r>
              <a:rPr lang="en-CA" sz="2800" dirty="0" err="1"/>
              <a:t>myMap</a:t>
            </a:r>
            <a:r>
              <a:rPr lang="en-CA" sz="2800" dirty="0"/>
              <a:t>[“text”] = 92;</a:t>
            </a:r>
          </a:p>
          <a:p>
            <a:r>
              <a:rPr lang="en-CA" sz="2800" dirty="0"/>
              <a:t>std::map&lt; string, string&gt; </a:t>
            </a:r>
            <a:r>
              <a:rPr lang="en-CA" sz="2800" dirty="0" err="1"/>
              <a:t>myDictonary</a:t>
            </a:r>
            <a:endParaRPr lang="en-CA" sz="2800" dirty="0"/>
          </a:p>
          <a:p>
            <a:r>
              <a:rPr lang="en-CA" sz="2800" b="1" dirty="0" err="1"/>
              <a:t>myDictonary</a:t>
            </a:r>
            <a:r>
              <a:rPr lang="en-CA" sz="2800" b="1" dirty="0"/>
              <a:t>[“on fleek”] </a:t>
            </a:r>
            <a:r>
              <a:rPr lang="en-CA" sz="2800" dirty="0"/>
              <a:t>= “</a:t>
            </a:r>
            <a:r>
              <a:rPr lang="en-US" sz="2800" dirty="0"/>
              <a:t>A word used by those intent on decimating the English language, and further depleting the ever dwindling repository of individuals capable of intellectual conversation. For anyone who uses the term 'on fleek' I've added links to the big words to help you out. I have a terrible vocabulary because I am a high school dropout. I have difficulty expressing myself with actual words, so I compensate for my inadequacies by using made up words and hope that no one questions it. In the likely event that someone DOES question it, I will react as if they are laughably out of touch. My portrayal of an uneducated social media whore is on fleek.</a:t>
            </a:r>
            <a:r>
              <a:rPr lang="en-CA" sz="2800" dirty="0"/>
              <a:t>”</a:t>
            </a:r>
          </a:p>
          <a:p>
            <a:r>
              <a:rPr lang="en-CA" sz="2800" dirty="0" err="1"/>
              <a:t>cout</a:t>
            </a:r>
            <a:r>
              <a:rPr lang="en-CA" sz="2800" dirty="0"/>
              <a:t> &lt;&lt; </a:t>
            </a:r>
            <a:r>
              <a:rPr lang="en-CA" sz="2800" dirty="0" err="1"/>
              <a:t>myDictionary</a:t>
            </a:r>
            <a:r>
              <a:rPr lang="en-CA" sz="2800" dirty="0"/>
              <a:t>[“on fleek”]</a:t>
            </a:r>
          </a:p>
        </p:txBody>
      </p:sp>
    </p:spTree>
    <p:extLst>
      <p:ext uri="{BB962C8B-B14F-4D97-AF65-F5344CB8AC3E}">
        <p14:creationId xmlns:p14="http://schemas.microsoft.com/office/powerpoint/2010/main" val="94190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Map type and index</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lnSpcReduction="10000"/>
          </a:bodyPr>
          <a:lstStyle/>
          <a:p>
            <a:r>
              <a:rPr lang="en-CA" sz="2800" b="1" dirty="0" err="1"/>
              <a:t>myDictonary</a:t>
            </a:r>
            <a:r>
              <a:rPr lang="en-CA" sz="2800" b="1" dirty="0"/>
              <a:t>[“on fleek”] </a:t>
            </a:r>
            <a:r>
              <a:rPr lang="en-CA" sz="2800" dirty="0"/>
              <a:t>= “</a:t>
            </a:r>
            <a:r>
              <a:rPr lang="en-US" sz="2800" dirty="0"/>
              <a:t>A word used by …..</a:t>
            </a:r>
            <a:r>
              <a:rPr lang="en-CA" sz="2800" dirty="0"/>
              <a:t>”</a:t>
            </a:r>
          </a:p>
          <a:p>
            <a:r>
              <a:rPr lang="en-CA" sz="2800" b="1" dirty="0" err="1"/>
              <a:t>myDictonary</a:t>
            </a:r>
            <a:r>
              <a:rPr lang="en-CA" sz="2800" b="1" dirty="0"/>
              <a:t>[“on fleek”] </a:t>
            </a:r>
            <a:r>
              <a:rPr lang="en-CA" sz="2800" dirty="0"/>
              <a:t>= “</a:t>
            </a:r>
            <a:r>
              <a:rPr lang="en-US" sz="2800" dirty="0"/>
              <a:t>lame</a:t>
            </a:r>
            <a:r>
              <a:rPr lang="en-CA" sz="2800" dirty="0"/>
              <a:t>”</a:t>
            </a:r>
          </a:p>
          <a:p>
            <a:r>
              <a:rPr lang="en-CA" sz="2800" dirty="0"/>
              <a:t>…Sometimes we want multiple items at the same index.</a:t>
            </a:r>
          </a:p>
          <a:p>
            <a:r>
              <a:rPr lang="en-CA" sz="2800" dirty="0" err="1"/>
              <a:t>myHouse</a:t>
            </a:r>
            <a:r>
              <a:rPr lang="en-CA" sz="2800" dirty="0"/>
              <a:t>[“Feeney”] = me</a:t>
            </a:r>
          </a:p>
          <a:p>
            <a:r>
              <a:rPr lang="en-CA" sz="2800" dirty="0" err="1"/>
              <a:t>myHouse</a:t>
            </a:r>
            <a:r>
              <a:rPr lang="en-CA" sz="2800" dirty="0"/>
              <a:t>[“Feeney”] = kid#1</a:t>
            </a:r>
          </a:p>
          <a:p>
            <a:r>
              <a:rPr lang="en-CA" sz="2800" dirty="0"/>
              <a:t>In that case, you can use a “multi-map”</a:t>
            </a:r>
          </a:p>
          <a:p>
            <a:endParaRPr lang="en-CA" sz="2800" dirty="0"/>
          </a:p>
        </p:txBody>
      </p:sp>
    </p:spTree>
    <p:extLst>
      <p:ext uri="{BB962C8B-B14F-4D97-AF65-F5344CB8AC3E}">
        <p14:creationId xmlns:p14="http://schemas.microsoft.com/office/powerpoint/2010/main" val="3323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Map vs multi-map</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a:bodyPr>
          <a:lstStyle/>
          <a:p>
            <a:r>
              <a:rPr lang="en-CA" sz="2800" dirty="0" err="1"/>
              <a:t>myHouse</a:t>
            </a:r>
            <a:r>
              <a:rPr lang="en-CA" sz="2800" dirty="0"/>
              <a:t>[“Feeney”] = me</a:t>
            </a:r>
          </a:p>
          <a:p>
            <a:r>
              <a:rPr lang="en-CA" sz="2800" dirty="0" err="1"/>
              <a:t>myHouse</a:t>
            </a:r>
            <a:r>
              <a:rPr lang="en-CA" sz="2800" dirty="0"/>
              <a:t>[“Feeney”] = kid#1</a:t>
            </a:r>
          </a:p>
          <a:p>
            <a:r>
              <a:rPr lang="en-CA" sz="2800" dirty="0" err="1"/>
              <a:t>myHouse</a:t>
            </a:r>
            <a:r>
              <a:rPr lang="en-CA" sz="2800"/>
              <a:t>[“Feeney”] = kid#2</a:t>
            </a:r>
            <a:endParaRPr lang="en-CA" sz="2800" dirty="0"/>
          </a:p>
          <a:p>
            <a:r>
              <a:rPr lang="en-CA" sz="2800" dirty="0"/>
              <a:t>When I do the find() the iterator returns 1</a:t>
            </a:r>
            <a:r>
              <a:rPr lang="en-CA" sz="2800" baseline="30000" dirty="0"/>
              <a:t>st</a:t>
            </a:r>
            <a:r>
              <a:rPr lang="en-CA" sz="2800" dirty="0"/>
              <a:t> and 2</a:t>
            </a:r>
            <a:r>
              <a:rPr lang="en-CA" sz="2800" baseline="30000" dirty="0"/>
              <a:t>nd</a:t>
            </a:r>
            <a:r>
              <a:rPr lang="en-CA" sz="2800" dirty="0"/>
              <a:t>, but the 2</a:t>
            </a:r>
            <a:r>
              <a:rPr lang="en-CA" sz="2800" baseline="30000" dirty="0"/>
              <a:t>nd</a:t>
            </a:r>
            <a:r>
              <a:rPr lang="en-CA" sz="2800" dirty="0"/>
              <a:t> is a vector</a:t>
            </a:r>
          </a:p>
          <a:p>
            <a:endParaRPr lang="en-CA" sz="2800" dirty="0"/>
          </a:p>
        </p:txBody>
      </p:sp>
    </p:spTree>
    <p:extLst>
      <p:ext uri="{BB962C8B-B14F-4D97-AF65-F5344CB8AC3E}">
        <p14:creationId xmlns:p14="http://schemas.microsoft.com/office/powerpoint/2010/main" val="248652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Map type and index</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a:bodyPr>
          <a:lstStyle/>
          <a:p>
            <a:r>
              <a:rPr lang="en-CA" sz="2800" dirty="0"/>
              <a:t>std::map&lt; string, string&gt; </a:t>
            </a:r>
            <a:r>
              <a:rPr lang="en-CA" sz="2800" dirty="0" err="1"/>
              <a:t>myDictonary</a:t>
            </a:r>
            <a:endParaRPr lang="en-CA" sz="2800" dirty="0"/>
          </a:p>
          <a:p>
            <a:r>
              <a:rPr lang="en-CA" sz="2800" dirty="0" err="1"/>
              <a:t>cout</a:t>
            </a:r>
            <a:r>
              <a:rPr lang="en-CA" sz="2800" dirty="0"/>
              <a:t> &lt;&lt; </a:t>
            </a:r>
            <a:r>
              <a:rPr lang="en-CA" sz="2800" dirty="0" err="1"/>
              <a:t>myDictionary</a:t>
            </a:r>
            <a:r>
              <a:rPr lang="en-CA" sz="2800" dirty="0"/>
              <a:t>[“on </a:t>
            </a:r>
            <a:r>
              <a:rPr lang="en-CA" sz="2800" dirty="0" err="1"/>
              <a:t>fleek</a:t>
            </a:r>
            <a:r>
              <a:rPr lang="en-CA" sz="2800" b="1" u="sng" dirty="0" err="1"/>
              <a:t>z</a:t>
            </a:r>
            <a:r>
              <a:rPr lang="en-CA" sz="2800" b="1" u="sng" dirty="0"/>
              <a:t>!</a:t>
            </a:r>
            <a:r>
              <a:rPr lang="en-CA" sz="2800" dirty="0"/>
              <a:t>”]</a:t>
            </a:r>
          </a:p>
          <a:p>
            <a:r>
              <a:rPr lang="en-CA" sz="2800" dirty="0"/>
              <a:t>It’s NOT in the map, so what happens?</a:t>
            </a:r>
          </a:p>
          <a:p>
            <a:pPr lvl="1"/>
            <a:r>
              <a:rPr lang="en-CA" sz="2400" dirty="0"/>
              <a:t>You get an out of bounds exception/error</a:t>
            </a:r>
            <a:br>
              <a:rPr lang="en-CA" sz="2400" dirty="0"/>
            </a:br>
            <a:r>
              <a:rPr lang="en-CA" sz="2400" dirty="0"/>
              <a:t>(Just like if you went outside the bounds of an array)</a:t>
            </a:r>
          </a:p>
        </p:txBody>
      </p:sp>
    </p:spTree>
    <p:extLst>
      <p:ext uri="{BB962C8B-B14F-4D97-AF65-F5344CB8AC3E}">
        <p14:creationId xmlns:p14="http://schemas.microsoft.com/office/powerpoint/2010/main" val="320413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Map type and index</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a:bodyPr>
          <a:lstStyle/>
          <a:p>
            <a:r>
              <a:rPr lang="en-CA" sz="2800" dirty="0"/>
              <a:t>std::map&lt; string, string&gt; </a:t>
            </a:r>
            <a:r>
              <a:rPr lang="en-CA" sz="2800" dirty="0" err="1"/>
              <a:t>myDictonary</a:t>
            </a:r>
            <a:endParaRPr lang="en-CA" sz="2800" dirty="0"/>
          </a:p>
          <a:p>
            <a:r>
              <a:rPr lang="en-CA" sz="2800" dirty="0" err="1"/>
              <a:t>cout</a:t>
            </a:r>
            <a:r>
              <a:rPr lang="en-CA" sz="2800" dirty="0"/>
              <a:t> &lt;&lt; </a:t>
            </a:r>
            <a:r>
              <a:rPr lang="en-CA" sz="2800" dirty="0" err="1"/>
              <a:t>myDictionary</a:t>
            </a:r>
            <a:r>
              <a:rPr lang="en-CA" sz="2800" dirty="0"/>
              <a:t>[“on </a:t>
            </a:r>
            <a:r>
              <a:rPr lang="en-CA" sz="2800" dirty="0" err="1"/>
              <a:t>fleek</a:t>
            </a:r>
            <a:r>
              <a:rPr lang="en-CA" sz="2800" b="1" u="sng" dirty="0" err="1"/>
              <a:t>z</a:t>
            </a:r>
            <a:r>
              <a:rPr lang="en-CA" sz="2800" b="1" u="sng" dirty="0"/>
              <a:t>!</a:t>
            </a:r>
            <a:r>
              <a:rPr lang="en-CA" sz="2800" dirty="0"/>
              <a:t>”]</a:t>
            </a:r>
          </a:p>
          <a:p>
            <a:r>
              <a:rPr lang="en-CA" sz="2800" dirty="0"/>
              <a:t>iterator it = </a:t>
            </a:r>
            <a:r>
              <a:rPr lang="en-CA" sz="2800" dirty="0" err="1"/>
              <a:t>myDictionary.</a:t>
            </a:r>
            <a:r>
              <a:rPr lang="en-CA" sz="2800" b="1" u="sng" dirty="0" err="1"/>
              <a:t>find</a:t>
            </a:r>
            <a:r>
              <a:rPr lang="en-CA" sz="2800" dirty="0"/>
              <a:t>(“on </a:t>
            </a:r>
            <a:r>
              <a:rPr lang="en-CA" sz="2800" dirty="0" err="1"/>
              <a:t>fleekz</a:t>
            </a:r>
            <a:r>
              <a:rPr lang="en-CA" sz="2800" dirty="0"/>
              <a:t>!”)</a:t>
            </a:r>
          </a:p>
          <a:p>
            <a:r>
              <a:rPr lang="en-CA" sz="2800" dirty="0"/>
              <a:t>*it : don’t get what you think (with a map)</a:t>
            </a:r>
          </a:p>
          <a:p>
            <a:r>
              <a:rPr lang="en-CA" sz="2800" dirty="0"/>
              <a:t>Has two items: it-&gt;first, it-&gt;second</a:t>
            </a:r>
          </a:p>
          <a:p>
            <a:r>
              <a:rPr lang="en-CA" sz="2800" dirty="0" err="1"/>
              <a:t>cout</a:t>
            </a:r>
            <a:r>
              <a:rPr lang="en-CA" sz="2800" dirty="0"/>
              <a:t> &lt;&lt; it-&gt;second() </a:t>
            </a:r>
            <a:endParaRPr lang="en-CA" sz="2400" dirty="0"/>
          </a:p>
        </p:txBody>
      </p:sp>
    </p:spTree>
    <p:extLst>
      <p:ext uri="{BB962C8B-B14F-4D97-AF65-F5344CB8AC3E}">
        <p14:creationId xmlns:p14="http://schemas.microsoft.com/office/powerpoint/2010/main" val="67751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Map type and index</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fontScale="92500"/>
          </a:bodyPr>
          <a:lstStyle/>
          <a:p>
            <a:r>
              <a:rPr lang="en-CA" sz="2800" dirty="0"/>
              <a:t>Iterators on maps behave like other iterators, so you can loop through them with .begin() and .end().</a:t>
            </a:r>
          </a:p>
          <a:p>
            <a:r>
              <a:rPr lang="en-CA" sz="2800" dirty="0"/>
              <a:t>Also many of the algorithm library things will work on a map</a:t>
            </a:r>
          </a:p>
          <a:p>
            <a:r>
              <a:rPr lang="en-CA" sz="2800" dirty="0"/>
              <a:t>BUT, if the container has a matching method, you almost always use the containers:</a:t>
            </a:r>
          </a:p>
          <a:p>
            <a:pPr lvl="1"/>
            <a:r>
              <a:rPr lang="en-CA" sz="2000" dirty="0"/>
              <a:t>std::find() 	    vector, list, etc. DON’T have a find </a:t>
            </a:r>
          </a:p>
          <a:p>
            <a:pPr lvl="1"/>
            <a:r>
              <a:rPr lang="en-CA" sz="2000" dirty="0"/>
              <a:t>std::map DOES have a find() on it, so use the maps find()</a:t>
            </a:r>
          </a:p>
        </p:txBody>
      </p:sp>
    </p:spTree>
    <p:extLst>
      <p:ext uri="{BB962C8B-B14F-4D97-AF65-F5344CB8AC3E}">
        <p14:creationId xmlns:p14="http://schemas.microsoft.com/office/powerpoint/2010/main" val="157011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D561-88E6-2604-2E7E-3A24A47EC217}"/>
              </a:ext>
            </a:extLst>
          </p:cNvPr>
          <p:cNvSpPr>
            <a:spLocks noGrp="1"/>
          </p:cNvSpPr>
          <p:nvPr>
            <p:ph type="title"/>
          </p:nvPr>
        </p:nvSpPr>
        <p:spPr/>
        <p:txBody>
          <a:bodyPr/>
          <a:lstStyle/>
          <a:p>
            <a:r>
              <a:rPr lang="en-CA" dirty="0"/>
              <a:t>std::list  </a:t>
            </a:r>
            <a:r>
              <a:rPr lang="en-CA" dirty="0">
                <a:sym typeface="Wingdings" panose="05000000000000000000" pitchFamily="2" charset="2"/>
              </a:rPr>
              <a:t> “lined list”</a:t>
            </a:r>
            <a:endParaRPr lang="en-CA" dirty="0"/>
          </a:p>
        </p:txBody>
      </p:sp>
      <p:sp>
        <p:nvSpPr>
          <p:cNvPr id="3" name="Content Placeholder 2">
            <a:extLst>
              <a:ext uri="{FF2B5EF4-FFF2-40B4-BE49-F238E27FC236}">
                <a16:creationId xmlns:a16="http://schemas.microsoft.com/office/drawing/2014/main" id="{07AC5D56-ACAA-387D-B495-3D3D9920EB6E}"/>
              </a:ext>
            </a:extLst>
          </p:cNvPr>
          <p:cNvSpPr>
            <a:spLocks noGrp="1"/>
          </p:cNvSpPr>
          <p:nvPr>
            <p:ph idx="1"/>
          </p:nvPr>
        </p:nvSpPr>
        <p:spPr/>
        <p:txBody>
          <a:bodyPr>
            <a:normAutofit fontScale="92500" lnSpcReduction="10000"/>
          </a:bodyPr>
          <a:lstStyle/>
          <a:p>
            <a:r>
              <a:rPr lang="en-CA" dirty="0"/>
              <a:t>Specifically, a “doubly linked list”</a:t>
            </a:r>
          </a:p>
          <a:p>
            <a:r>
              <a:rPr lang="en-CA" dirty="0"/>
              <a:t>Why use this strange structure (instead of a vector or map)?</a:t>
            </a:r>
          </a:p>
          <a:p>
            <a:r>
              <a:rPr lang="en-CA" dirty="0"/>
              <a:t>PHP -&gt; Only has maps</a:t>
            </a:r>
          </a:p>
          <a:p>
            <a:r>
              <a:rPr lang="en-CA" dirty="0"/>
              <a:t>Slow to search</a:t>
            </a:r>
          </a:p>
          <a:p>
            <a:r>
              <a:rPr lang="en-CA" dirty="0"/>
              <a:t>Hard to back backwards (with singly linked list)</a:t>
            </a:r>
          </a:p>
          <a:p>
            <a:r>
              <a:rPr lang="en-CA" dirty="0"/>
              <a:t>Very cache unfriendly </a:t>
            </a:r>
          </a:p>
        </p:txBody>
      </p:sp>
    </p:spTree>
    <p:extLst>
      <p:ext uri="{BB962C8B-B14F-4D97-AF65-F5344CB8AC3E}">
        <p14:creationId xmlns:p14="http://schemas.microsoft.com/office/powerpoint/2010/main" val="54324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c-Man Maze | Pac-Man Wiki | Fandom">
            <a:extLst>
              <a:ext uri="{FF2B5EF4-FFF2-40B4-BE49-F238E27FC236}">
                <a16:creationId xmlns:a16="http://schemas.microsoft.com/office/drawing/2014/main" id="{368522FE-947C-36B8-3C25-FB3B1D742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5750"/>
            <a:ext cx="3810000" cy="435428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45B040D-0752-8DFE-5436-1E9D57026CD8}"/>
              </a:ext>
            </a:extLst>
          </p:cNvPr>
          <p:cNvSpPr/>
          <p:nvPr/>
        </p:nvSpPr>
        <p:spPr>
          <a:xfrm>
            <a:off x="7162800" y="1428750"/>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8962B77C-62F3-4F5A-A5EB-8975663ACA42}"/>
              </a:ext>
            </a:extLst>
          </p:cNvPr>
          <p:cNvSpPr/>
          <p:nvPr/>
        </p:nvSpPr>
        <p:spPr>
          <a:xfrm>
            <a:off x="5943600" y="1962150"/>
            <a:ext cx="3810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92D6D59B-8DD2-164D-F5C4-1ADCE3D6E2C7}"/>
              </a:ext>
            </a:extLst>
          </p:cNvPr>
          <p:cNvSpPr/>
          <p:nvPr/>
        </p:nvSpPr>
        <p:spPr>
          <a:xfrm>
            <a:off x="4038600" y="1047750"/>
            <a:ext cx="152400" cy="152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8976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D561-88E6-2604-2E7E-3A24A47EC217}"/>
              </a:ext>
            </a:extLst>
          </p:cNvPr>
          <p:cNvSpPr>
            <a:spLocks noGrp="1"/>
          </p:cNvSpPr>
          <p:nvPr>
            <p:ph type="title"/>
          </p:nvPr>
        </p:nvSpPr>
        <p:spPr/>
        <p:txBody>
          <a:bodyPr/>
          <a:lstStyle/>
          <a:p>
            <a:r>
              <a:rPr lang="en-CA" dirty="0"/>
              <a:t>std::list  </a:t>
            </a:r>
            <a:r>
              <a:rPr lang="en-CA" dirty="0">
                <a:sym typeface="Wingdings" panose="05000000000000000000" pitchFamily="2" charset="2"/>
              </a:rPr>
              <a:t> “lined list”</a:t>
            </a:r>
            <a:endParaRPr lang="en-CA" dirty="0"/>
          </a:p>
        </p:txBody>
      </p:sp>
      <p:sp>
        <p:nvSpPr>
          <p:cNvPr id="3" name="Content Placeholder 2">
            <a:extLst>
              <a:ext uri="{FF2B5EF4-FFF2-40B4-BE49-F238E27FC236}">
                <a16:creationId xmlns:a16="http://schemas.microsoft.com/office/drawing/2014/main" id="{07AC5D56-ACAA-387D-B495-3D3D9920EB6E}"/>
              </a:ext>
            </a:extLst>
          </p:cNvPr>
          <p:cNvSpPr>
            <a:spLocks noGrp="1"/>
          </p:cNvSpPr>
          <p:nvPr>
            <p:ph idx="1"/>
          </p:nvPr>
        </p:nvSpPr>
        <p:spPr/>
        <p:txBody>
          <a:bodyPr>
            <a:normAutofit fontScale="85000" lnSpcReduction="20000"/>
          </a:bodyPr>
          <a:lstStyle/>
          <a:p>
            <a:r>
              <a:rPr lang="en-CA" dirty="0"/>
              <a:t>Why use this strange structure (instead of a vector or map)?</a:t>
            </a:r>
          </a:p>
          <a:p>
            <a:r>
              <a:rPr lang="en-CA" dirty="0"/>
              <a:t>Insert and delete instantly anywhere</a:t>
            </a:r>
          </a:p>
          <a:p>
            <a:pPr lvl="1"/>
            <a:r>
              <a:rPr lang="en-CA" dirty="0"/>
              <a:t>O(1) time and always the same</a:t>
            </a:r>
          </a:p>
          <a:p>
            <a:r>
              <a:rPr lang="en-CA" dirty="0"/>
              <a:t>Compared to a vector:</a:t>
            </a:r>
          </a:p>
          <a:p>
            <a:pPr lvl="1"/>
            <a:r>
              <a:rPr lang="en-CA" dirty="0"/>
              <a:t>Insert or delete at end (</a:t>
            </a:r>
            <a:r>
              <a:rPr lang="en-CA" dirty="0" err="1"/>
              <a:t>push_back</a:t>
            </a:r>
            <a:r>
              <a:rPr lang="en-CA" dirty="0"/>
              <a:t>) it’s mostly O(1)</a:t>
            </a:r>
            <a:br>
              <a:rPr lang="en-CA" dirty="0"/>
            </a:br>
            <a:r>
              <a:rPr lang="en-CA" dirty="0"/>
              <a:t>(unless we have to resize)</a:t>
            </a:r>
          </a:p>
          <a:p>
            <a:r>
              <a:rPr lang="en-CA" dirty="0"/>
              <a:t>Insert and delete are very expensive with vector because it has to copy parts of the data</a:t>
            </a:r>
          </a:p>
        </p:txBody>
      </p:sp>
    </p:spTree>
    <p:extLst>
      <p:ext uri="{BB962C8B-B14F-4D97-AF65-F5344CB8AC3E}">
        <p14:creationId xmlns:p14="http://schemas.microsoft.com/office/powerpoint/2010/main" val="174537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F8DAEFA-4E67-B617-2151-C23C00110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1955"/>
            <a:ext cx="44196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3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STL: Standard Template Library</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lnSpcReduction="10000"/>
          </a:bodyPr>
          <a:lstStyle/>
          <a:p>
            <a:r>
              <a:rPr lang="en-CA" dirty="0"/>
              <a:t>Part of the C++ standard  </a:t>
            </a:r>
          </a:p>
          <a:p>
            <a:r>
              <a:rPr lang="en-CA" dirty="0"/>
              <a:t>Is a source code library (not a .lib file)</a:t>
            </a:r>
          </a:p>
          <a:p>
            <a:r>
              <a:rPr lang="en-CA" dirty="0"/>
              <a:t>Originally made by Silicon Graphics</a:t>
            </a:r>
          </a:p>
          <a:p>
            <a:pPr lvl="1"/>
            <a:r>
              <a:rPr lang="en-CA" dirty="0"/>
              <a:t>There are many versions of the STL</a:t>
            </a:r>
          </a:p>
          <a:p>
            <a:pPr lvl="1"/>
            <a:r>
              <a:rPr lang="en-CA" dirty="0"/>
              <a:t>But there’s one you get with your compiler</a:t>
            </a:r>
          </a:p>
          <a:p>
            <a:r>
              <a:rPr lang="en-CA" dirty="0"/>
              <a:t>Supposed to be helpful, no definitive</a:t>
            </a:r>
          </a:p>
          <a:p>
            <a:pPr lvl="1"/>
            <a:r>
              <a:rPr lang="en-CA" dirty="0"/>
              <a:t>…i.e. you don’t </a:t>
            </a:r>
            <a:r>
              <a:rPr lang="en-CA" i="1" dirty="0"/>
              <a:t>have </a:t>
            </a:r>
            <a:r>
              <a:rPr lang="en-CA" dirty="0"/>
              <a:t>to use it</a:t>
            </a:r>
          </a:p>
        </p:txBody>
      </p:sp>
    </p:spTree>
    <p:extLst>
      <p:ext uri="{BB962C8B-B14F-4D97-AF65-F5344CB8AC3E}">
        <p14:creationId xmlns:p14="http://schemas.microsoft.com/office/powerpoint/2010/main" val="13568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STL: Standard Template Library</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fontScale="77500" lnSpcReduction="20000"/>
          </a:bodyPr>
          <a:lstStyle/>
          <a:p>
            <a:r>
              <a:rPr lang="en-CA" dirty="0"/>
              <a:t>Is “templated”, so you’ll see: </a:t>
            </a:r>
          </a:p>
          <a:p>
            <a:pPr lvl="1"/>
            <a:r>
              <a:rPr lang="en-CA" dirty="0"/>
              <a:t>template &lt;class T&gt; … in the code</a:t>
            </a:r>
          </a:p>
          <a:p>
            <a:r>
              <a:rPr lang="en-CA" dirty="0"/>
              <a:t>It’s all header based (as all templated code is)</a:t>
            </a:r>
          </a:p>
          <a:p>
            <a:r>
              <a:rPr lang="en-CA" dirty="0"/>
              <a:t>You don’t need to worry about this, but it means you need to specify the type:</a:t>
            </a:r>
          </a:p>
          <a:p>
            <a:pPr lvl="1"/>
            <a:r>
              <a:rPr lang="en-CA" dirty="0"/>
              <a:t>std::vector&lt;</a:t>
            </a:r>
            <a:r>
              <a:rPr lang="en-CA" b="1" i="1" dirty="0"/>
              <a:t>int</a:t>
            </a:r>
            <a:r>
              <a:rPr lang="en-CA" dirty="0"/>
              <a:t>&gt; </a:t>
            </a:r>
          </a:p>
          <a:p>
            <a:pPr lvl="1"/>
            <a:r>
              <a:rPr lang="en-CA" dirty="0"/>
              <a:t>std::vector&lt;</a:t>
            </a:r>
            <a:r>
              <a:rPr lang="en-CA" b="1" i="1" dirty="0"/>
              <a:t>double</a:t>
            </a:r>
            <a:r>
              <a:rPr lang="en-CA" dirty="0"/>
              <a:t>&gt;</a:t>
            </a:r>
          </a:p>
          <a:p>
            <a:pPr lvl="1"/>
            <a:r>
              <a:rPr lang="en-CA" dirty="0"/>
              <a:t>std::vector&lt;</a:t>
            </a:r>
            <a:r>
              <a:rPr lang="en-CA" b="1" dirty="0"/>
              <a:t>std::string</a:t>
            </a:r>
            <a:r>
              <a:rPr lang="en-CA" dirty="0"/>
              <a:t>&gt;</a:t>
            </a:r>
          </a:p>
          <a:p>
            <a:pPr lvl="1"/>
            <a:r>
              <a:rPr lang="en-CA" dirty="0"/>
              <a:t>std::vector&lt;</a:t>
            </a:r>
            <a:r>
              <a:rPr lang="en-CA" b="1" i="1" dirty="0" err="1"/>
              <a:t>cMonster</a:t>
            </a:r>
            <a:r>
              <a:rPr lang="en-CA" dirty="0"/>
              <a:t>&gt; </a:t>
            </a:r>
          </a:p>
          <a:p>
            <a:pPr lvl="1"/>
            <a:r>
              <a:rPr lang="en-CA" dirty="0"/>
              <a:t>Etc.</a:t>
            </a:r>
          </a:p>
        </p:txBody>
      </p:sp>
    </p:spTree>
    <p:extLst>
      <p:ext uri="{BB962C8B-B14F-4D97-AF65-F5344CB8AC3E}">
        <p14:creationId xmlns:p14="http://schemas.microsoft.com/office/powerpoint/2010/main" val="122195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std::vector (aka “smart array”)</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lnSpcReduction="10000"/>
          </a:bodyPr>
          <a:lstStyle/>
          <a:p>
            <a:r>
              <a:rPr lang="en-CA" dirty="0"/>
              <a:t>Acts like a regular array: almost identical syntax, but some changes, of course</a:t>
            </a:r>
          </a:p>
          <a:p>
            <a:r>
              <a:rPr lang="en-CA" dirty="0">
                <a:latin typeface="Courier New" panose="02070309020205020404" pitchFamily="49" charset="0"/>
                <a:cs typeface="Courier New" panose="02070309020205020404" pitchFamily="49" charset="0"/>
              </a:rPr>
              <a:t>int </a:t>
            </a:r>
            <a:r>
              <a:rPr lang="en-CA" dirty="0" err="1">
                <a:latin typeface="Courier New" panose="02070309020205020404" pitchFamily="49" charset="0"/>
                <a:cs typeface="Courier New" panose="02070309020205020404" pitchFamily="49" charset="0"/>
              </a:rPr>
              <a:t>myarray</a:t>
            </a:r>
            <a:r>
              <a:rPr lang="en-CA" dirty="0">
                <a:latin typeface="Courier New" panose="02070309020205020404" pitchFamily="49" charset="0"/>
                <a:cs typeface="Courier New" panose="02070309020205020404" pitchFamily="49" charset="0"/>
              </a:rPr>
              <a:t>[100];</a:t>
            </a:r>
          </a:p>
          <a:p>
            <a:r>
              <a:rPr lang="en-CA" dirty="0">
                <a:latin typeface="Courier New" panose="02070309020205020404" pitchFamily="49" charset="0"/>
                <a:cs typeface="Courier New" panose="02070309020205020404" pitchFamily="49" charset="0"/>
              </a:rPr>
              <a:t>std::vector&lt;int&gt; </a:t>
            </a:r>
            <a:r>
              <a:rPr lang="en-CA" dirty="0" err="1">
                <a:latin typeface="Courier New" panose="02070309020205020404" pitchFamily="49" charset="0"/>
                <a:cs typeface="Courier New" panose="02070309020205020404" pitchFamily="49" charset="0"/>
              </a:rPr>
              <a:t>vecInts</a:t>
            </a:r>
            <a:r>
              <a:rPr lang="en-CA" dirty="0">
                <a:latin typeface="Courier New" panose="02070309020205020404" pitchFamily="49" charset="0"/>
                <a:cs typeface="Courier New" panose="02070309020205020404" pitchFamily="49" charset="0"/>
              </a:rPr>
              <a:t>;</a:t>
            </a:r>
          </a:p>
          <a:p>
            <a:r>
              <a:rPr lang="en-CA" dirty="0"/>
              <a:t>Access items like an array: </a:t>
            </a:r>
          </a:p>
          <a:p>
            <a:pPr lvl="1"/>
            <a:r>
              <a:rPr lang="en-CA" dirty="0" err="1"/>
              <a:t>myarray</a:t>
            </a:r>
            <a:r>
              <a:rPr lang="en-CA" dirty="0"/>
              <a:t>[5] = 3; 	</a:t>
            </a:r>
            <a:r>
              <a:rPr lang="en-CA" dirty="0" err="1"/>
              <a:t>cout</a:t>
            </a:r>
            <a:r>
              <a:rPr lang="en-CA" dirty="0"/>
              <a:t> &lt;&lt; </a:t>
            </a:r>
            <a:r>
              <a:rPr lang="en-CA" dirty="0" err="1"/>
              <a:t>myarray</a:t>
            </a:r>
            <a:r>
              <a:rPr lang="en-CA" dirty="0"/>
              <a:t>[5];</a:t>
            </a:r>
          </a:p>
          <a:p>
            <a:pPr lvl="1"/>
            <a:r>
              <a:rPr lang="en-CA" dirty="0" err="1"/>
              <a:t>vecInts</a:t>
            </a:r>
            <a:r>
              <a:rPr lang="en-CA" dirty="0"/>
              <a:t>[5] = 3;		</a:t>
            </a:r>
            <a:r>
              <a:rPr lang="en-CA" dirty="0" err="1"/>
              <a:t>cout</a:t>
            </a:r>
            <a:r>
              <a:rPr lang="en-CA" dirty="0"/>
              <a:t> &lt;&lt; </a:t>
            </a:r>
            <a:r>
              <a:rPr lang="en-CA" dirty="0" err="1"/>
              <a:t>vecInts</a:t>
            </a:r>
            <a:r>
              <a:rPr lang="en-CA" dirty="0"/>
              <a:t>[5];</a:t>
            </a:r>
          </a:p>
        </p:txBody>
      </p:sp>
    </p:spTree>
    <p:extLst>
      <p:ext uri="{BB962C8B-B14F-4D97-AF65-F5344CB8AC3E}">
        <p14:creationId xmlns:p14="http://schemas.microsoft.com/office/powerpoint/2010/main" val="238774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8B2D-E20C-8F97-D548-25A7395550F4}"/>
              </a:ext>
            </a:extLst>
          </p:cNvPr>
          <p:cNvSpPr>
            <a:spLocks noGrp="1"/>
          </p:cNvSpPr>
          <p:nvPr>
            <p:ph type="title"/>
          </p:nvPr>
        </p:nvSpPr>
        <p:spPr/>
        <p:txBody>
          <a:bodyPr/>
          <a:lstStyle/>
          <a:p>
            <a:r>
              <a:rPr lang="en-CA" sz="3600" dirty="0"/>
              <a:t>std::vector (aka “smart array”)</a:t>
            </a:r>
          </a:p>
        </p:txBody>
      </p:sp>
      <p:sp>
        <p:nvSpPr>
          <p:cNvPr id="3" name="Content Placeholder 2">
            <a:extLst>
              <a:ext uri="{FF2B5EF4-FFF2-40B4-BE49-F238E27FC236}">
                <a16:creationId xmlns:a16="http://schemas.microsoft.com/office/drawing/2014/main" id="{AB4134F9-4B81-F7AF-A39D-DC340F89C489}"/>
              </a:ext>
            </a:extLst>
          </p:cNvPr>
          <p:cNvSpPr>
            <a:spLocks noGrp="1"/>
          </p:cNvSpPr>
          <p:nvPr>
            <p:ph idx="1"/>
          </p:nvPr>
        </p:nvSpPr>
        <p:spPr/>
        <p:txBody>
          <a:bodyPr>
            <a:normAutofit fontScale="92500" lnSpcReduction="20000"/>
          </a:bodyPr>
          <a:lstStyle/>
          <a:p>
            <a:r>
              <a:rPr lang="en-CA" dirty="0"/>
              <a:t>Unlike an array, it’s got nothing in it to start.</a:t>
            </a:r>
          </a:p>
          <a:p>
            <a:r>
              <a:rPr lang="en-CA" dirty="0"/>
              <a:t>You almost always “</a:t>
            </a:r>
            <a:r>
              <a:rPr lang="en-CA" dirty="0" err="1"/>
              <a:t>push_back</a:t>
            </a:r>
            <a:r>
              <a:rPr lang="en-CA" dirty="0"/>
              <a:t>()” the items into the array.</a:t>
            </a:r>
          </a:p>
          <a:p>
            <a:r>
              <a:rPr lang="en-CA" dirty="0"/>
              <a:t>To get the size, can use .size() method.</a:t>
            </a:r>
          </a:p>
          <a:p>
            <a:r>
              <a:rPr lang="en-CA" dirty="0"/>
              <a:t>Returns </a:t>
            </a:r>
            <a:r>
              <a:rPr lang="en-CA" dirty="0" err="1"/>
              <a:t>size_t</a:t>
            </a:r>
            <a:r>
              <a:rPr lang="en-CA" dirty="0"/>
              <a:t> or </a:t>
            </a:r>
            <a:r>
              <a:rPr lang="en-CA" dirty="0" err="1"/>
              <a:t>size_type</a:t>
            </a:r>
            <a:r>
              <a:rPr lang="en-CA" dirty="0"/>
              <a:t>, which is an int</a:t>
            </a:r>
          </a:p>
          <a:p>
            <a:r>
              <a:rPr lang="en-CA" dirty="0"/>
              <a:t>(“</a:t>
            </a:r>
            <a:r>
              <a:rPr lang="en-CA" dirty="0" err="1"/>
              <a:t>size_type</a:t>
            </a:r>
            <a:r>
              <a:rPr lang="en-CA" dirty="0"/>
              <a:t>” is whatever type is large enough to hold the maximum size possible on that particular system)</a:t>
            </a:r>
          </a:p>
        </p:txBody>
      </p:sp>
    </p:spTree>
    <p:extLst>
      <p:ext uri="{BB962C8B-B14F-4D97-AF65-F5344CB8AC3E}">
        <p14:creationId xmlns:p14="http://schemas.microsoft.com/office/powerpoint/2010/main" val="103405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9C4D-6FEC-452A-1742-9DD459D93046}"/>
              </a:ext>
            </a:extLst>
          </p:cNvPr>
          <p:cNvSpPr>
            <a:spLocks noGrp="1"/>
          </p:cNvSpPr>
          <p:nvPr>
            <p:ph type="title"/>
          </p:nvPr>
        </p:nvSpPr>
        <p:spPr/>
        <p:txBody>
          <a:bodyPr/>
          <a:lstStyle/>
          <a:p>
            <a:r>
              <a:rPr lang="en-CA" sz="2800" dirty="0"/>
              <a:t>CRC: Class, Responsivity, Collaboration</a:t>
            </a:r>
          </a:p>
        </p:txBody>
      </p:sp>
      <p:sp>
        <p:nvSpPr>
          <p:cNvPr id="3" name="Content Placeholder 2">
            <a:extLst>
              <a:ext uri="{FF2B5EF4-FFF2-40B4-BE49-F238E27FC236}">
                <a16:creationId xmlns:a16="http://schemas.microsoft.com/office/drawing/2014/main" id="{1AAD802A-7BD9-7642-52F1-2F164A9648E6}"/>
              </a:ext>
            </a:extLst>
          </p:cNvPr>
          <p:cNvSpPr>
            <a:spLocks noGrp="1"/>
          </p:cNvSpPr>
          <p:nvPr>
            <p:ph idx="1"/>
          </p:nvPr>
        </p:nvSpPr>
        <p:spPr/>
        <p:txBody>
          <a:bodyPr>
            <a:normAutofit/>
          </a:bodyPr>
          <a:lstStyle/>
          <a:p>
            <a:r>
              <a:rPr lang="en-CA" dirty="0"/>
              <a:t>Class: The “thing” you are keeping track of</a:t>
            </a:r>
          </a:p>
          <a:p>
            <a:pPr lvl="1"/>
            <a:r>
              <a:rPr lang="en-CA" dirty="0"/>
              <a:t>(Database rules are helpful here: table names)</a:t>
            </a:r>
          </a:p>
          <a:p>
            <a:r>
              <a:rPr lang="en-CA" dirty="0"/>
              <a:t>Responsibility:</a:t>
            </a:r>
          </a:p>
          <a:p>
            <a:pPr lvl="1"/>
            <a:r>
              <a:rPr lang="en-CA" dirty="0"/>
              <a:t>Who creates it? Who destroys it? </a:t>
            </a:r>
          </a:p>
          <a:p>
            <a:r>
              <a:rPr lang="en-CA" dirty="0"/>
              <a:t>Collaboration:</a:t>
            </a:r>
          </a:p>
          <a:p>
            <a:pPr lvl="2"/>
            <a:r>
              <a:rPr lang="en-CA" dirty="0"/>
              <a:t>Who “talks” to this class? Transfers it around? </a:t>
            </a:r>
            <a:br>
              <a:rPr lang="en-CA" dirty="0"/>
            </a:br>
            <a:r>
              <a:rPr lang="en-CA" dirty="0"/>
              <a:t>Etc.?</a:t>
            </a:r>
          </a:p>
        </p:txBody>
      </p:sp>
    </p:spTree>
    <p:extLst>
      <p:ext uri="{BB962C8B-B14F-4D97-AF65-F5344CB8AC3E}">
        <p14:creationId xmlns:p14="http://schemas.microsoft.com/office/powerpoint/2010/main" val="214995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69EC230-CD16-E406-A990-0BA539EA10FE}"/>
              </a:ext>
            </a:extLst>
          </p:cNvPr>
          <p:cNvSpPr/>
          <p:nvPr/>
        </p:nvSpPr>
        <p:spPr>
          <a:xfrm>
            <a:off x="7162800" y="2551528"/>
            <a:ext cx="17526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solidFill>
                  <a:schemeClr val="bg1"/>
                </a:solidFill>
              </a:rPr>
              <a:t>cMonster</a:t>
            </a:r>
            <a:endParaRPr lang="en-CA" dirty="0">
              <a:solidFill>
                <a:schemeClr val="bg1"/>
              </a:solidFill>
            </a:endParaRPr>
          </a:p>
        </p:txBody>
      </p:sp>
      <p:sp>
        <p:nvSpPr>
          <p:cNvPr id="5" name="Rectangle: Rounded Corners 4">
            <a:extLst>
              <a:ext uri="{FF2B5EF4-FFF2-40B4-BE49-F238E27FC236}">
                <a16:creationId xmlns:a16="http://schemas.microsoft.com/office/drawing/2014/main" id="{4B3588BB-5CFA-AACD-FFAF-BF4DEEA702F9}"/>
              </a:ext>
            </a:extLst>
          </p:cNvPr>
          <p:cNvSpPr/>
          <p:nvPr/>
        </p:nvSpPr>
        <p:spPr>
          <a:xfrm>
            <a:off x="4800600" y="1047750"/>
            <a:ext cx="22098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solidFill>
                  <a:schemeClr val="bg1"/>
                </a:solidFill>
              </a:rPr>
              <a:t>cMonsterCreator</a:t>
            </a:r>
            <a:endParaRPr lang="en-CA" dirty="0">
              <a:solidFill>
                <a:schemeClr val="bg1"/>
              </a:solidFill>
            </a:endParaRPr>
          </a:p>
        </p:txBody>
      </p:sp>
      <p:sp>
        <p:nvSpPr>
          <p:cNvPr id="6" name="Rectangle: Rounded Corners 5">
            <a:extLst>
              <a:ext uri="{FF2B5EF4-FFF2-40B4-BE49-F238E27FC236}">
                <a16:creationId xmlns:a16="http://schemas.microsoft.com/office/drawing/2014/main" id="{8070FB6E-7A2F-F9FC-18E7-08E9C0FBC15D}"/>
              </a:ext>
            </a:extLst>
          </p:cNvPr>
          <p:cNvSpPr/>
          <p:nvPr/>
        </p:nvSpPr>
        <p:spPr>
          <a:xfrm>
            <a:off x="1905000" y="2551528"/>
            <a:ext cx="22098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solidFill>
                  <a:schemeClr val="bg1"/>
                </a:solidFill>
              </a:rPr>
              <a:t>cArena</a:t>
            </a:r>
            <a:endParaRPr lang="en-CA" dirty="0">
              <a:solidFill>
                <a:schemeClr val="bg1"/>
              </a:solidFill>
            </a:endParaRPr>
          </a:p>
        </p:txBody>
      </p:sp>
      <p:sp>
        <p:nvSpPr>
          <p:cNvPr id="7" name="Rectangle 6">
            <a:extLst>
              <a:ext uri="{FF2B5EF4-FFF2-40B4-BE49-F238E27FC236}">
                <a16:creationId xmlns:a16="http://schemas.microsoft.com/office/drawing/2014/main" id="{197DDAC7-310F-087C-5780-54CD48774833}"/>
              </a:ext>
            </a:extLst>
          </p:cNvPr>
          <p:cNvSpPr/>
          <p:nvPr/>
        </p:nvSpPr>
        <p:spPr>
          <a:xfrm>
            <a:off x="533400" y="819150"/>
            <a:ext cx="1143000" cy="609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CA" dirty="0" err="1">
                <a:solidFill>
                  <a:schemeClr val="bg1"/>
                </a:solidFill>
              </a:rPr>
              <a:t>theMain</a:t>
            </a:r>
            <a:endParaRPr lang="en-CA" dirty="0">
              <a:solidFill>
                <a:schemeClr val="bg1"/>
              </a:solidFill>
            </a:endParaRPr>
          </a:p>
        </p:txBody>
      </p:sp>
      <p:cxnSp>
        <p:nvCxnSpPr>
          <p:cNvPr id="9" name="Straight Arrow Connector 8">
            <a:extLst>
              <a:ext uri="{FF2B5EF4-FFF2-40B4-BE49-F238E27FC236}">
                <a16:creationId xmlns:a16="http://schemas.microsoft.com/office/drawing/2014/main" id="{0A6518E5-2017-1EE7-CEAC-01732709E8D8}"/>
              </a:ext>
            </a:extLst>
          </p:cNvPr>
          <p:cNvCxnSpPr>
            <a:cxnSpLocks/>
            <a:stCxn id="7" idx="2"/>
            <a:endCxn id="6" idx="1"/>
          </p:cNvCxnSpPr>
          <p:nvPr/>
        </p:nvCxnSpPr>
        <p:spPr>
          <a:xfrm>
            <a:off x="1104900" y="1428750"/>
            <a:ext cx="800100" cy="1579978"/>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7B72D6-1C20-E51F-E5D9-24B3C4C4871D}"/>
              </a:ext>
            </a:extLst>
          </p:cNvPr>
          <p:cNvCxnSpPr>
            <a:cxnSpLocks/>
            <a:stCxn id="6" idx="3"/>
            <a:endCxn id="4" idx="1"/>
          </p:cNvCxnSpPr>
          <p:nvPr/>
        </p:nvCxnSpPr>
        <p:spPr>
          <a:xfrm>
            <a:off x="4114800" y="3008728"/>
            <a:ext cx="3048000" cy="0"/>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3EB36F0-EA3C-2C98-CD8D-9B09BD3300D8}"/>
              </a:ext>
            </a:extLst>
          </p:cNvPr>
          <p:cNvCxnSpPr>
            <a:cxnSpLocks/>
            <a:stCxn id="5" idx="3"/>
            <a:endCxn id="4" idx="0"/>
          </p:cNvCxnSpPr>
          <p:nvPr/>
        </p:nvCxnSpPr>
        <p:spPr>
          <a:xfrm>
            <a:off x="7010400" y="1504950"/>
            <a:ext cx="1028700" cy="1046578"/>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C1A1618-108C-9492-E385-C36F7A418B62}"/>
              </a:ext>
            </a:extLst>
          </p:cNvPr>
          <p:cNvCxnSpPr>
            <a:cxnSpLocks/>
            <a:stCxn id="6" idx="3"/>
            <a:endCxn id="5" idx="1"/>
          </p:cNvCxnSpPr>
          <p:nvPr/>
        </p:nvCxnSpPr>
        <p:spPr>
          <a:xfrm flipV="1">
            <a:off x="4114800" y="1504950"/>
            <a:ext cx="685800" cy="1503778"/>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07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4946</TotalTime>
  <Words>1140</Words>
  <Application>Microsoft Office PowerPoint</Application>
  <PresentationFormat>On-screen Show (16:9)</PresentationFormat>
  <Paragraphs>120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Corbel</vt:lpstr>
      <vt:lpstr>Courier New</vt:lpstr>
      <vt:lpstr>Wingdings</vt:lpstr>
      <vt:lpstr>Wingdings 2</vt:lpstr>
      <vt:lpstr>Wingdings 3</vt:lpstr>
      <vt:lpstr>Metro</vt:lpstr>
      <vt:lpstr>STL containers:</vt:lpstr>
      <vt:lpstr>PowerPoint Presentation</vt:lpstr>
      <vt:lpstr>PowerPoint Presentation</vt:lpstr>
      <vt:lpstr>STL: Standard Template Library</vt:lpstr>
      <vt:lpstr>STL: Standard Template Library</vt:lpstr>
      <vt:lpstr>std::vector (aka “smart array”)</vt:lpstr>
      <vt:lpstr>std::vector (aka “smart array”)</vt:lpstr>
      <vt:lpstr>CRC: Class, Responsivity, Collaboration</vt:lpstr>
      <vt:lpstr>PowerPoint Presentation</vt:lpstr>
      <vt:lpstr>std::map (aka “dictonary”)</vt:lpstr>
      <vt:lpstr>std::map (aka “dictonary”)</vt:lpstr>
      <vt:lpstr>std::map (aka “dictionary”)</vt:lpstr>
      <vt:lpstr>Map type and index</vt:lpstr>
      <vt:lpstr>Map type and index</vt:lpstr>
      <vt:lpstr>Map vs multi-map</vt:lpstr>
      <vt:lpstr>Map type and index</vt:lpstr>
      <vt:lpstr>Map type and index</vt:lpstr>
      <vt:lpstr>Map type and index</vt:lpstr>
      <vt:lpstr>std::list   “lined list”</vt:lpstr>
      <vt:lpstr>std::list   “lined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INFO6019</dc:title>
  <dc:creator>mfeeney</dc:creator>
  <cp:lastModifiedBy>Feeney, Michael</cp:lastModifiedBy>
  <cp:revision>66</cp:revision>
  <dcterms:created xsi:type="dcterms:W3CDTF">2006-08-16T00:00:00Z</dcterms:created>
  <dcterms:modified xsi:type="dcterms:W3CDTF">2024-09-30T15:41:52Z</dcterms:modified>
</cp:coreProperties>
</file>