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56" r:id="rId10"/>
    <p:sldId id="257" r:id="rId11"/>
    <p:sldId id="259" r:id="rId12"/>
    <p:sldId id="258" r:id="rId13"/>
    <p:sldId id="266" r:id="rId14"/>
    <p:sldId id="267" r:id="rId15"/>
    <p:sldId id="262" r:id="rId16"/>
    <p:sldId id="263" r:id="rId17"/>
    <p:sldId id="264" r:id="rId18"/>
    <p:sldId id="265" r:id="rId19"/>
    <p:sldId id="261" r:id="rId20"/>
    <p:sldId id="260" r:id="rId21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660"/>
  </p:normalViewPr>
  <p:slideViewPr>
    <p:cSldViewPr snapToObjects="1">
      <p:cViewPr varScale="1">
        <p:scale>
          <a:sx n="78" d="100"/>
          <a:sy n="78" d="100"/>
        </p:scale>
        <p:origin x="988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28E25E-87BB-46EA-8F9E-473DAE89420C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9C0F29-DABA-4ED7-A746-5430871B132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65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TGA (from Doom 2016):</a:t>
            </a:r>
          </a:p>
          <a:p>
            <a:pPr lvl="1"/>
            <a:r>
              <a:rPr lang="en-CA" dirty="0"/>
              <a:t>According to </a:t>
            </a:r>
            <a:r>
              <a:rPr lang="en-CA" dirty="0" err="1"/>
              <a:t>MediaInfo</a:t>
            </a:r>
            <a:r>
              <a:rPr lang="en-CA" dirty="0"/>
              <a:t>, Bit depth: 32 bits</a:t>
            </a:r>
          </a:p>
          <a:p>
            <a:pPr lvl="1"/>
            <a:r>
              <a:rPr lang="en-CA" dirty="0"/>
              <a:t>8 bits per pixel for colour</a:t>
            </a:r>
          </a:p>
          <a:p>
            <a:pPr lvl="1"/>
            <a:r>
              <a:rPr lang="en-CA" dirty="0"/>
              <a:t>Last 8 bits are for alpha (transparency)</a:t>
            </a:r>
          </a:p>
        </p:txBody>
      </p:sp>
    </p:spTree>
    <p:extLst>
      <p:ext uri="{BB962C8B-B14F-4D97-AF65-F5344CB8AC3E}">
        <p14:creationId xmlns:p14="http://schemas.microsoft.com/office/powerpoint/2010/main" val="295839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885950"/>
            <a:ext cx="1447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file(BMP)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90550"/>
            <a:ext cx="1447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array (C++)</a:t>
            </a:r>
          </a:p>
        </p:txBody>
      </p:sp>
      <p:sp>
        <p:nvSpPr>
          <p:cNvPr id="6" name="Right Arrow 5"/>
          <p:cNvSpPr/>
          <p:nvPr/>
        </p:nvSpPr>
        <p:spPr>
          <a:xfrm rot="19804043">
            <a:off x="1447800" y="150495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724400" y="590550"/>
            <a:ext cx="14478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962400" y="127635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495550"/>
            <a:ext cx="3398422" cy="215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495550"/>
            <a:ext cx="1719850" cy="109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638550"/>
            <a:ext cx="760666" cy="48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248150"/>
            <a:ext cx="228600" cy="1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705600" y="41719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MIP map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361950"/>
            <a:ext cx="1828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Taylor Swift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5400" y="89535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19214" y="793642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 0</a:t>
            </a: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 flipV="1">
            <a:off x="6400800" y="1123950"/>
            <a:ext cx="60960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524214" y="1060342"/>
            <a:ext cx="581186" cy="636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9" idx="3"/>
            <a:endCxn id="14" idx="1"/>
          </p:cNvCxnSpPr>
          <p:nvPr/>
        </p:nvCxnSpPr>
        <p:spPr>
          <a:xfrm>
            <a:off x="1981200" y="1009650"/>
            <a:ext cx="638014" cy="506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188595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you only create ONE texture and bind ONE texture and have only ONE sampler, OpenGL will automatically “hook you up”, setting all the things to “0”: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Binding point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Active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Sampler 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285750"/>
            <a:ext cx="14478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TaylorSwift</a:t>
            </a:r>
            <a:r>
              <a:rPr lang="en-CA" dirty="0"/>
              <a:t>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733550"/>
            <a:ext cx="1447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James C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257550"/>
            <a:ext cx="1447800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SkyBox</a:t>
            </a:r>
            <a:r>
              <a:rPr lang="en-CA" dirty="0"/>
              <a:t> </a:t>
            </a:r>
          </a:p>
          <a:p>
            <a:pPr algn="ctr"/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78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Sampler 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486400" y="89535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2200" y="8191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GL_TEXTURE0</a:t>
            </a:r>
            <a:r>
              <a:rPr lang="en-CA" dirty="0"/>
              <a:t> : </a:t>
            </a:r>
            <a:r>
              <a:rPr lang="en-CA" b="1" dirty="0"/>
              <a:t>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62200" y="13525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 : </a:t>
            </a:r>
            <a:r>
              <a:rPr lang="en-CA" b="1" dirty="0"/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62200" y="18859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GL_TEXTURE: 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62200" y="24193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43200" y="2952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 flipV="1">
            <a:off x="6553200" y="112395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6" idx="1"/>
          </p:cNvCxnSpPr>
          <p:nvPr/>
        </p:nvCxnSpPr>
        <p:spPr>
          <a:xfrm>
            <a:off x="1524000" y="895350"/>
            <a:ext cx="838200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48300" y="15956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H="1" flipV="1">
            <a:off x="6515100" y="182428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Line Callout 2 18"/>
          <p:cNvSpPr/>
          <p:nvPr/>
        </p:nvSpPr>
        <p:spPr>
          <a:xfrm>
            <a:off x="4267200" y="133350"/>
            <a:ext cx="2667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588"/>
              <a:gd name="adj6" fmla="val -36983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glActiveTexture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 unit’]</a:t>
            </a:r>
          </a:p>
        </p:txBody>
      </p:sp>
      <p:sp>
        <p:nvSpPr>
          <p:cNvPr id="22" name="Line Callout 2 21"/>
          <p:cNvSpPr/>
          <p:nvPr/>
        </p:nvSpPr>
        <p:spPr>
          <a:xfrm>
            <a:off x="2590800" y="4400550"/>
            <a:ext cx="31242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78"/>
              <a:gd name="adj6" fmla="val -32427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[‘texture’] by “name” (i.e. Number)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2895600" y="3638550"/>
            <a:ext cx="3124200" cy="533400"/>
          </a:xfrm>
          <a:prstGeom prst="borderCallout2">
            <a:avLst>
              <a:gd name="adj1" fmla="val 43057"/>
              <a:gd name="adj2" fmla="val 100659"/>
              <a:gd name="adj3" fmla="val 40498"/>
              <a:gd name="adj4" fmla="val 117661"/>
              <a:gd name="adj5" fmla="val -212873"/>
              <a:gd name="adj6" fmla="val 103430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glUniform1i()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</a:rPr>
              <a:t>[‘sampler’] (a uniform variable)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19700" y="2332334"/>
            <a:ext cx="1562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CubeSampler</a:t>
            </a:r>
            <a:endParaRPr lang="en-CA" sz="1600" dirty="0"/>
          </a:p>
        </p:txBody>
      </p:sp>
      <p:cxnSp>
        <p:nvCxnSpPr>
          <p:cNvPr id="34" name="Straight Arrow Connector 33"/>
          <p:cNvCxnSpPr>
            <a:stCxn id="12" idx="1"/>
            <a:endCxn id="16" idx="3"/>
          </p:cNvCxnSpPr>
          <p:nvPr/>
        </p:nvCxnSpPr>
        <p:spPr>
          <a:xfrm flipH="1">
            <a:off x="4876800" y="1123950"/>
            <a:ext cx="609600" cy="1028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81" y="1285695"/>
            <a:ext cx="4572638" cy="25721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90550"/>
            <a:ext cx="8763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sz="4000" dirty="0"/>
              <a:t>Video Card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1333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Video card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775" y="742950"/>
            <a:ext cx="1828800" cy="2991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0" name="AutoShape 4" descr="Image result for justin bieber kate mckinn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896846" y="2330966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742950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texSophie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15018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texTheRock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5867400" y="2145311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texWhatever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3200400" y="9588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9450" y="15811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94050" y="2172732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Texture_Unit_2</a:t>
            </a:r>
          </a:p>
        </p:txBody>
      </p:sp>
      <p:cxnSp>
        <p:nvCxnSpPr>
          <p:cNvPr id="18" name="Straight Arrow Connector 17"/>
          <p:cNvCxnSpPr>
            <a:endCxn id="34" idx="3"/>
          </p:cNvCxnSpPr>
          <p:nvPr/>
        </p:nvCxnSpPr>
        <p:spPr>
          <a:xfrm flipH="1">
            <a:off x="2363788" y="1162050"/>
            <a:ext cx="760412" cy="74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5105400" y="1009650"/>
            <a:ext cx="762000" cy="14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1" name="AutoShape 8" descr="Image result for skybox tex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32" name="AutoShape 10" descr="Image result for skybox textu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-1846936" y="465138"/>
            <a:ext cx="1676399" cy="32882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 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3429000" y="-95250"/>
            <a:ext cx="6172200" cy="4343400"/>
          </a:xfrm>
          <a:prstGeom prst="rect">
            <a:avLst/>
          </a:prstGeom>
          <a:noFill/>
          <a:ln w="952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-2209800" y="4774168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17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-3205843" y="4469110"/>
            <a:ext cx="971550" cy="610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-1389737" y="4469110"/>
            <a:ext cx="762000" cy="526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utoShape 4" descr="Image result for sophie trudea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6" descr="data:image/jpeg;base64,/9j/4AAQSkZJRgABAQAAAQABAAD/2wCEAAkGBxMTEhUSEhIWFhUVGRcYGBUXGBgXFRcXFx0XFxYVGBcYHSggGBolGxcXITEhJSkrLi4uFx8zODMtNygtLisBCgoKDg0OGhAQGy0lHyUtLS0tLS0tLS8tLS0tLS0tLS0tLS0tLS0tLS0tLS0tLS0tLS0tLS0tLS0tLS0tKy0tLf/AABEIAP8AxgMBIgACEQEDEQH/xAAcAAACAgMBAQAAAAAAAAAAAAAFBgMEAAECBwj/xAA+EAABAwIEAwYFAQcDAwUAAAABAAIRAyEEBRIxQVFhBiJxgZGhEzKxwdHwBxQjQlLh8RVicjNDghZTkrLC/8QAGgEAAwEBAQEAAAAAAAAAAAAAAgMEBQEABv/EACoRAAMAAgICAgIBAwUBAAAAAAABAgMRITEEEiJBE1EyFHGRBVJh4fAj/9oADAMBAAIRAxEAPwCzRFljwuqOy09fKybJwFI1RalI0piaPaO4WQsWlykjx2CqWLCuNVbFhC5Ogyn8yM4VCG/Mi+FKU5bZ1FshQvCnJUL0WtHSpWFkuZvSlMtbZAcxG69jb9jlLgTsXgJMqxgcPEK44XXVELSeWnOiZQt7CmDNkWwhQbCOujGFWff8imegrTFkNzJu6J0VRzELsvk5S4FDFbrhinxo7yhaFpT0SMu4XdNGWJXwu4TVlgXjoapiy2uqYssRHgNRNly9y5YbLnUsn2KtHbWqQBaYV050J0yjmza0qlXGgLgZiF712zoRaq2LUQzEKri8eDsmOeDhCX95TVc3ZSFzJ5BAswx4aNwEv1MYHHiZ9P7osXjunt9AO9DNi+1VU/I0AeqoVM+xLhZ8dIA855IZSqtO4+/0XeNqgN1MI38xzH66qlYZ60C7eg5hs2rfzPkHaQJ+ilOKDzB9r+yFYeuH2AkiABvspKbX3JeG9BB8uSW8U76C9iy7LibtPkRpPuonYct3n0t6qfCVSP8AvPPkyPdqI0sU02eWu5mC0+e4J9F6oX0e0UMKEawqgOCbvTdPQ7eq2yvpMOEFRZYpMbIboqlmCyljxzVbG4wELkzydfQvY35lC1d4yqJUIqBaU9Ejl7CGF3TVlaTqGIAKYstzEDivHkhtpCyxD6WaNjdYiPaB7NlwQpWbKJ7ljaKtkrHKHH1oau6aH50+GlUYkwGKWc5s4OiVQGbu5ofm9Wair0aZcYWtGGfVNilYwYbMHuNkQr4zS2BdxVDD0RTb15qQUtXTmfwEhqW/+DrplE0i90mXO9QFK2kxvzEE8ht68VJicYxndBDfcnxhUnUdfeBB8yP8KhJv+wrgsHGiYa23h+vorFIBxhzdrqkzCn+k38/dXcG3Sb/4n7Ia0ug1st04DYFm3LgLSLAAxzM+iq06hcZJtyFhw/KsSIcOYiOrTP0MqoxthyEz/wDIgezkGjuy4H2Hh6D8kT4DxXPxwBqJ7v1PBUX1rd7ZxknpufoAoqj/AIjtRMNFmt4+N+K8o2C70EaeZun5iBwExPiimHzIuaWuaXN5TcdQZsUvYZ7BsNR5CSfNx/KNYPHMbHcY3xif/qfquXC+kFNlHHYp9O4u07TuPEfcKhUzlxTsyvTqsLajGPDty3SHAjjIaAT0meqRu0OTfBdqYS5h2JkOHRwOx/UlFjiHw0E6ZE/MCeK1+/IWtp/4pB9gqMeVIzN3DigwK6ZSLtl78UnvYPDtE8LSoUcoeQtJbeJfZ3Vfo9W1WUa2xdtCwpWx7JKYQHtFWgFHiYCT+1FexV+GeRN9CPiXS8+KL5Rhv5zw2HXgEJw1IvqBouSf0U11HtosAEeJuSegF1o5npKUKj9nRYGjU+3jePLifZC8xzBzwRTHd2m0n0VTG47iZJ4B0QP/ABH3K4wFdxNzboJb4ET9lyMWltgu9vRWY0jnJ6mFYbScDMK26nLuB8EcyzKy7h62CKsmjsY9g3AU6kd0keBI+kIvRw9QwDfxv/cJhy/K4tA8kaw2WjiPyprr7KpwiSMrcdgoHZe5nD/BXptLL28lrE5Mxw2QezDeFHk9fAE2jgqlbAmDbb9fdepU+z4Driylx3ZtjmmAF1ZGhbwbPHazSxsDjuuW4kjjv7/hMmf5IWG4slZ1GXQbcPRUY6VLkmuHLDOVZgZgPAP+7b2RTG0i9mgtLdQIEmWk8NLuY5fTYrLKzQdLQbcjA8EzZLiDG9uINx0kfdLyfF7CjkRXggkHcWK2ykSmfPsiIqa2iWuuI4HiL3C6y7KryQmX5MythzjbBuBycu4Jnyns5tITLlODYGiwV2u9rVlZvLu+EUzjS7IMHkTANli4OdNHFYs9zbf2N95RHTK1rXAconuVK4EE9erDUidpqsyE146rDUjZoDUqBg4lXeJzQnL0T5DhNAc+LxA87fn0VPG4wSeY4o9i2ijQ0ct+rjv9Uv4DLjUIJ24dSq8bVN3Qtp60ilh26nSRPj/hGaVMREx0gfUb+y51sY4tgyLbn7BTNq6jpa0X6CfZNqt8gTOi1ltDU4C0J6yjDAACyDZFlLgBMhN2BoaUimW4o0i1SogBWqbFum1StaeiUyhI7pMUwWqbV3pXV0A+zkMW4XULSE9sW+0mWh7bC68q7SYA05dxuvb8YJC887ZYKQbLsV60LyxudnmuViTEX+vQpry18XAuPmbxHOx4324pcwjA14/R9OKbMPSFQBzY1RE8HD+l3LofFU53sixrQTwtQPgc9hw/V1mKaGqhQdpLTcd6CDuJtv57qDHYtxJBEfVZeTG3RZFcBOlnQaIVLMc6LhAQl5UbkycE72cdM5qVSeKxaLFio4A0Ozai4LlCHLgvWWmNIM1qWQzKMOA41CNr/j3XWZ1pMKZzPh0I4n9fZXYVqRFdgftBWJaJ4kn7fZT5LRNSjTI/qI9FT7QWIHJoHsT9Ua/Z23+DUc7+Q2/8grfX/wCYON7yaAGdYUCs+d535+KL9lMJLpIspu0GVOnXHzFMXZjLg1otdcq/jobOL5h2hSgBWWOqA2YD11LvRAslfPs9xFIgU6JdJgXA9kCW3opp+q2xodj6jLup25hXcDmtGpYOAPImF5rgu2+NL/h/uwcZDdyL7RqjTePBH3xVPepupVAQHNIgg8AfsdjwK5cVHLEznm3pHoDAF3CXMlxT2d15kc+KYWVJQK9h0mjohRPauzVCjdVb/UPVc2eRWqpY7UURocU1VI5pR7YYgNouKD7O0/izymqzvmDx/VijGWV3MIgz0NkA13uLohhagEcPMflW5N60Z0vkb3/DqN1XpP4zOk/j28EHxzu8fsrWXYo7GCOlvUEfRR5tQvIiDyt7KNrkqlgxahYVHUqQiSOs6L4WIXiMVdYnrCxTtD4FXrPU77IRjcRAKycc+zHN6IDeoB1V/OjDY5Iflv8A1Bf9FT5pWkeqvlaaQlvgFdpm97yTF+z6m2H0zxAJ8x+QgmcMDmNd0afYfcH1Rz9l9Nr61UuJlrBYcpMmOke6qle06AmvS/YOZ3QLabQf6gPeyvZa2GhR5lDg0Dg76dFPhxwU74ejRjnkN0GyFVzDJ6bxdpHUbjrIVjAvROmJCP8AsFS/YmYLsuKWIFdsugyWh0An/jBjre/ICyO5iHVXB4oEOAg3Z3mkiQZI8R4Io6iFE8gbLzqnwyZYJT3KBzaJbU0zMcUXf3WkyqVOn3pVrFCWgJbjQ9rhCn2izn4bSXktaeMxPhxPlKWsHnGGc4aqz6eowHGdJPESYHHfqmftd2ZbiDq1Oa60Wa4CIiAYtbaRdQ4PLaVPC1MPXpvqmoZJFEkSAADLQYNgZRxjjXL5I8t5fbhcBLD4FpZqpVyTwMyPZKvbzFEUYduTBHhv5Ljsnk+Ko1NOo/CmQCTIHAEFD/2l1++1n9Mk+J39ghmF7pIOrf422KlHSTufL/CI0dBsZ84/CC4AAvGm0nZG20J8QqMvDI45C+DojR3N27cfLqsxj5YD5eB4hcZe6Idz3UmbNGmRzE+hv5qN8spXQJqOQzGV1Nia6EYmrJVeHH9gXejh7iTZYreU4fUSViorIpehGt8no1YWS5mQuPFMbjZLmZnvAdVieN/IqydEGW1QHzxd7BcYqrY+Kr4R/wDFjkosTUuVoenyFLosjEA0hOzbHwP6Ki7PO0Yr53MMOhzTF45jew8FToP7jhzKcv2Y4OlVrvL4L209nRp0yA4xx4eqcp1tHP0yr+zp5cHkkmXbkyU87JX7J0qba+IbRP8ADFQ6eQ5gcxMx0Taac3U+V/Nl/i8QifA10coVbJd0aRKlpYp/Bp8Sl+5TWmg3iMQBdVBiw42BUIktN5KgbmbaYhzXdYaTHoiVHEloLUirVYd1UsvxjHiQVcdUae7O/EcOqJvYuuzb6YcIKgGHI2PkbhdYWtNuIsrQQ6TBa0VcRQEaiO8OI3Xg3ajNG1cRVJGoBzgL2gGB9F7D2xzf93w9R83ghvVzrN914JWZw4m5KfglN7I/KrSUk2Xu1VGkWuLcE3U6fesljI6BL2+P2/um7Ctl5I2BQ+Q/lwJxLg6rUNBtsRcclQzdxFO97iDzFymWvhZbqCU+0Uilbg6Pbf3SMa3SHVwhZxNZU5XdSVuhTlwHVaiSSJae2NPZjBy0lYmLs3g+5twWKOq5DSJKhslzMXXPPgmJ+yHUsJrq7WaCfws3x3pj754BGGwuiXu3KGYtpmALn7ppxNINBJuhb6cXi526DmrseTnbOOdAiozQ2OPFXuygb8Z2p7m/w6hEXmGkwRNx+osq1di9B/ZpldL4BqlgL3OcCSASALACdrfVUrmQHwwN2CZpoh3MlPVF8hCsRl7aFRzGABru8ABAGomQB4gq5gqvBSZHumy/DxCQZw9MFpCGZzVq0iKlNutn8zBZ3i0mx8DHiiGDepKrJS54YzWwfgMzpVBIOk8nd0+6JfB1DgUMqYIXsPv/AI6LqlhS27HX5Ake2x9k/wBE+h6hNdlj9yIPdJCyhh3NcXF5P0Ub8VXbwDh1EH1BK5p5m9x0ig+ectDfrPslVDQFw5LFPE6HwTvcK7Ux8DdUK2ALi07RJP4VLOMSyhTdVee60DzcbAepS03vSAdJLbEX9o+dirWbQabUzLuWoiw8gfdKooajKsdoMK9uLfq/nOprgCA4c9t+au4fDcPVX7UStGS27ptk2R4YTdMlKhpaI3LrlDsqpAeZ/N/ZGMK2fiN5zHkparbHTPBfoVdVKQErdpHBzSNIGx9d/sjOUVyyabtp9zuFU7RUANxZ0CR4b+69PDPV0ec1KBkwCruS4Ul4Vuphr7lGsiwUEKt5drRPocMhw0MWInltKGrEkIVKYkKxhmBoeekBRYbZax9SG2WbjXJQCcW/U4DhxQ7F1JBI4/Th7LeIrcPG/Uqk6pIIV0SeoH4ipCYOwvbD90LqVUE0nnUCBJa7Y24gx7JVxDt+aM9lMgdWeKjxDG38T+FfxM7ZNp1SSPRq+KNZ/wAThEC0W3v6rdN+lynwlHuwsxNGyz32akzpBDCVroo26VMPWLSmDB4qW7rgZZdQlV34MzIkHorVF4KttIXdBbc9An4LtiSf14Kxh6QarLgN0IzPMGtBLnQ0bnwQU2+watvsvV8UIgGANyvHu3HaX96rso0jNJjxts98xq6gbDzWu1XbR+ImjQllLidnPH2CVcNSl7QJFxtuL7hW4MHr8qMvyM/v8Z6HTtPi2GoGgtcaYiREaju2wERCzLWTb1PuULzGk41iS0iXAieIgd7zRfCUXBroHD7FIyNJI7OifLsUH1j0JAH/AB/sT6I3gd9X6lKOBa9jwYu06h1jf1BKaME4hxsdL+83qDw9Uu0voKLD2KysVmam2cNwqVWhI01BI58vwmTs/l1ar3qbTA3cbN8JO/ki2ZdjKj+8xzA7iJN/ZejHdLaR2ssJ8s8qx+Qndl+mynyijpIBseSYczovw1QNqsIHEbj/AJA8lFWaxxaWGR9F1Np6YFJdoKYMWWLvBiy0mixOw64zH5TzhZhXSrlXCkt1Os0brOnhlkRVdI8+xVRxOkTPLqiuXZI+NVZrmtt3eJHFNWCy2iwl7JLxBJgTfx/UKeo6XQ2Q0kgtDp0mJ4iQCrfy7Wl/2XY/C5+Ym5Z2fpvxFQNOqm02/C9AweDDGwBAQ3DOa2o17WgNeIkCJc3cHr+EeqbI6p1piPxzDaRFQbZTaJW2M7qyibwlMNA/E4W9lDSquZtty/CNVqcqm+igdHTWHzIc46FEGY8c/dCv3UFTU8IBwXPc66LNfGl1m7cSk/tniYplo3dbyTXVsICRu0ffe7/aEUfyEZf4iLRo2PgUb7EYQVMU1pjYxPGSB63VX4fzAbif7reUvdTrhzLEbea0KrcszGtHpGfYNj67WtA7rZMdTt6IvluQ6oEIV2fpue7W8yXbr07JcI2AfZYd1WS9In/M+iLJuydFgBLAT1CYKWW0gIDG+gVpjVItbx/DlLdcgumcsYAIAgcl0sWLR6BK2LwNOp87GujmAUFxnZXDm7aYaeghMa5cFLn8ebXt9hzbR59VwBpuLViYM1pDWsWR+drgCszT0eTuxcODNf8AULASZFokDbiCo61YtDgdWxcA6NI02dDCbkzwQChmgtqBgDToPeEf7diI8VSrY9xsLAWHOFsrwV0fWrLCQ0jEMHeNQOkAPAIAiOR38VW/9QsZMDUCI2M9DJ4hK4WnFHHgY1/LbBea6+wrWzyo9zLnQ12oNMbmxNuifMPV1sBHFeXBOHZDMp/hONxt4Lvk4UpTn6EWvscmssqumCr7TZQVGLLaOSStEhRPpqxRFlhagcnSo2iuizorLQuniyH1PAfHHS0lJWYsgOJ4p0zEzZJHaauB3AblPww29IXklsX8KJqO5Ej3kK3haEVYi8x4Kvg6Z1xzc3zuEXw9IDEDUd3Gw3ubeyZn+OyLJOkz0rshlUgOOy9FwOEDQgvZeiPhtjkmZgWZ4eL3r2Zna0dtXS0FtfRz0CYsWLER4xactyuXFBb+LPA/F4cOMrStvC2sG8CdM84TZ8okrAuV2F9Qmbyo25cMBJAAJJ2AEk+QXNR6YMrwgYBYB8SXahyJhstBYYEzKVmzLGv+R+P5Mo4HK6lQkfLAJ78j5bkRur1HJajW/FZUGpt4iDaJvzvxCNuc4kOuNV2Ohr3G1g4NEyCefldXn4KqAf4OmzSDq1Q8GXSOI2Eeyz35uWtNLj/2yjWOe+Spknadr4bUIa7a/wApO2/A9Ez0nSkLtJgGlprt0h0gPa3c8CdP8pB5obl2d16NmPkf0u7zf7eSYsM5p98f+CfWj1akVrWkvCdt/wD3KXmwz7H8q83tjhzvrHQt/CS/GyL6OpDMHLKtSyTsX22b/wBumT1cYHtJS3mWfV69nPhv9LbDz5o48O674CUjBn/aJjSWU+87nwCCUMifiKfxdRL3Bz9NrsFpB8Yt1QdrZIHMgW6p2p4ZmljCCwCzZLw4D/kBcGNkXkJePMqHy2UYsc03sX8Plbqb6ckE2v5xHiu69PTV1bd4keAPBFqdHS9vdI2kO5gkyJJIIB+ipdoKZbVH65qCrd9vZmeVj0nwer9jcfNNqc6VUFeW9nK+loA4JyweZdVnYfIeKtGE7S4YzByyUNp44c1MMWFqT56C4LmpZKqfvQWjigifnSe4LepaLlTOLCgq4xKrzNo42kW6tVYgGJx8m2y0oqz02T1k5PnUFae9RsKvZXDnwY8CJncxHivqnWkb8VvgiwuEc6HXAkhpFyXC8ASCPHgmzKqbq9QRVDdA3LZdqgWLXkzEn1O6F4KoWlrtAFg0uLdIBJke32UtGq5pa9jXOnVDQW3v3zO44EeMFRZMm2VrURx2Gc0yasz5NBlzXWGkiL6gZ9kYy3PtbTTdBIsebSFTwWc/FYJdIFxO/mo8xyz4v8WkQyqP5uDgP5XRuOvBJf6ArJ7T8uwhmeAZXY5sw5zSNQF/PmF5zj8BUoP0VG34H+Vw5g/bgnXIs41PNGq3RWbu08RzHMdUUx2Hp1mllRuoH1B5g8D1TcWZ4np9HJtHly0URz7J34Z3F1M/K/8A/Lo2P19ke/Z5k9GuKjqzWvJOhodcCBJI5OM2VzzSp9kN/IktihK0jfajs+7CvJEmkflcd2/7XflA5RzapbQybTOqb4cCdgQT4AyvQMNBA2cNMiWvI2MQDx8PwvPSE55BitdJh3c06TLnEmOAA2Bt7rM/1XE6xpr6KMNabX7Mpa76i4sa6N5dJIIJncR9V3nlAPcxw48esz5KXG2kgw0wHRcNPDrIXb6epjBMxx381mq/adoR5+uwvklO366I1ReRxVPJKMMna1kVbRWTa3R8D5WfVGNxhC6/1EhR1KIVOrThDsLH5W0X3ZoQtf6nxuhJHVcgHmiTHLPsMf6hN7qKrmE8SqAaeajqMKdLR15dktXFk7LapmkSsVC9dCHk5PHKYJ23V7C4cjUHAGQDG9v6hHEbx0UGEOnhJIt4cx4FTsqeBm0mZvtA4Qdl9Hdt8I+jhrsJsLTAvO0l24BAABM8PS0I1lVNlZrhMOI3kAw2dIDhG31S3SqHiePIC8bb9P1wkpYvQbdSbiNU7gbttuCpvT5clFXxwEcXhXUXOqB0ARYN3G0EC07Gfoi2S502oLG4sRyVLC4/UL3njuheYZU6k742G82dOg4jp6IlK6Bd/obcww1KvGoEPb8lRtntPMH7GQV3SrQ4NeRqNxuGu4Et5HpwnzQXKsxbVbIN5u07tdxBCKVHB4DDuTY8j/VbaEty+glS7Cr6THsLHtDmuEEG8hLOEwpwFc3Jw9UiHH+R+wa7xsAfDiiOCxTxapzIDxOl0deBtMIkS17S1wBBsQbgjiCChVa4+hirjgsV4qC/enn3p9Un5/2Vga8O2CN6YuD1byPTZMFOiaf/AE7tG7HGY/4k/Qq9h8Y19tiNwdx5Ls5Kh7kYq/R5IDEgi43B3B4jxVrLce6i/WyL2PhN45Hr1Tt2j7Ntrd9ndqf1cHdHD77+KRcbgqtF2mqwtJ2PA+BFvurpyxmnT/wNnIOVDEsfTDqZl3EbNANg0Ai53mfbjewdEklsRcCBsOKUuzVRupwceExubXkdQnjs7RmRtECIAtwNrbLJyYFOZwgPLybw+zGvK8J3RyRb9zHJSZbRAaFfdTCL+ilI+KvEqe2BKuEQ7EUEw1lRrUZUWTw52I/BzwKtYQYlcteZRavhL7Ko7CHkpv6fQ2cNEbXKzhsI6oYb68B4rhtE8QmLLaOljetz5qjxvFV1z0N9Aa7Iif8AuR4N/usTC1ixai8TCvo7+FHymKn6/Cm+NJ6bQhweu21Fdo01k0FPjcgBaLCZXdfE9yOJP6tCGCqt/HMgzdcUjfyvWi7hcW6meMcvwmPB5nLZlLwxQcLhcBxYZbdvEfhcpbOq9DFWpBzviMOl/EjZ3Rw4+O6M5FjmkEgmQYIcIcOhHDnbdKuFxoiRKtl5JD2GHD0I5FB0db9kNGPqteC1peC6/dIjULtc4HcAreDxBiHfNz2nn5oBgcQ4C9zx8eKuNxMhIpcjsb0hg+NZcjS7cT43QylipC7ZWIKH1He4aoCPl25bKDNcK2tTLHCx57g8HDwUVDEK06pIS3tPaDVHl9RrqNQsdZzDuPYjoRBTrkudCmxr3WndBu2uF+WsNx3XdeLT9R6Kq6r3GN6R5kCPdVVStKvsHI/ZaPVss7VscBDhB5FHmZuCPm4SvDslJ0RJBHGTYcrdEawmKqNMOc7i35jaRbYqLLVrhMgv/TVS90+D1H/VGn+ZT/vgPFeYYXFvG7iT4otQzJ/NZeXyck8EP9N6vWx0qVhzUYeEqf6k/n7KzSzF3RJnLdsoWHgPPdKstx7mgCBA4oFRxRJV6TCYsuTH09EWX4sLDM3ch7/lYqFDDkhYmLys/wDuAVNo/9k="/>
          <p:cNvSpPr>
            <a:spLocks noChangeAspect="1" noChangeArrowheads="1"/>
          </p:cNvSpPr>
          <p:nvPr/>
        </p:nvSpPr>
        <p:spPr bwMode="auto">
          <a:xfrm>
            <a:off x="-2613006" y="8572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54375" y="312738"/>
            <a:ext cx="1218432" cy="1569192"/>
          </a:xfrm>
          <a:prstGeom prst="rect">
            <a:avLst/>
          </a:prstGeom>
        </p:spPr>
      </p:pic>
      <p:pic>
        <p:nvPicPr>
          <p:cNvPr id="1034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8411" y="2172732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7748" y="2447904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8632" y="548699"/>
            <a:ext cx="1218432" cy="15691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1" y="758692"/>
            <a:ext cx="1043724" cy="1344190"/>
          </a:xfrm>
          <a:prstGeom prst="rect">
            <a:avLst/>
          </a:prstGeom>
        </p:spPr>
      </p:pic>
      <p:pic>
        <p:nvPicPr>
          <p:cNvPr id="33" name="Picture 10" descr="Image result for the r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4" y="2524056"/>
            <a:ext cx="1474151" cy="9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906588" y="1052212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89194" y="1809750"/>
            <a:ext cx="804856" cy="643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24450" y="1726210"/>
            <a:ext cx="78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5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process, inside the </a:t>
            </a:r>
            <a:r>
              <a:rPr lang="en-CA" sz="2400" dirty="0" err="1"/>
              <a:t>shader</a:t>
            </a:r>
            <a:r>
              <a:rPr lang="en-CA" sz="24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95350"/>
            <a:ext cx="8979976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Note: it’s the SAMPLER that determines the type of texture</a:t>
            </a: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(1D, 2D, 3D, cube, etc.)</a:t>
            </a:r>
          </a:p>
          <a:p>
            <a:pPr>
              <a:buNone/>
            </a:pP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uniform</a:t>
            </a:r>
            <a:r>
              <a:rPr lang="en-CA" sz="2800" dirty="0"/>
              <a:t> sampler</a:t>
            </a:r>
            <a:r>
              <a:rPr lang="en-CA" sz="2800" u="sng" dirty="0"/>
              <a:t>2</a:t>
            </a:r>
            <a:r>
              <a:rPr lang="en-CA" sz="2800" dirty="0"/>
              <a:t>D texSamp2D_00;</a:t>
            </a: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Later, when actually “sampled”...</a:t>
            </a:r>
          </a:p>
          <a:p>
            <a:pPr>
              <a:buNone/>
            </a:pP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800" dirty="0"/>
              <a:t> diffuse0 = </a:t>
            </a:r>
            <a:r>
              <a:rPr lang="fr-FR" sz="2800" b="1" dirty="0">
                <a:solidFill>
                  <a:srgbClr val="7030A0"/>
                </a:solidFill>
              </a:rPr>
              <a:t>texture</a:t>
            </a:r>
            <a:r>
              <a:rPr lang="fr-FR" sz="2800" dirty="0"/>
              <a:t>( texSamp2D_00, </a:t>
            </a:r>
            <a:r>
              <a:rPr lang="fr-FR" sz="2800" dirty="0" err="1"/>
              <a:t>text_STU.</a:t>
            </a:r>
            <a:r>
              <a:rPr lang="fr-FR" sz="2800" u="sng" dirty="0" err="1"/>
              <a:t>xy</a:t>
            </a:r>
            <a:r>
              <a:rPr lang="fr-FR" sz="2800" dirty="0"/>
              <a:t> ).</a:t>
            </a:r>
            <a:r>
              <a:rPr lang="fr-FR" sz="2800" dirty="0" err="1"/>
              <a:t>rgba</a:t>
            </a:r>
            <a:r>
              <a:rPr lang="fr-FR" sz="2800" dirty="0"/>
              <a:t>;</a:t>
            </a:r>
          </a:p>
          <a:p>
            <a:pPr>
              <a:buNone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400" dirty="0"/>
              <a:t> diffuse1 = </a:t>
            </a:r>
            <a:r>
              <a:rPr lang="fr-FR" sz="2400" b="1" dirty="0">
                <a:solidFill>
                  <a:srgbClr val="7030A0"/>
                </a:solidFill>
              </a:rPr>
              <a:t>texture</a:t>
            </a:r>
            <a:r>
              <a:rPr lang="fr-FR" sz="2400" dirty="0"/>
              <a:t>( texSamp2D_01, </a:t>
            </a:r>
            <a:r>
              <a:rPr lang="fr-FR" sz="2400" dirty="0" err="1"/>
              <a:t>text_STU.</a:t>
            </a:r>
            <a:r>
              <a:rPr lang="fr-FR" sz="2400" u="sng" dirty="0" err="1"/>
              <a:t>xy</a:t>
            </a:r>
            <a:r>
              <a:rPr lang="fr-FR" sz="2400" dirty="0"/>
              <a:t> ).</a:t>
            </a:r>
            <a:r>
              <a:rPr lang="fr-FR" sz="2400" dirty="0" err="1"/>
              <a:t>rgba</a:t>
            </a:r>
            <a:r>
              <a:rPr lang="fr-FR" sz="2400" dirty="0"/>
              <a:t>;</a:t>
            </a:r>
          </a:p>
          <a:p>
            <a:pPr>
              <a:buNone/>
            </a:pP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000" dirty="0"/>
              <a:t> diffuse2 = </a:t>
            </a:r>
            <a:r>
              <a:rPr lang="fr-FR" sz="2000" b="1" dirty="0">
                <a:solidFill>
                  <a:srgbClr val="7030A0"/>
                </a:solidFill>
              </a:rPr>
              <a:t>texture</a:t>
            </a:r>
            <a:r>
              <a:rPr lang="fr-FR" sz="2000" dirty="0"/>
              <a:t>( texSamp2D_02, </a:t>
            </a:r>
            <a:r>
              <a:rPr lang="fr-FR" sz="2000" dirty="0" err="1"/>
              <a:t>text_STU.</a:t>
            </a:r>
            <a:r>
              <a:rPr lang="fr-FR" sz="2000" u="sng" dirty="0" err="1"/>
              <a:t>xy</a:t>
            </a:r>
            <a:r>
              <a:rPr lang="fr-FR" sz="2000" dirty="0"/>
              <a:t> ).</a:t>
            </a:r>
            <a:r>
              <a:rPr lang="fr-FR" sz="2000" dirty="0" err="1"/>
              <a:t>rgba</a:t>
            </a:r>
            <a:r>
              <a:rPr lang="fr-FR" sz="2000" dirty="0"/>
              <a:t>;</a:t>
            </a:r>
            <a:endParaRPr lang="en-CA" sz="1800" dirty="0"/>
          </a:p>
          <a:p>
            <a:pPr>
              <a:buNone/>
            </a:pPr>
            <a:endParaRPr lang="en-CA" sz="2000" dirty="0"/>
          </a:p>
          <a:p>
            <a:pPr>
              <a:buNone/>
            </a:pPr>
            <a:endParaRPr lang="en-CA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876800" y="209550"/>
            <a:ext cx="3124200" cy="464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" y="361950"/>
            <a:ext cx="16764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i="1" dirty="0"/>
              <a:t>Taylor </a:t>
            </a:r>
            <a:r>
              <a:rPr lang="en-CA" sz="1200" i="1" dirty="0" err="1"/>
              <a:t>Switft</a:t>
            </a:r>
            <a:endParaRPr lang="en-CA" sz="1200" i="1" dirty="0"/>
          </a:p>
          <a:p>
            <a:pPr algn="ctr"/>
            <a:r>
              <a:rPr lang="en-CA" sz="1200" dirty="0"/>
              <a:t> 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  <a:p>
            <a:pPr algn="ctr"/>
            <a:r>
              <a:rPr lang="en-CA" sz="12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200" y="8763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Sampler0: texture_00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38400" y="8191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GL_TEXTURE0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7924800" y="3737264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438400" y="15049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38400" y="2190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1238250"/>
            <a:ext cx="16764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i="1" dirty="0"/>
              <a:t>Brick </a:t>
            </a:r>
          </a:p>
          <a:p>
            <a:pPr algn="ctr"/>
            <a:r>
              <a:rPr lang="en-CA" sz="1200" dirty="0"/>
              <a:t>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  <a:p>
            <a:pPr algn="ctr"/>
            <a:r>
              <a:rPr lang="en-CA" sz="1200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836" y="2152650"/>
            <a:ext cx="16764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i="1" dirty="0"/>
              <a:t>Justin</a:t>
            </a:r>
          </a:p>
          <a:p>
            <a:pPr algn="ctr"/>
            <a:r>
              <a:rPr lang="en-CA" sz="1200" dirty="0"/>
              <a:t>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  <a:p>
            <a:pPr algn="ctr"/>
            <a:r>
              <a:rPr lang="en-CA" sz="1200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29200" y="165735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4564" y="2419350"/>
            <a:ext cx="14824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SamplerCube</a:t>
            </a:r>
            <a:endParaRPr lang="en-CA" dirty="0"/>
          </a:p>
        </p:txBody>
      </p:sp>
      <p:sp>
        <p:nvSpPr>
          <p:cNvPr id="2" name="Rounded Rectangle 1"/>
          <p:cNvSpPr/>
          <p:nvPr/>
        </p:nvSpPr>
        <p:spPr>
          <a:xfrm>
            <a:off x="8153400" y="653946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MeshObject</a:t>
            </a:r>
            <a:endParaRPr lang="en-CA" dirty="0"/>
          </a:p>
          <a:p>
            <a:pPr marL="285750" indent="-285750" algn="ctr">
              <a:buFontTx/>
              <a:buChar char="-"/>
            </a:pPr>
            <a:r>
              <a:rPr lang="en-CA" dirty="0"/>
              <a:t>Brick (0.6)</a:t>
            </a:r>
          </a:p>
          <a:p>
            <a:pPr marL="285750" indent="-285750" algn="ctr">
              <a:buFontTx/>
              <a:buChar char="-"/>
            </a:pPr>
            <a:r>
              <a:rPr lang="en-CA" dirty="0"/>
              <a:t>Grass (0.4)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94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94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94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Weight2</a:t>
            </a:r>
          </a:p>
        </p:txBody>
      </p:sp>
      <p:cxnSp>
        <p:nvCxnSpPr>
          <p:cNvPr id="28" name="Straight Arrow Connector 27"/>
          <p:cNvCxnSpPr>
            <a:cxnSpLocks/>
            <a:stCxn id="15" idx="1"/>
            <a:endCxn id="9" idx="3"/>
          </p:cNvCxnSpPr>
          <p:nvPr/>
        </p:nvCxnSpPr>
        <p:spPr>
          <a:xfrm flipH="1" flipV="1">
            <a:off x="1828800" y="723900"/>
            <a:ext cx="609600" cy="1047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</p:cNvCxnSpPr>
          <p:nvPr/>
        </p:nvCxnSpPr>
        <p:spPr>
          <a:xfrm flipH="1" flipV="1">
            <a:off x="8097982" y="4397087"/>
            <a:ext cx="91440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BFEB4E-8342-D0BF-FE7E-15BCF3FD9C84}"/>
              </a:ext>
            </a:extLst>
          </p:cNvPr>
          <p:cNvCxnSpPr>
            <a:cxnSpLocks/>
          </p:cNvCxnSpPr>
          <p:nvPr/>
        </p:nvCxnSpPr>
        <p:spPr>
          <a:xfrm flipV="1">
            <a:off x="8229600" y="4003964"/>
            <a:ext cx="651164" cy="7429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5D4BF3-C8EC-C7F2-DBC1-80462EDA77BC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>
            <a:off x="4343400" y="1104900"/>
            <a:ext cx="685800" cy="666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1147C8-508C-42B9-8BCC-802B0B2B2DCB}"/>
              </a:ext>
            </a:extLst>
          </p:cNvPr>
          <p:cNvSpPr/>
          <p:nvPr/>
        </p:nvSpPr>
        <p:spPr>
          <a:xfrm>
            <a:off x="110836" y="3013364"/>
            <a:ext cx="16764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i="1" dirty="0"/>
          </a:p>
          <a:p>
            <a:pPr algn="ctr"/>
            <a:r>
              <a:rPr lang="en-CA" sz="1200" dirty="0"/>
              <a:t>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C7191-BA14-BDF3-B214-61B4052764A8}"/>
              </a:ext>
            </a:extLst>
          </p:cNvPr>
          <p:cNvSpPr/>
          <p:nvPr/>
        </p:nvSpPr>
        <p:spPr>
          <a:xfrm>
            <a:off x="110836" y="3943350"/>
            <a:ext cx="16764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i="1" dirty="0"/>
              <a:t>CUBE MAP</a:t>
            </a:r>
          </a:p>
          <a:p>
            <a:pPr algn="ctr"/>
            <a:r>
              <a:rPr lang="en-CA" sz="1200" dirty="0"/>
              <a:t>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</p:txBody>
      </p:sp>
      <p:sp>
        <p:nvSpPr>
          <p:cNvPr id="29" name="Rounded Rectangle 15">
            <a:extLst>
              <a:ext uri="{FF2B5EF4-FFF2-40B4-BE49-F238E27FC236}">
                <a16:creationId xmlns:a16="http://schemas.microsoft.com/office/drawing/2014/main" id="{CEC596B0-9EB9-8731-6504-8C1075426ED9}"/>
              </a:ext>
            </a:extLst>
          </p:cNvPr>
          <p:cNvSpPr/>
          <p:nvPr/>
        </p:nvSpPr>
        <p:spPr>
          <a:xfrm>
            <a:off x="2400300" y="2962275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GL_TEXTURE3</a:t>
            </a:r>
          </a:p>
        </p:txBody>
      </p:sp>
      <p:sp>
        <p:nvSpPr>
          <p:cNvPr id="30" name="Rounded Rectangle 15">
            <a:extLst>
              <a:ext uri="{FF2B5EF4-FFF2-40B4-BE49-F238E27FC236}">
                <a16:creationId xmlns:a16="http://schemas.microsoft.com/office/drawing/2014/main" id="{8CBE1FA9-15AE-F31D-77B6-CDECC1475592}"/>
              </a:ext>
            </a:extLst>
          </p:cNvPr>
          <p:cNvSpPr/>
          <p:nvPr/>
        </p:nvSpPr>
        <p:spPr>
          <a:xfrm>
            <a:off x="2379518" y="36766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GL_TEXTURE4</a:t>
            </a:r>
          </a:p>
        </p:txBody>
      </p:sp>
      <p:sp>
        <p:nvSpPr>
          <p:cNvPr id="33" name="Rounded Rectangle 15">
            <a:extLst>
              <a:ext uri="{FF2B5EF4-FFF2-40B4-BE49-F238E27FC236}">
                <a16:creationId xmlns:a16="http://schemas.microsoft.com/office/drawing/2014/main" id="{42D8CA3A-AA07-BCDC-DF6E-CD642543BEB9}"/>
              </a:ext>
            </a:extLst>
          </p:cNvPr>
          <p:cNvSpPr/>
          <p:nvPr/>
        </p:nvSpPr>
        <p:spPr>
          <a:xfrm>
            <a:off x="2362201" y="44005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1DF4D0-4730-A07D-6B26-5B9D4495E6B6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1787236" y="2457450"/>
            <a:ext cx="651164" cy="18478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B7C8DD-C5D5-6F54-4373-6D238867556F}"/>
              </a:ext>
            </a:extLst>
          </p:cNvPr>
          <p:cNvCxnSpPr>
            <a:cxnSpLocks/>
            <a:stCxn id="32" idx="1"/>
            <a:endCxn id="16" idx="3"/>
          </p:cNvCxnSpPr>
          <p:nvPr/>
        </p:nvCxnSpPr>
        <p:spPr>
          <a:xfrm flipH="1" flipV="1">
            <a:off x="4343400" y="2457450"/>
            <a:ext cx="651164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Could “switch” textures for each object</a:t>
            </a:r>
          </a:p>
          <a:p>
            <a:pPr lvl="1"/>
            <a:r>
              <a:rPr lang="en-CA" dirty="0"/>
              <a:t>Is (somewhat) expensive, worth drawing everything with the same texture together</a:t>
            </a:r>
          </a:p>
          <a:p>
            <a:pPr lvl="1"/>
            <a:r>
              <a:rPr lang="en-CA" dirty="0"/>
              <a:t>Catch: what if there’s a combination of textures and there isn’t a clear “1</a:t>
            </a:r>
            <a:r>
              <a:rPr lang="en-CA" baseline="30000" dirty="0"/>
              <a:t>st</a:t>
            </a:r>
            <a:r>
              <a:rPr lang="en-CA" dirty="0"/>
              <a:t> texture” to draw?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7162800" cy="339447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Could pre-process the textures so that they are all in one texture. </a:t>
            </a:r>
          </a:p>
          <a:p>
            <a:pPr lvl="1"/>
            <a:r>
              <a:rPr lang="en-CA" dirty="0"/>
              <a:t>Let’s say you combine grass + brick + window textures.</a:t>
            </a:r>
          </a:p>
          <a:p>
            <a:pPr lvl="1"/>
            <a:r>
              <a:rPr lang="en-CA" dirty="0"/>
              <a:t>Instead of loading 3 textures individually, you could combine them into 1 texture (like in </a:t>
            </a:r>
            <a:r>
              <a:rPr lang="en-CA" dirty="0" err="1"/>
              <a:t>photoshop</a:t>
            </a:r>
            <a:r>
              <a:rPr lang="en-CA" dirty="0"/>
              <a:t>/Blender/whatever) and alter the texture coordinates to refer to this one texture</a:t>
            </a:r>
          </a:p>
        </p:txBody>
      </p:sp>
      <p:pic>
        <p:nvPicPr>
          <p:cNvPr id="1026" name="Picture 2" descr="Image result for brick tex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276350"/>
            <a:ext cx="720000" cy="720000"/>
          </a:xfrm>
          <a:prstGeom prst="rect">
            <a:avLst/>
          </a:prstGeom>
          <a:noFill/>
        </p:spPr>
      </p:pic>
      <p:pic>
        <p:nvPicPr>
          <p:cNvPr id="7" name="Picture 4" descr="Image result for grass tex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895350"/>
            <a:ext cx="720000" cy="7200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7246800" y="3249750"/>
            <a:ext cx="1440000" cy="1440000"/>
            <a:chOff x="7246800" y="3249750"/>
            <a:chExt cx="1440000" cy="1440000"/>
          </a:xfrm>
        </p:grpSpPr>
        <p:sp>
          <p:nvSpPr>
            <p:cNvPr id="10" name="Rectangle 9"/>
            <p:cNvSpPr/>
            <p:nvPr/>
          </p:nvSpPr>
          <p:spPr>
            <a:xfrm>
              <a:off x="7246800" y="3249750"/>
              <a:ext cx="144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" name="Picture 2" descr="Image result for brick textur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4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28" name="Picture 4" descr="Image result for grass textu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6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0" name="Picture 6" descr="Image result for window texture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46800" y="3969750"/>
              <a:ext cx="720000" cy="720000"/>
            </a:xfrm>
            <a:prstGeom prst="rect">
              <a:avLst/>
            </a:prstGeom>
            <a:noFill/>
          </p:spPr>
        </p:pic>
      </p:grpSp>
      <p:pic>
        <p:nvPicPr>
          <p:cNvPr id="9" name="Picture 6" descr="Image result for window textur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1809750"/>
            <a:ext cx="720000" cy="720000"/>
          </a:xfrm>
          <a:prstGeom prst="rect">
            <a:avLst/>
          </a:prstGeom>
          <a:noFill/>
        </p:spPr>
      </p:pic>
      <p:sp>
        <p:nvSpPr>
          <p:cNvPr id="12" name="Line Callout 2 (No Border) 11"/>
          <p:cNvSpPr/>
          <p:nvPr/>
        </p:nvSpPr>
        <p:spPr>
          <a:xfrm>
            <a:off x="3505200" y="4404122"/>
            <a:ext cx="2514600" cy="381000"/>
          </a:xfrm>
          <a:prstGeom prst="callout2">
            <a:avLst>
              <a:gd name="adj1" fmla="val 20440"/>
              <a:gd name="adj2" fmla="val 101527"/>
              <a:gd name="adj3" fmla="val 15370"/>
              <a:gd name="adj4" fmla="val 131220"/>
              <a:gd name="adj5" fmla="val -64965"/>
              <a:gd name="adj6" fmla="val 147539"/>
            </a:avLst>
          </a:prstGeom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This is ONE image, not 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Or, you could just load all (or most of) the textures for a scene and select them </a:t>
            </a:r>
            <a:r>
              <a:rPr lang="en-CA" i="1" dirty="0"/>
              <a:t>in the </a:t>
            </a:r>
            <a:r>
              <a:rPr lang="en-CA" i="1" dirty="0" err="1"/>
              <a:t>shader</a:t>
            </a:r>
            <a:r>
              <a:rPr lang="en-CA" dirty="0"/>
              <a:t>. You could do this two ways:</a:t>
            </a:r>
          </a:p>
          <a:p>
            <a:pPr lvl="1"/>
            <a:r>
              <a:rPr lang="en-CA" dirty="0"/>
              <a:t>Have a </a:t>
            </a:r>
            <a:r>
              <a:rPr lang="en-CA" dirty="0" err="1"/>
              <a:t>swtich</a:t>
            </a:r>
            <a:r>
              <a:rPr lang="en-CA" dirty="0"/>
              <a:t>/if statement, passing values to indicate which ones you want, or</a:t>
            </a:r>
          </a:p>
          <a:p>
            <a:pPr lvl="1"/>
            <a:r>
              <a:rPr lang="en-CA" dirty="0"/>
              <a:t>Have ‘blend’ values being passed, indicating how much of each texture contributes</a:t>
            </a:r>
          </a:p>
          <a:p>
            <a:pPr lvl="1"/>
            <a:r>
              <a:rPr lang="en-CA" dirty="0"/>
              <a:t>Or a combination of the two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4175523"/>
            <a:ext cx="2362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i="1" dirty="0" err="1"/>
              <a:t>Pssst</a:t>
            </a:r>
            <a:r>
              <a:rPr lang="en-CA" b="1" i="1" dirty="0"/>
              <a:t>!: </a:t>
            </a:r>
            <a:r>
              <a:rPr lang="en-CA" dirty="0"/>
              <a:t>This is what we are going to use...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Store the vertex index at each pixel location in the TGA/BMP/whatever file</a:t>
            </a:r>
          </a:p>
          <a:p>
            <a:r>
              <a:rPr lang="en-CA" dirty="0"/>
              <a:t>32 bits: colour and transparency: 4 bytes</a:t>
            </a:r>
          </a:p>
          <a:p>
            <a:r>
              <a:rPr lang="en-CA" dirty="0"/>
              <a:t>100,000+ vertices</a:t>
            </a:r>
          </a:p>
          <a:p>
            <a:r>
              <a:rPr lang="en-CA" dirty="0"/>
              <a:t>…so how many bits/vertex index?</a:t>
            </a:r>
          </a:p>
          <a:p>
            <a:r>
              <a:rPr lang="en-CA" dirty="0"/>
              <a:t>2 bytes : 16 bits </a:t>
            </a:r>
            <a:r>
              <a:rPr lang="en-CA" dirty="0">
                <a:sym typeface="Wingdings" panose="05000000000000000000" pitchFamily="2" charset="2"/>
              </a:rPr>
              <a:t> 32,000 vertices</a:t>
            </a:r>
          </a:p>
          <a:p>
            <a:r>
              <a:rPr lang="en-CA" dirty="0">
                <a:sym typeface="Wingdings" panose="05000000000000000000" pitchFamily="2" charset="2"/>
              </a:rPr>
              <a:t>3 bytes : 24 bits  16 million </a:t>
            </a:r>
          </a:p>
          <a:p>
            <a:r>
              <a:rPr lang="en-CA" dirty="0">
                <a:sym typeface="Wingdings" panose="05000000000000000000" pitchFamily="2" charset="2"/>
              </a:rPr>
              <a:t> 4 bytes + 3 bytes, so our image is no 75% larger</a:t>
            </a:r>
          </a:p>
          <a:p>
            <a:r>
              <a:rPr lang="en-CA" dirty="0">
                <a:sym typeface="Wingdings" panose="05000000000000000000" pitchFamily="2" charset="2"/>
              </a:rPr>
              <a:t>4 bytes: 32 bits  4 billion vertices</a:t>
            </a:r>
          </a:p>
          <a:p>
            <a:r>
              <a:rPr lang="en-CA" dirty="0">
                <a:sym typeface="Wingdings" panose="05000000000000000000" pitchFamily="2" charset="2"/>
              </a:rPr>
              <a:t> 4 bytes + 4 bytes: our image is now 2x larger</a:t>
            </a:r>
          </a:p>
        </p:txBody>
      </p:sp>
    </p:spTree>
    <p:extLst>
      <p:ext uri="{BB962C8B-B14F-4D97-AF65-F5344CB8AC3E}">
        <p14:creationId xmlns:p14="http://schemas.microsoft.com/office/powerpoint/2010/main" val="3024085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33098"/>
            <a:ext cx="8610600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("trudeau_transparency_20140611.bmp");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Texture binding...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texture00Unit = 0;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texture00Unit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texture00Number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texture00Unit, texture00Number );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UniformLoc_texSamp2D_00, texture00Unit );</a:t>
            </a:r>
          </a:p>
          <a:p>
            <a:pPr>
              <a:buNone/>
            </a:pPr>
            <a:endParaRPr lang="en-CA" sz="1200" dirty="0"/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("brickTexture_square_1024pixels.bmp");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texture01Unit = 1;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texture01Unit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texture01Number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( 1, texture01Number );	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UniformLoc_texSamp2D_01, texture01Unit );</a:t>
            </a:r>
            <a:br>
              <a:rPr lang="en-CA" sz="1200" dirty="0"/>
            </a:br>
            <a:endParaRPr lang="en-CA" sz="1200" dirty="0"/>
          </a:p>
          <a:p>
            <a:pPr>
              <a:buNone/>
            </a:pPr>
            <a:r>
              <a:rPr lang="en-CA" sz="1200" dirty="0"/>
              <a:t>...and so on...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If we stored the vertex information in the image file, it’d be larger (downside)</a:t>
            </a:r>
          </a:p>
          <a:p>
            <a:r>
              <a:rPr lang="en-CA" dirty="0">
                <a:sym typeface="Wingdings" panose="05000000000000000000" pitchFamily="2" charset="2"/>
              </a:rPr>
              <a:t>It would only match a specific model at a specific resolution</a:t>
            </a:r>
          </a:p>
          <a:p>
            <a:r>
              <a:rPr lang="en-CA" dirty="0">
                <a:sym typeface="Wingdings" panose="05000000000000000000" pitchFamily="2" charset="2"/>
              </a:rPr>
              <a:t>So, if we are using any level of detail, then we’d need a </a:t>
            </a:r>
            <a:r>
              <a:rPr lang="en-CA" b="1" u="sng" dirty="0">
                <a:sym typeface="Wingdings" panose="05000000000000000000" pitchFamily="2" charset="2"/>
              </a:rPr>
              <a:t>different image per model</a:t>
            </a:r>
          </a:p>
        </p:txBody>
      </p:sp>
    </p:spTree>
    <p:extLst>
      <p:ext uri="{BB962C8B-B14F-4D97-AF65-F5344CB8AC3E}">
        <p14:creationId xmlns:p14="http://schemas.microsoft.com/office/powerpoint/2010/main" val="108723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sym typeface="Wingdings" panose="05000000000000000000" pitchFamily="2" charset="2"/>
              </a:rPr>
              <a:t>Or we could store the pixel information in the mesh (vertex) information</a:t>
            </a:r>
          </a:p>
          <a:p>
            <a:r>
              <a:rPr lang="en-CA" sz="2800" dirty="0">
                <a:sym typeface="Wingdings" panose="05000000000000000000" pitchFamily="2" charset="2"/>
              </a:rPr>
              <a:t>We could store the x, y pixel location (1,423 &amp; 562)</a:t>
            </a:r>
          </a:p>
          <a:p>
            <a:r>
              <a:rPr lang="en-CA" sz="2800" dirty="0">
                <a:sym typeface="Wingdings" panose="05000000000000000000" pitchFamily="2" charset="2"/>
              </a:rPr>
              <a:t>We could also make the x, y pixel location into a 1D array and index that, say pixel: 8,274,228</a:t>
            </a:r>
          </a:p>
          <a:p>
            <a:r>
              <a:rPr lang="en-CA" sz="2800" dirty="0">
                <a:sym typeface="Wingdings" panose="05000000000000000000" pitchFamily="2" charset="2"/>
              </a:rPr>
              <a:t>The problem with storing the </a:t>
            </a:r>
            <a:r>
              <a:rPr lang="en-CA" sz="2800" i="1" dirty="0">
                <a:sym typeface="Wingdings" panose="05000000000000000000" pitchFamily="2" charset="2"/>
              </a:rPr>
              <a:t>specific </a:t>
            </a:r>
            <a:r>
              <a:rPr lang="en-CA" sz="2800" dirty="0">
                <a:sym typeface="Wingdings" panose="05000000000000000000" pitchFamily="2" charset="2"/>
              </a:rPr>
              <a:t>pixel is that this ties the mesh to the image as well</a:t>
            </a:r>
          </a:p>
        </p:txBody>
      </p:sp>
    </p:spTree>
    <p:extLst>
      <p:ext uri="{BB962C8B-B14F-4D97-AF65-F5344CB8AC3E}">
        <p14:creationId xmlns:p14="http://schemas.microsoft.com/office/powerpoint/2010/main" val="158314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>
                <a:sym typeface="Wingdings" panose="05000000000000000000" pitchFamily="2" charset="2"/>
              </a:rPr>
              <a:t>Or we could store the pixel information in the mesh (vertex) information</a:t>
            </a:r>
          </a:p>
          <a:p>
            <a:r>
              <a:rPr lang="en-CA" sz="2800" dirty="0">
                <a:sym typeface="Wingdings" panose="05000000000000000000" pitchFamily="2" charset="2"/>
              </a:rPr>
              <a:t>We could store the x, y pixel location (1,423 &amp; 562)</a:t>
            </a:r>
          </a:p>
          <a:p>
            <a:r>
              <a:rPr lang="en-CA" sz="2800" dirty="0">
                <a:sym typeface="Wingdings" panose="05000000000000000000" pitchFamily="2" charset="2"/>
              </a:rPr>
              <a:t>We could also make the x, y pixel location into a 1D array and index that, say pixel: 8,274,228</a:t>
            </a:r>
          </a:p>
          <a:p>
            <a:r>
              <a:rPr lang="en-CA" sz="2800" dirty="0">
                <a:sym typeface="Wingdings" panose="05000000000000000000" pitchFamily="2" charset="2"/>
              </a:rPr>
              <a:t>The problem with storing the </a:t>
            </a:r>
            <a:r>
              <a:rPr lang="en-CA" sz="2800" i="1" dirty="0">
                <a:sym typeface="Wingdings" panose="05000000000000000000" pitchFamily="2" charset="2"/>
              </a:rPr>
              <a:t>specific </a:t>
            </a:r>
            <a:r>
              <a:rPr lang="en-CA" sz="2800" dirty="0">
                <a:sym typeface="Wingdings" panose="05000000000000000000" pitchFamily="2" charset="2"/>
              </a:rPr>
              <a:t>pixel is that this ties the mesh to the image as well</a:t>
            </a:r>
          </a:p>
          <a:p>
            <a:r>
              <a:rPr lang="en-CA" sz="2800" dirty="0">
                <a:sym typeface="Wingdings" panose="05000000000000000000" pitchFamily="2" charset="2"/>
              </a:rPr>
              <a:t>This might be because we want a lower resolution image for when the mesh is very far away from the camera</a:t>
            </a:r>
          </a:p>
        </p:txBody>
      </p:sp>
    </p:spTree>
    <p:extLst>
      <p:ext uri="{BB962C8B-B14F-4D97-AF65-F5344CB8AC3E}">
        <p14:creationId xmlns:p14="http://schemas.microsoft.com/office/powerpoint/2010/main" val="141975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>
                <a:sym typeface="Wingdings" panose="05000000000000000000" pitchFamily="2" charset="2"/>
              </a:rPr>
              <a:t>To get around this, we don’t store the actual pixel location, we store a ratio of where the pixel is, from 0.0 to 1.0 (0 to 100% of whatever side of the image we are at).</a:t>
            </a:r>
          </a:p>
          <a:p>
            <a:r>
              <a:rPr lang="en-CA" sz="2800" dirty="0">
                <a:sym typeface="Wingdings" panose="05000000000000000000" pitchFamily="2" charset="2"/>
              </a:rPr>
              <a:t>If it’s 3840 x 3840 and our location is 0.34, 0.67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0.34 * 3840 = 1,305</a:t>
            </a:r>
            <a:r>
              <a:rPr lang="en-CA" sz="2400" b="1" u="sng" dirty="0">
                <a:sym typeface="Wingdings" panose="05000000000000000000" pitchFamily="2" charset="2"/>
              </a:rPr>
              <a:t>.6</a:t>
            </a:r>
            <a:r>
              <a:rPr lang="en-CA" sz="2400" dirty="0">
                <a:sym typeface="Wingdings" panose="05000000000000000000" pitchFamily="2" charset="2"/>
              </a:rPr>
              <a:t> &amp; 2,572</a:t>
            </a:r>
            <a:r>
              <a:rPr lang="en-CA" sz="2400" b="1" u="sng" dirty="0">
                <a:sym typeface="Wingdings" panose="05000000000000000000" pitchFamily="2" charset="2"/>
              </a:rPr>
              <a:t>.8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1,305  3840/1305 = 2.9425287356321839080459770114943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2,573  3840/2573 = 1.4924212980956082394092499028372</a:t>
            </a:r>
          </a:p>
          <a:p>
            <a:pPr lvl="1"/>
            <a:endParaRPr lang="en-CA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586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sym typeface="Wingdings" panose="05000000000000000000" pitchFamily="2" charset="2"/>
              </a:rPr>
              <a:t>If it’s 3840 x 3840 and our location is 0.34, 0.67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0.34 * 3840 = 1,305</a:t>
            </a:r>
            <a:r>
              <a:rPr lang="en-CA" sz="2400" b="1" u="sng" dirty="0">
                <a:sym typeface="Wingdings" panose="05000000000000000000" pitchFamily="2" charset="2"/>
              </a:rPr>
              <a:t>.6</a:t>
            </a:r>
            <a:r>
              <a:rPr lang="en-CA" sz="2400" dirty="0">
                <a:sym typeface="Wingdings" panose="05000000000000000000" pitchFamily="2" charset="2"/>
              </a:rPr>
              <a:t> &amp; 2,572</a:t>
            </a:r>
            <a:r>
              <a:rPr lang="en-CA" sz="2400" b="1" u="sng" dirty="0">
                <a:sym typeface="Wingdings" panose="05000000000000000000" pitchFamily="2" charset="2"/>
              </a:rPr>
              <a:t>.8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1,305  3840/1305 = </a:t>
            </a:r>
            <a:r>
              <a:rPr lang="en-CA" sz="2400" b="1" dirty="0">
                <a:highlight>
                  <a:srgbClr val="FFFF00"/>
                </a:highlight>
                <a:sym typeface="Wingdings" panose="05000000000000000000" pitchFamily="2" charset="2"/>
              </a:rPr>
              <a:t>2.942528</a:t>
            </a:r>
            <a:r>
              <a:rPr lang="en-CA" sz="2400" dirty="0">
                <a:sym typeface="Wingdings" panose="05000000000000000000" pitchFamily="2" charset="2"/>
              </a:rPr>
              <a:t>7356321839080459770114943  (float)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2,573  3840/2573 = </a:t>
            </a:r>
            <a:r>
              <a:rPr lang="en-CA" sz="2400" b="1" dirty="0">
                <a:highlight>
                  <a:srgbClr val="FFFF00"/>
                </a:highlight>
                <a:sym typeface="Wingdings" panose="05000000000000000000" pitchFamily="2" charset="2"/>
              </a:rPr>
              <a:t>1.492421298095</a:t>
            </a:r>
            <a:r>
              <a:rPr lang="en-CA" sz="2400" dirty="0">
                <a:sym typeface="Wingdings" panose="05000000000000000000" pitchFamily="2" charset="2"/>
              </a:rPr>
              <a:t>6082394092499028372  (double)</a:t>
            </a:r>
          </a:p>
          <a:p>
            <a:r>
              <a:rPr lang="en-CA" sz="2800" dirty="0">
                <a:sym typeface="Wingdings" panose="05000000000000000000" pitchFamily="2" charset="2"/>
              </a:rPr>
              <a:t>10 Mbytes</a:t>
            </a:r>
          </a:p>
          <a:p>
            <a:endParaRPr lang="en-CA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717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>
                <a:sym typeface="Wingdings" panose="05000000000000000000" pitchFamily="2" charset="2"/>
              </a:rPr>
              <a:t>10 Mbytes OG</a:t>
            </a:r>
          </a:p>
          <a:p>
            <a:r>
              <a:rPr lang="en-CA" sz="2800" dirty="0">
                <a:sym typeface="Wingdings" panose="05000000000000000000" pitchFamily="2" charset="2"/>
              </a:rPr>
              <a:t>XYZ: 4 bytes * 3 = 12 bytes</a:t>
            </a:r>
          </a:p>
          <a:p>
            <a:r>
              <a:rPr lang="en-CA" sz="2800" dirty="0">
                <a:sym typeface="Wingdings" panose="05000000000000000000" pitchFamily="2" charset="2"/>
              </a:rPr>
              <a:t>Normal: 4bytes (float) * 3 = 12 bytes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24 bytes</a:t>
            </a:r>
          </a:p>
          <a:p>
            <a:r>
              <a:rPr lang="en-CA" sz="2800" dirty="0">
                <a:sym typeface="Wingdings" panose="05000000000000000000" pitchFamily="2" charset="2"/>
              </a:rPr>
              <a:t>Doubles x 2 : 16 bytes / vertex</a:t>
            </a:r>
          </a:p>
          <a:p>
            <a:r>
              <a:rPr lang="en-CA" sz="2800" dirty="0">
                <a:sym typeface="Wingdings" panose="05000000000000000000" pitchFamily="2" charset="2"/>
              </a:rPr>
              <a:t>Float x 2 : 8 bytes / vertex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32 bytes / vertex</a:t>
            </a:r>
          </a:p>
          <a:p>
            <a:endParaRPr lang="en-CA" sz="2800" dirty="0">
              <a:sym typeface="Wingdings" panose="05000000000000000000" pitchFamily="2" charset="2"/>
            </a:endParaRPr>
          </a:p>
          <a:p>
            <a:endParaRPr lang="en-CA" sz="2800" dirty="0">
              <a:sym typeface="Wingdings" panose="05000000000000000000" pitchFamily="2" charset="2"/>
            </a:endParaRPr>
          </a:p>
          <a:p>
            <a:endParaRPr lang="en-CA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362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00200"/>
            <a:ext cx="3352800" cy="1257300"/>
            <a:chOff x="1447800" y="1295400"/>
            <a:chExt cx="3352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81000" y="2857500"/>
            <a:ext cx="3352800" cy="1257300"/>
            <a:chOff x="1447800" y="1295400"/>
            <a:chExt cx="3352800" cy="1676400"/>
          </a:xfrm>
        </p:grpSpPr>
        <p:grpSp>
          <p:nvGrpSpPr>
            <p:cNvPr id="13" name="Group 12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1026" name="Picture 2" descr="D:\6028 Graph 1\2016\D2D\D18 (W10D1, Nov 7)\Graph_1_D18 (More Textures)\FirstOpenGL\assets\textures\brickTex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3550" y="485775"/>
            <a:ext cx="2971800" cy="211455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>
          <a:xfrm>
            <a:off x="5067300" y="2384425"/>
            <a:ext cx="7239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400" dirty="0"/>
              <a:t>0,0</a:t>
            </a:r>
          </a:p>
        </p:txBody>
      </p:sp>
      <p:sp>
        <p:nvSpPr>
          <p:cNvPr id="22" name="Oval 21"/>
          <p:cNvSpPr/>
          <p:nvPr/>
        </p:nvSpPr>
        <p:spPr>
          <a:xfrm>
            <a:off x="80772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1,1</a:t>
            </a:r>
          </a:p>
        </p:txBody>
      </p:sp>
      <p:sp>
        <p:nvSpPr>
          <p:cNvPr id="23" name="Oval 22"/>
          <p:cNvSpPr/>
          <p:nvPr/>
        </p:nvSpPr>
        <p:spPr>
          <a:xfrm>
            <a:off x="8077200" y="23431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24" name="Oval 23"/>
          <p:cNvSpPr/>
          <p:nvPr/>
        </p:nvSpPr>
        <p:spPr>
          <a:xfrm>
            <a:off x="5181600" y="228600"/>
            <a:ext cx="7239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6172200" y="2800350"/>
            <a:ext cx="1828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X (</a:t>
            </a:r>
            <a:r>
              <a:rPr lang="en-CA" sz="3200" dirty="0" err="1"/>
              <a:t>s,u</a:t>
            </a:r>
            <a:r>
              <a:rPr lang="en-CA" sz="3200" dirty="0"/>
              <a:t>)</a:t>
            </a:r>
          </a:p>
        </p:txBody>
      </p:sp>
      <p:sp>
        <p:nvSpPr>
          <p:cNvPr id="26" name="Right Arrow 25"/>
          <p:cNvSpPr/>
          <p:nvPr/>
        </p:nvSpPr>
        <p:spPr>
          <a:xfrm rot="16200000">
            <a:off x="4226855" y="1105105"/>
            <a:ext cx="1528491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Y (t, v)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2857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X,Y,Z (W)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0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S, T, 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64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U, V, W</a:t>
            </a:r>
          </a:p>
        </p:txBody>
      </p:sp>
      <p:sp>
        <p:nvSpPr>
          <p:cNvPr id="30" name="Oval 29"/>
          <p:cNvSpPr/>
          <p:nvPr/>
        </p:nvSpPr>
        <p:spPr>
          <a:xfrm>
            <a:off x="0" y="38290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0,0</a:t>
            </a:r>
          </a:p>
        </p:txBody>
      </p:sp>
      <p:sp>
        <p:nvSpPr>
          <p:cNvPr id="31" name="Oval 30"/>
          <p:cNvSpPr/>
          <p:nvPr/>
        </p:nvSpPr>
        <p:spPr>
          <a:xfrm>
            <a:off x="3352800" y="38290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32" name="Oval 31"/>
          <p:cNvSpPr/>
          <p:nvPr/>
        </p:nvSpPr>
        <p:spPr>
          <a:xfrm>
            <a:off x="3162300" y="1314450"/>
            <a:ext cx="952500" cy="6477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1, 1</a:t>
            </a:r>
          </a:p>
        </p:txBody>
      </p:sp>
      <p:sp>
        <p:nvSpPr>
          <p:cNvPr id="33" name="Oval 32"/>
          <p:cNvSpPr/>
          <p:nvPr/>
        </p:nvSpPr>
        <p:spPr>
          <a:xfrm>
            <a:off x="0" y="137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34" name="Oval 33"/>
          <p:cNvSpPr/>
          <p:nvPr/>
        </p:nvSpPr>
        <p:spPr>
          <a:xfrm>
            <a:off x="1524000" y="1371600"/>
            <a:ext cx="12192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5" name="Oval 34"/>
          <p:cNvSpPr/>
          <p:nvPr/>
        </p:nvSpPr>
        <p:spPr>
          <a:xfrm>
            <a:off x="6553200" y="285750"/>
            <a:ext cx="12192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6" name="Oval 35"/>
          <p:cNvSpPr/>
          <p:nvPr/>
        </p:nvSpPr>
        <p:spPr>
          <a:xfrm>
            <a:off x="1447800" y="2571750"/>
            <a:ext cx="14478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7" name="Oval 36"/>
          <p:cNvSpPr/>
          <p:nvPr/>
        </p:nvSpPr>
        <p:spPr>
          <a:xfrm>
            <a:off x="6362700" y="1327150"/>
            <a:ext cx="14478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62600" y="3657600"/>
            <a:ext cx="25146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RGBA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C0B35-C030-52EE-B27C-B983E988CD53}"/>
              </a:ext>
            </a:extLst>
          </p:cNvPr>
          <p:cNvSpPr txBox="1"/>
          <p:nvPr/>
        </p:nvSpPr>
        <p:spPr>
          <a:xfrm>
            <a:off x="952500" y="421761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OpenGL: s(x), t(y), u(z)</a:t>
            </a:r>
          </a:p>
          <a:p>
            <a:r>
              <a:rPr lang="en-CA" dirty="0"/>
              <a:t>DirectX: u(x), v(y), w(z)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1404</Words>
  <Application>Microsoft Office PowerPoint</Application>
  <PresentationFormat>On-screen Show (16:9)</PresentationFormat>
  <Paragraphs>216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Wingdings</vt:lpstr>
      <vt:lpstr>Office Theme</vt:lpstr>
      <vt:lpstr>How to “map” the mesh to the image?</vt:lpstr>
      <vt:lpstr>How to “map” the mesh to the image?</vt:lpstr>
      <vt:lpstr>How to “map” the mesh to the image?</vt:lpstr>
      <vt:lpstr>How to “map” the mesh to the image?</vt:lpstr>
      <vt:lpstr>How to “map” the mesh to the image?</vt:lpstr>
      <vt:lpstr>How to “map” the mesh to the image?</vt:lpstr>
      <vt:lpstr>How to “map” the mesh to the image?</vt:lpstr>
      <vt:lpstr>How to “map” the mesh to the image?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process, inside the shader:</vt:lpstr>
      <vt:lpstr>PowerPoint Presentation</vt:lpstr>
      <vt:lpstr>How to manage this? A few ways...</vt:lpstr>
      <vt:lpstr>How to manage this? A few ways...</vt:lpstr>
      <vt:lpstr>How to manage this? A few ways...</vt:lpstr>
      <vt:lpstr>PowerPoint Presentation</vt:lpstr>
      <vt:lpstr>Basic process: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mfeeney</dc:creator>
  <cp:lastModifiedBy>Feeney, Michael</cp:lastModifiedBy>
  <cp:revision>184</cp:revision>
  <cp:lastPrinted>2018-08-07T18:20:10Z</cp:lastPrinted>
  <dcterms:created xsi:type="dcterms:W3CDTF">2016-11-07T20:14:42Z</dcterms:created>
  <dcterms:modified xsi:type="dcterms:W3CDTF">2024-10-31T13:05:45Z</dcterms:modified>
</cp:coreProperties>
</file>