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6" r:id="rId10"/>
    <p:sldId id="257" r:id="rId11"/>
    <p:sldId id="259" r:id="rId12"/>
    <p:sldId id="258" r:id="rId13"/>
    <p:sldId id="266" r:id="rId14"/>
    <p:sldId id="267" r:id="rId15"/>
    <p:sldId id="262" r:id="rId16"/>
    <p:sldId id="263" r:id="rId17"/>
    <p:sldId id="264" r:id="rId18"/>
    <p:sldId id="265" r:id="rId19"/>
    <p:sldId id="261" r:id="rId20"/>
    <p:sldId id="260" r:id="rId21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Objects="1">
      <p:cViewPr varScale="1">
        <p:scale>
          <a:sx n="78" d="100"/>
          <a:sy n="78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2024-11-06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TGA (from Doom 2016):</a:t>
            </a:r>
          </a:p>
          <a:p>
            <a:pPr lvl="1"/>
            <a:r>
              <a:rPr lang="en-CA" dirty="0"/>
              <a:t>According to </a:t>
            </a:r>
            <a:r>
              <a:rPr lang="en-CA" dirty="0" err="1"/>
              <a:t>MediaInfo</a:t>
            </a:r>
            <a:r>
              <a:rPr lang="en-CA" dirty="0"/>
              <a:t>, Bit depth: 32 bits</a:t>
            </a:r>
          </a:p>
          <a:p>
            <a:pPr lvl="1"/>
            <a:r>
              <a:rPr lang="en-CA" dirty="0"/>
              <a:t>8 bits per pixel for colour</a:t>
            </a:r>
          </a:p>
          <a:p>
            <a:pPr lvl="1"/>
            <a:r>
              <a:rPr lang="en-CA" dirty="0"/>
              <a:t>Last 8 bits are for alpha (transparency)</a:t>
            </a:r>
          </a:p>
        </p:txBody>
      </p:sp>
    </p:spTree>
    <p:extLst>
      <p:ext uri="{BB962C8B-B14F-4D97-AF65-F5344CB8AC3E}">
        <p14:creationId xmlns:p14="http://schemas.microsoft.com/office/powerpoint/2010/main" val="295839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24400" y="590550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934200" y="418827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Dua Lipa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89535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1921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400800" y="1123950"/>
            <a:ext cx="6096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524214" y="1060342"/>
            <a:ext cx="581186" cy="63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9" idx="3"/>
            <a:endCxn id="14" idx="1"/>
          </p:cNvCxnSpPr>
          <p:nvPr/>
        </p:nvCxnSpPr>
        <p:spPr>
          <a:xfrm>
            <a:off x="1981200" y="1009650"/>
            <a:ext cx="63801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20002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TaylorSwift</a:t>
            </a:r>
            <a:r>
              <a:rPr lang="en-CA" dirty="0"/>
              <a:t>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Taylor </a:t>
            </a:r>
            <a:r>
              <a:rPr lang="en-CA" sz="1200" i="1" dirty="0" err="1"/>
              <a:t>Switft</a:t>
            </a:r>
            <a:endParaRPr lang="en-CA" sz="1200" i="1" dirty="0"/>
          </a:p>
          <a:p>
            <a:pPr algn="ctr"/>
            <a:r>
              <a:rPr lang="en-CA" sz="1200" dirty="0"/>
              <a:t> 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8763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Sampler0: texture_00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924800" y="3737264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238250"/>
            <a:ext cx="1676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Brick 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836" y="21526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Justin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29200" y="165735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texture01</a:t>
            </a:r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4994564" y="2419350"/>
            <a:ext cx="14824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endParaRPr lang="en-CA" dirty="0"/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16" idx="1"/>
            <a:endCxn id="22" idx="3"/>
          </p:cNvCxnSpPr>
          <p:nvPr/>
        </p:nvCxnSpPr>
        <p:spPr>
          <a:xfrm flipH="1">
            <a:off x="1787236" y="2457450"/>
            <a:ext cx="651164" cy="571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4" idx="1"/>
            <a:endCxn id="17" idx="3"/>
          </p:cNvCxnSpPr>
          <p:nvPr/>
        </p:nvCxnSpPr>
        <p:spPr>
          <a:xfrm flipH="1">
            <a:off x="1828800" y="108585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BFEB4E-8342-D0BF-FE7E-15BCF3FD9C84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>
            <a:off x="4305300" y="1885950"/>
            <a:ext cx="723900" cy="1343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5D4BF3-C8EC-C7F2-DBC1-80462EDA77BC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4343400" y="1085850"/>
            <a:ext cx="6858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1147C8-508C-42B9-8BCC-802B0B2B2DCB}"/>
              </a:ext>
            </a:extLst>
          </p:cNvPr>
          <p:cNvSpPr/>
          <p:nvPr/>
        </p:nvSpPr>
        <p:spPr>
          <a:xfrm>
            <a:off x="110836" y="3013364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Bad Bunny (13)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C7191-BA14-BDF3-B214-61B4052764A8}"/>
              </a:ext>
            </a:extLst>
          </p:cNvPr>
          <p:cNvSpPr/>
          <p:nvPr/>
        </p:nvSpPr>
        <p:spPr>
          <a:xfrm>
            <a:off x="110836" y="39433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CUBE MAP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</p:txBody>
      </p:sp>
      <p:sp>
        <p:nvSpPr>
          <p:cNvPr id="29" name="Rounded Rectangle 15">
            <a:extLst>
              <a:ext uri="{FF2B5EF4-FFF2-40B4-BE49-F238E27FC236}">
                <a16:creationId xmlns:a16="http://schemas.microsoft.com/office/drawing/2014/main" id="{CEC596B0-9EB9-8731-6504-8C1075426ED9}"/>
              </a:ext>
            </a:extLst>
          </p:cNvPr>
          <p:cNvSpPr/>
          <p:nvPr/>
        </p:nvSpPr>
        <p:spPr>
          <a:xfrm>
            <a:off x="2400300" y="2962275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GL_TEXTURE3</a:t>
            </a:r>
          </a:p>
        </p:txBody>
      </p:sp>
      <p:sp>
        <p:nvSpPr>
          <p:cNvPr id="30" name="Rounded Rectangle 15">
            <a:extLst>
              <a:ext uri="{FF2B5EF4-FFF2-40B4-BE49-F238E27FC236}">
                <a16:creationId xmlns:a16="http://schemas.microsoft.com/office/drawing/2014/main" id="{8CBE1FA9-15AE-F31D-77B6-CDECC1475592}"/>
              </a:ext>
            </a:extLst>
          </p:cNvPr>
          <p:cNvSpPr/>
          <p:nvPr/>
        </p:nvSpPr>
        <p:spPr>
          <a:xfrm>
            <a:off x="2379518" y="36766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GL_TEXTURE4</a:t>
            </a: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42D8CA3A-AA07-BCDC-DF6E-CD642543BEB9}"/>
              </a:ext>
            </a:extLst>
          </p:cNvPr>
          <p:cNvSpPr/>
          <p:nvPr/>
        </p:nvSpPr>
        <p:spPr>
          <a:xfrm>
            <a:off x="2362201" y="44005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1DF4D0-4730-A07D-6B26-5B9D4495E6B6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flipH="1">
            <a:off x="1787236" y="3228975"/>
            <a:ext cx="613064" cy="1463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B7C8DD-C5D5-6F54-4373-6D238867556F}"/>
              </a:ext>
            </a:extLst>
          </p:cNvPr>
          <p:cNvCxnSpPr>
            <a:cxnSpLocks/>
            <a:stCxn id="32" idx="1"/>
            <a:endCxn id="16" idx="3"/>
          </p:cNvCxnSpPr>
          <p:nvPr/>
        </p:nvCxnSpPr>
        <p:spPr>
          <a:xfrm flipH="1" flipV="1">
            <a:off x="4343400" y="2457450"/>
            <a:ext cx="651164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Store the vertex index at each pixel location in the TGA/BMP/whatever file</a:t>
            </a:r>
          </a:p>
          <a:p>
            <a:r>
              <a:rPr lang="en-CA" dirty="0"/>
              <a:t>32 bits: colour and transparency: 4 bytes</a:t>
            </a:r>
          </a:p>
          <a:p>
            <a:r>
              <a:rPr lang="en-CA" dirty="0"/>
              <a:t>100,000+ vertices</a:t>
            </a:r>
          </a:p>
          <a:p>
            <a:r>
              <a:rPr lang="en-CA" dirty="0"/>
              <a:t>…so how many bits/vertex index?</a:t>
            </a:r>
          </a:p>
          <a:p>
            <a:r>
              <a:rPr lang="en-CA" dirty="0"/>
              <a:t>2 bytes : 16 bits </a:t>
            </a:r>
            <a:r>
              <a:rPr lang="en-CA" dirty="0">
                <a:sym typeface="Wingdings" panose="05000000000000000000" pitchFamily="2" charset="2"/>
              </a:rPr>
              <a:t> 32,000 vertices</a:t>
            </a:r>
          </a:p>
          <a:p>
            <a:r>
              <a:rPr lang="en-CA" dirty="0">
                <a:sym typeface="Wingdings" panose="05000000000000000000" pitchFamily="2" charset="2"/>
              </a:rPr>
              <a:t>3 bytes : 24 bits  16 million </a:t>
            </a:r>
          </a:p>
          <a:p>
            <a:r>
              <a:rPr lang="en-CA" dirty="0">
                <a:sym typeface="Wingdings" panose="05000000000000000000" pitchFamily="2" charset="2"/>
              </a:rPr>
              <a:t> 4 bytes + 3 bytes, so our image is no 75% larger</a:t>
            </a:r>
          </a:p>
          <a:p>
            <a:r>
              <a:rPr lang="en-CA" dirty="0">
                <a:sym typeface="Wingdings" panose="05000000000000000000" pitchFamily="2" charset="2"/>
              </a:rPr>
              <a:t>4 bytes: 32 bits  4 billion vertices</a:t>
            </a:r>
          </a:p>
          <a:p>
            <a:r>
              <a:rPr lang="en-CA" dirty="0">
                <a:sym typeface="Wingdings" panose="05000000000000000000" pitchFamily="2" charset="2"/>
              </a:rPr>
              <a:t> 4 bytes + 4 bytes: our image is now 2x larger</a:t>
            </a:r>
          </a:p>
        </p:txBody>
      </p:sp>
    </p:spTree>
    <p:extLst>
      <p:ext uri="{BB962C8B-B14F-4D97-AF65-F5344CB8AC3E}">
        <p14:creationId xmlns:p14="http://schemas.microsoft.com/office/powerpoint/2010/main" val="3024085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33098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("trudeau_transparency_20140611.bmp");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If we stored the vertex information in the image file, it’d be larger (downside)</a:t>
            </a:r>
          </a:p>
          <a:p>
            <a:r>
              <a:rPr lang="en-CA" dirty="0">
                <a:sym typeface="Wingdings" panose="05000000000000000000" pitchFamily="2" charset="2"/>
              </a:rPr>
              <a:t>It would only match a specific model at a specific resolution</a:t>
            </a:r>
          </a:p>
          <a:p>
            <a:r>
              <a:rPr lang="en-CA" dirty="0">
                <a:sym typeface="Wingdings" panose="05000000000000000000" pitchFamily="2" charset="2"/>
              </a:rPr>
              <a:t>So, if we are using any level of detail, then we’d need a </a:t>
            </a:r>
            <a:r>
              <a:rPr lang="en-CA" b="1" u="sng" dirty="0">
                <a:sym typeface="Wingdings" panose="05000000000000000000" pitchFamily="2" charset="2"/>
              </a:rPr>
              <a:t>different image per model</a:t>
            </a:r>
          </a:p>
        </p:txBody>
      </p:sp>
    </p:spTree>
    <p:extLst>
      <p:ext uri="{BB962C8B-B14F-4D97-AF65-F5344CB8AC3E}">
        <p14:creationId xmlns:p14="http://schemas.microsoft.com/office/powerpoint/2010/main" val="108723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Or we could store the pixel information in the mesh (vertex) information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store the x, y pixel location (1,423 &amp; 562)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also make the x, y pixel location into a 1D array and index that, say pixel: 8,274,228</a:t>
            </a:r>
          </a:p>
          <a:p>
            <a:r>
              <a:rPr lang="en-CA" sz="2800" dirty="0">
                <a:sym typeface="Wingdings" panose="05000000000000000000" pitchFamily="2" charset="2"/>
              </a:rPr>
              <a:t>The problem with storing the </a:t>
            </a:r>
            <a:r>
              <a:rPr lang="en-CA" sz="2800" i="1" dirty="0">
                <a:sym typeface="Wingdings" panose="05000000000000000000" pitchFamily="2" charset="2"/>
              </a:rPr>
              <a:t>specific </a:t>
            </a:r>
            <a:r>
              <a:rPr lang="en-CA" sz="2800" dirty="0">
                <a:sym typeface="Wingdings" panose="05000000000000000000" pitchFamily="2" charset="2"/>
              </a:rPr>
              <a:t>pixel is that this ties the mesh to the image as well</a:t>
            </a:r>
          </a:p>
        </p:txBody>
      </p:sp>
    </p:spTree>
    <p:extLst>
      <p:ext uri="{BB962C8B-B14F-4D97-AF65-F5344CB8AC3E}">
        <p14:creationId xmlns:p14="http://schemas.microsoft.com/office/powerpoint/2010/main" val="158314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sym typeface="Wingdings" panose="05000000000000000000" pitchFamily="2" charset="2"/>
              </a:rPr>
              <a:t>Or we could store the pixel information in the mesh (vertex) information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store the x, y pixel location (1,423 &amp; 562)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also make the x, y pixel location into a 1D array and index that, say pixel: 8,274,228</a:t>
            </a:r>
          </a:p>
          <a:p>
            <a:r>
              <a:rPr lang="en-CA" sz="2800" dirty="0">
                <a:sym typeface="Wingdings" panose="05000000000000000000" pitchFamily="2" charset="2"/>
              </a:rPr>
              <a:t>The problem with storing the </a:t>
            </a:r>
            <a:r>
              <a:rPr lang="en-CA" sz="2800" i="1" dirty="0">
                <a:sym typeface="Wingdings" panose="05000000000000000000" pitchFamily="2" charset="2"/>
              </a:rPr>
              <a:t>specific </a:t>
            </a:r>
            <a:r>
              <a:rPr lang="en-CA" sz="2800" dirty="0">
                <a:sym typeface="Wingdings" panose="05000000000000000000" pitchFamily="2" charset="2"/>
              </a:rPr>
              <a:t>pixel is that this ties the mesh to the image as well</a:t>
            </a:r>
          </a:p>
          <a:p>
            <a:r>
              <a:rPr lang="en-CA" sz="2800" dirty="0">
                <a:sym typeface="Wingdings" panose="05000000000000000000" pitchFamily="2" charset="2"/>
              </a:rPr>
              <a:t>This might be because we want a lower resolution image for when the mesh is very far away from the camera</a:t>
            </a:r>
          </a:p>
        </p:txBody>
      </p:sp>
    </p:spTree>
    <p:extLst>
      <p:ext uri="{BB962C8B-B14F-4D97-AF65-F5344CB8AC3E}">
        <p14:creationId xmlns:p14="http://schemas.microsoft.com/office/powerpoint/2010/main" val="141975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To get around this, we don’t store the actual pixel location, we store a ratio of where the pixel is, from 0.0 to 1.0 (0 to 100% of whatever side of the image we are at).</a:t>
            </a:r>
          </a:p>
          <a:p>
            <a:r>
              <a:rPr lang="en-CA" sz="2800" dirty="0">
                <a:sym typeface="Wingdings" panose="05000000000000000000" pitchFamily="2" charset="2"/>
              </a:rPr>
              <a:t>If it’s 3840 x 3840 and our location is 0.34, 0.67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0.34 * 3840 = 1,305</a:t>
            </a:r>
            <a:r>
              <a:rPr lang="en-CA" sz="2400" b="1" u="sng" dirty="0">
                <a:sym typeface="Wingdings" panose="05000000000000000000" pitchFamily="2" charset="2"/>
              </a:rPr>
              <a:t>.6</a:t>
            </a:r>
            <a:r>
              <a:rPr lang="en-CA" sz="2400" dirty="0">
                <a:sym typeface="Wingdings" panose="05000000000000000000" pitchFamily="2" charset="2"/>
              </a:rPr>
              <a:t> &amp; 2,572</a:t>
            </a:r>
            <a:r>
              <a:rPr lang="en-CA" sz="2400" b="1" u="sng" dirty="0">
                <a:sym typeface="Wingdings" panose="05000000000000000000" pitchFamily="2" charset="2"/>
              </a:rPr>
              <a:t>.8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1,305  3840/1305 = 2.9425287356321839080459770114943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2,573  3840/2573 = 1.4924212980956082394092499028372</a:t>
            </a:r>
          </a:p>
          <a:p>
            <a:pPr lvl="1"/>
            <a:endParaRPr lang="en-CA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586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ym typeface="Wingdings" panose="05000000000000000000" pitchFamily="2" charset="2"/>
              </a:rPr>
              <a:t>If it’s 3840 x 3840 and our location is 0.34, 0.67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0.34 * 3840 = 1,305</a:t>
            </a:r>
            <a:r>
              <a:rPr lang="en-CA" sz="2400" b="1" u="sng" dirty="0">
                <a:sym typeface="Wingdings" panose="05000000000000000000" pitchFamily="2" charset="2"/>
              </a:rPr>
              <a:t>.6</a:t>
            </a:r>
            <a:r>
              <a:rPr lang="en-CA" sz="2400" dirty="0">
                <a:sym typeface="Wingdings" panose="05000000000000000000" pitchFamily="2" charset="2"/>
              </a:rPr>
              <a:t> &amp; 2,572</a:t>
            </a:r>
            <a:r>
              <a:rPr lang="en-CA" sz="2400" b="1" u="sng" dirty="0">
                <a:sym typeface="Wingdings" panose="05000000000000000000" pitchFamily="2" charset="2"/>
              </a:rPr>
              <a:t>.8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1,305  3840/1305 = </a:t>
            </a:r>
            <a:r>
              <a:rPr lang="en-CA" sz="2400" b="1" dirty="0">
                <a:highlight>
                  <a:srgbClr val="FFFF00"/>
                </a:highlight>
                <a:sym typeface="Wingdings" panose="05000000000000000000" pitchFamily="2" charset="2"/>
              </a:rPr>
              <a:t>2.942528</a:t>
            </a:r>
            <a:r>
              <a:rPr lang="en-CA" sz="2400" dirty="0">
                <a:sym typeface="Wingdings" panose="05000000000000000000" pitchFamily="2" charset="2"/>
              </a:rPr>
              <a:t>7356321839080459770114943  (float)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2,573  3840/2573 = </a:t>
            </a:r>
            <a:r>
              <a:rPr lang="en-CA" sz="2400" b="1" dirty="0">
                <a:highlight>
                  <a:srgbClr val="FFFF00"/>
                </a:highlight>
                <a:sym typeface="Wingdings" panose="05000000000000000000" pitchFamily="2" charset="2"/>
              </a:rPr>
              <a:t>1.492421298095</a:t>
            </a:r>
            <a:r>
              <a:rPr lang="en-CA" sz="2400" dirty="0">
                <a:sym typeface="Wingdings" panose="05000000000000000000" pitchFamily="2" charset="2"/>
              </a:rPr>
              <a:t>6082394092499028372  (double)</a:t>
            </a:r>
          </a:p>
          <a:p>
            <a:r>
              <a:rPr lang="en-CA" sz="2800" dirty="0">
                <a:sym typeface="Wingdings" panose="05000000000000000000" pitchFamily="2" charset="2"/>
              </a:rPr>
              <a:t>10 Mbytes</a:t>
            </a:r>
          </a:p>
          <a:p>
            <a:endParaRPr lang="en-CA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717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>
                <a:sym typeface="Wingdings" panose="05000000000000000000" pitchFamily="2" charset="2"/>
              </a:rPr>
              <a:t>10 Mbytes OG</a:t>
            </a:r>
          </a:p>
          <a:p>
            <a:r>
              <a:rPr lang="en-CA" sz="2800" dirty="0">
                <a:sym typeface="Wingdings" panose="05000000000000000000" pitchFamily="2" charset="2"/>
              </a:rPr>
              <a:t>XYZ: 4 bytes * 3 = 12 bytes</a:t>
            </a:r>
          </a:p>
          <a:p>
            <a:r>
              <a:rPr lang="en-CA" sz="2800" dirty="0">
                <a:sym typeface="Wingdings" panose="05000000000000000000" pitchFamily="2" charset="2"/>
              </a:rPr>
              <a:t>Normal: 4bytes (float) * 3 = 12 bytes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24 bytes</a:t>
            </a:r>
          </a:p>
          <a:p>
            <a:r>
              <a:rPr lang="en-CA" sz="2800" dirty="0">
                <a:sym typeface="Wingdings" panose="05000000000000000000" pitchFamily="2" charset="2"/>
              </a:rPr>
              <a:t>Doubles x 2 : 16 bytes / vertex</a:t>
            </a:r>
          </a:p>
          <a:p>
            <a:r>
              <a:rPr lang="en-CA" sz="2800" dirty="0">
                <a:sym typeface="Wingdings" panose="05000000000000000000" pitchFamily="2" charset="2"/>
              </a:rPr>
              <a:t>Float x 2 : 8 bytes / vertex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32 bytes / vertex</a:t>
            </a:r>
          </a:p>
          <a:p>
            <a:endParaRPr lang="en-CA" sz="2800" dirty="0">
              <a:sym typeface="Wingdings" panose="05000000000000000000" pitchFamily="2" charset="2"/>
            </a:endParaRPr>
          </a:p>
          <a:p>
            <a:endParaRPr lang="en-CA" sz="2800" dirty="0">
              <a:sym typeface="Wingdings" panose="05000000000000000000" pitchFamily="2" charset="2"/>
            </a:endParaRPr>
          </a:p>
          <a:p>
            <a:endParaRPr lang="en-CA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362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550" y="485775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067300" y="2384425"/>
            <a:ext cx="7239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400" dirty="0"/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7239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1722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6855" y="1105105"/>
            <a:ext cx="152849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-152400" y="391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290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952500" cy="6477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-114301" y="1314452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47800" y="25717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362700" y="13271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C0B35-C030-52EE-B27C-B983E988CD53}"/>
              </a:ext>
            </a:extLst>
          </p:cNvPr>
          <p:cNvSpPr txBox="1"/>
          <p:nvPr/>
        </p:nvSpPr>
        <p:spPr>
          <a:xfrm>
            <a:off x="952500" y="421761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s(x), t(y), u(z)</a:t>
            </a:r>
          </a:p>
          <a:p>
            <a:r>
              <a:rPr lang="en-CA" dirty="0"/>
              <a:t>DirectX: u(x), v(y), w(z)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1409</Words>
  <Application>Microsoft Office PowerPoint</Application>
  <PresentationFormat>On-screen Show (16:9)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Cascadia Mono</vt:lpstr>
      <vt:lpstr>Courier New</vt:lpstr>
      <vt:lpstr>Wingdings</vt:lpstr>
      <vt:lpstr>Office Theme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PowerPoint Presentation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186</cp:revision>
  <cp:lastPrinted>2018-08-07T18:20:10Z</cp:lastPrinted>
  <dcterms:created xsi:type="dcterms:W3CDTF">2016-11-07T20:14:42Z</dcterms:created>
  <dcterms:modified xsi:type="dcterms:W3CDTF">2024-11-06T21:05:49Z</dcterms:modified>
</cp:coreProperties>
</file>