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A178-0DC7-4D4B-58F8-26938706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7F3-2E9B-C1AD-AAEC-C2E4F3C5B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8C2B-4888-4545-85C0-FE67837C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18A2-32FA-39EE-FDA0-EE11FA9E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B0FC-044D-1D36-B3D6-8FE6E85C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2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DB34-8C09-ACA5-35A9-4EEE0F32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BF6FE-F4D0-44C7-44FE-B1C9F168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31CF-6BEE-91D9-0C2D-B5EDD5C0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C73B-9A71-0B1E-8D83-9B8B5F99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24AB-F186-ACE2-35FE-243E494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5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E6FDF-B551-4C56-B9C9-40EE8F863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B1A16-7C6C-E040-57E1-6381E0C6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3F97-83AA-2530-163C-7530E3A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BCFF-DC15-E3CF-EE9C-C0ED8100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1BC6-CB00-C653-0F61-ECE8136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56A1-DD47-6882-F7B0-89B8FF0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5C3E-1F76-972C-43DF-711334DA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D519-24D6-A19A-A3A0-0A821B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532C-51E6-2181-EB6F-9193B0CA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4171-7C18-3AF2-6CD9-40C1E20A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1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0EA7-05A3-D521-5421-E448D626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E479-BB50-65A4-767E-FE248DE0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61D4-E586-20C1-C435-6639EA66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3073-0460-8300-3D00-88FD604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9375-C829-9447-0D6C-B7D03CD7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8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8108-0661-47B9-8E11-E048609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5139-1A00-DAF1-D5F1-02440C62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08E0-D067-8D88-69FB-38C8AFE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DAE4-90A0-A082-1C1F-802DDF87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7A93-4192-06E6-82C7-7D6063D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3589-51F3-96A4-68E8-1E22EE4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25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9EF-AFF9-F3F8-C69E-E9BF4AD1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CF6D-8886-85AE-0250-C7EF0EA7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51D42-AEA1-3604-F1B8-3890EE64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A22C4-488E-8215-BB98-5CC863A1E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2D2E7-2AA7-9B08-D639-F7FAC458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F078D-0D38-3070-0CBC-D047A8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2AAFD-F55A-8ADB-A24B-AADB8509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B8815-E0F1-D702-AB0C-97EFC5ED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82DB-065E-FC37-1F6C-C0EC528A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57188-B04D-194E-5514-1C5ACA48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79B9-498D-7C72-54A9-5FD3EAC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DAACA-3F62-DEF1-FDDE-700C6C59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62C85-1479-812C-224E-825ECFB6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A0CB0-429F-09D4-1820-69627349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90E1-0DF7-59A2-2753-037C9EFF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5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A5-F7AF-9A2B-3136-C5B1EFB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1302-E4FC-891E-D8D3-FE0EC48A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6838-B0F1-8650-F81B-ABCE0E9B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C2F6-AA87-7A44-D077-3BB2592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1F5B-C747-1E06-F42E-0D1D3159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CAE1E-1A8A-2A68-0379-B80B1CE1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1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0DEC-717F-D785-B789-7C2E8594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DB215-A2C4-899B-D62A-E2381977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1FED-C4FD-69CC-87CF-BD115FF1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3B3F-DD29-76B4-0A54-C0F91C1B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09BB9-6E75-C03C-B815-376098FD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A4331-798C-F6F9-42CC-7CE65FD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BE2A-2088-8A84-DE85-6CA8250E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C863D-2D58-9365-1526-3C30E329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7017-6F03-FBCA-A858-754D54B3F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7D1A7-6E77-43C4-AF30-3CCDF994557E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1162-2B6B-A0D7-5443-5F05554F5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7F32-E7AE-173D-1562-38235D71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98B25-C634-4CD7-BDBC-4D1AC0AA9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2A40-5204-F4C2-44CB-1D8C29063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Narrow vs Broad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10FF3-99D9-8236-27D4-1F6E0010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85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456AF6-6E38-F97D-BFB2-4B18218F3179}"/>
              </a:ext>
            </a:extLst>
          </p:cNvPr>
          <p:cNvGrpSpPr/>
          <p:nvPr/>
        </p:nvGrpSpPr>
        <p:grpSpPr>
          <a:xfrm>
            <a:off x="577849" y="0"/>
            <a:ext cx="10474141" cy="6874556"/>
            <a:chOff x="577849" y="0"/>
            <a:chExt cx="10474141" cy="687455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67C1A12-AE3C-2BD0-7EE7-1A6F62D7A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99" y="151100"/>
              <a:ext cx="10462591" cy="6502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7EA4BD-0024-EDCA-E283-470D1CED7FCA}"/>
                </a:ext>
              </a:extLst>
            </p:cNvPr>
            <p:cNvSpPr/>
            <p:nvPr/>
          </p:nvSpPr>
          <p:spPr>
            <a:xfrm>
              <a:off x="3143979" y="2231518"/>
              <a:ext cx="468086" cy="361883"/>
            </a:xfrm>
            <a:prstGeom prst="triangle">
              <a:avLst>
                <a:gd name="adj" fmla="val 7093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0B7C2A5-FE05-073E-B75F-C3CDD3ED918B}"/>
                </a:ext>
              </a:extLst>
            </p:cNvPr>
            <p:cNvSpPr/>
            <p:nvPr/>
          </p:nvSpPr>
          <p:spPr>
            <a:xfrm>
              <a:off x="4274960" y="2861113"/>
              <a:ext cx="762454" cy="794012"/>
            </a:xfrm>
            <a:prstGeom prst="triangle">
              <a:avLst>
                <a:gd name="adj" fmla="val 7093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782B5D-6ACD-468C-2D71-D39EDDD34AD1}"/>
                </a:ext>
              </a:extLst>
            </p:cNvPr>
            <p:cNvSpPr/>
            <p:nvPr/>
          </p:nvSpPr>
          <p:spPr>
            <a:xfrm>
              <a:off x="5663184" y="4229253"/>
              <a:ext cx="272596" cy="2725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697D0F9-F6F7-B465-CCD0-4C9001806B57}"/>
                </a:ext>
              </a:extLst>
            </p:cNvPr>
            <p:cNvGrpSpPr/>
            <p:nvPr/>
          </p:nvGrpSpPr>
          <p:grpSpPr>
            <a:xfrm>
              <a:off x="577849" y="0"/>
              <a:ext cx="10224719" cy="6874556"/>
              <a:chOff x="577850" y="0"/>
              <a:chExt cx="8540750" cy="574234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35AFD2-AD65-2D9E-246B-B125DC1443B1}"/>
                  </a:ext>
                </a:extLst>
              </p:cNvPr>
              <p:cNvSpPr/>
              <p:nvPr/>
            </p:nvSpPr>
            <p:spPr>
              <a:xfrm>
                <a:off x="577850" y="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87CCB1-D6E8-35EC-597C-B7B21D2C094D}"/>
                  </a:ext>
                </a:extLst>
              </p:cNvPr>
              <p:cNvSpPr/>
              <p:nvPr/>
            </p:nvSpPr>
            <p:spPr>
              <a:xfrm>
                <a:off x="2286000" y="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276F45-3FD2-9ED2-D211-798DD0A66AA8}"/>
                  </a:ext>
                </a:extLst>
              </p:cNvPr>
              <p:cNvSpPr/>
              <p:nvPr/>
            </p:nvSpPr>
            <p:spPr>
              <a:xfrm>
                <a:off x="577850" y="1415142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8E6F37-2564-54E9-718F-2037CF4D1CD0}"/>
                  </a:ext>
                </a:extLst>
              </p:cNvPr>
              <p:cNvSpPr/>
              <p:nvPr/>
            </p:nvSpPr>
            <p:spPr>
              <a:xfrm>
                <a:off x="2286000" y="1415142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079D6D-A97D-A2F2-C0A2-B055042D3EB0}"/>
                  </a:ext>
                </a:extLst>
              </p:cNvPr>
              <p:cNvSpPr/>
              <p:nvPr/>
            </p:nvSpPr>
            <p:spPr>
              <a:xfrm>
                <a:off x="577850" y="2852056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CF9986-B049-5E38-34BB-55B5D5D31EDA}"/>
                  </a:ext>
                </a:extLst>
              </p:cNvPr>
              <p:cNvSpPr/>
              <p:nvPr/>
            </p:nvSpPr>
            <p:spPr>
              <a:xfrm>
                <a:off x="2286000" y="2852056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46F2BF-2451-55CB-8781-04BB60CB8A78}"/>
                  </a:ext>
                </a:extLst>
              </p:cNvPr>
              <p:cNvSpPr/>
              <p:nvPr/>
            </p:nvSpPr>
            <p:spPr>
              <a:xfrm>
                <a:off x="577850" y="428897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18773B-C565-63A8-26C7-D588D73FB77E}"/>
                  </a:ext>
                </a:extLst>
              </p:cNvPr>
              <p:cNvSpPr/>
              <p:nvPr/>
            </p:nvSpPr>
            <p:spPr>
              <a:xfrm>
                <a:off x="2286000" y="4288970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32B010-D11A-7636-B48E-2CD46C5E842C}"/>
                  </a:ext>
                </a:extLst>
              </p:cNvPr>
              <p:cNvSpPr/>
              <p:nvPr/>
            </p:nvSpPr>
            <p:spPr>
              <a:xfrm>
                <a:off x="3994150" y="1646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B18372-9701-96DB-C518-5C37DC8C4216}"/>
                  </a:ext>
                </a:extLst>
              </p:cNvPr>
              <p:cNvSpPr/>
              <p:nvPr/>
            </p:nvSpPr>
            <p:spPr>
              <a:xfrm>
                <a:off x="5702300" y="1646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120D7C-0AE3-9ACA-307E-304FB362D2A8}"/>
                  </a:ext>
                </a:extLst>
              </p:cNvPr>
              <p:cNvSpPr/>
              <p:nvPr/>
            </p:nvSpPr>
            <p:spPr>
              <a:xfrm>
                <a:off x="3994150" y="1431603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1A30BC-2ABF-22E5-1EAF-67D69369E9B3}"/>
                  </a:ext>
                </a:extLst>
              </p:cNvPr>
              <p:cNvSpPr/>
              <p:nvPr/>
            </p:nvSpPr>
            <p:spPr>
              <a:xfrm>
                <a:off x="5702300" y="1431603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20B73-30B7-ADBB-1AFF-5069EED36C18}"/>
                  </a:ext>
                </a:extLst>
              </p:cNvPr>
              <p:cNvSpPr/>
              <p:nvPr/>
            </p:nvSpPr>
            <p:spPr>
              <a:xfrm>
                <a:off x="3994150" y="2868517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8D86DF1-5B5D-3573-0F06-201109B9D3BC}"/>
                  </a:ext>
                </a:extLst>
              </p:cNvPr>
              <p:cNvSpPr/>
              <p:nvPr/>
            </p:nvSpPr>
            <p:spPr>
              <a:xfrm>
                <a:off x="5702300" y="2868517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C1AA57-FE9F-E43E-27EC-B4939C57C9EB}"/>
                  </a:ext>
                </a:extLst>
              </p:cNvPr>
              <p:cNvSpPr/>
              <p:nvPr/>
            </p:nvSpPr>
            <p:spPr>
              <a:xfrm>
                <a:off x="3994150" y="430543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B2778B-AEBB-6D78-DFAE-5E084FDF4C23}"/>
                  </a:ext>
                </a:extLst>
              </p:cNvPr>
              <p:cNvSpPr/>
              <p:nvPr/>
            </p:nvSpPr>
            <p:spPr>
              <a:xfrm>
                <a:off x="5702300" y="430543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34EC3A-8B86-B535-92CC-52B193FCE9C6}"/>
                  </a:ext>
                </a:extLst>
              </p:cNvPr>
              <p:cNvSpPr/>
              <p:nvPr/>
            </p:nvSpPr>
            <p:spPr>
              <a:xfrm>
                <a:off x="7410450" y="4305431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1A63A4-CFF8-889A-1486-18CC7BD74100}"/>
                  </a:ext>
                </a:extLst>
              </p:cNvPr>
              <p:cNvSpPr/>
              <p:nvPr/>
            </p:nvSpPr>
            <p:spPr>
              <a:xfrm>
                <a:off x="7410450" y="1426026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396368-4C60-5A32-80A2-0D3CE3DBFDB9}"/>
                  </a:ext>
                </a:extLst>
              </p:cNvPr>
              <p:cNvSpPr/>
              <p:nvPr/>
            </p:nvSpPr>
            <p:spPr>
              <a:xfrm>
                <a:off x="7410450" y="2900377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A1D22F-F628-435F-42E6-CDC535C6061D}"/>
                  </a:ext>
                </a:extLst>
              </p:cNvPr>
              <p:cNvSpPr/>
              <p:nvPr/>
            </p:nvSpPr>
            <p:spPr>
              <a:xfrm>
                <a:off x="7410450" y="10619"/>
                <a:ext cx="1708150" cy="143691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9C78E-16F6-A01E-9C77-06E5F4DEE399}"/>
                </a:ext>
              </a:extLst>
            </p:cNvPr>
            <p:cNvSpPr txBox="1"/>
            <p:nvPr/>
          </p:nvSpPr>
          <p:spPr>
            <a:xfrm>
              <a:off x="1013875" y="5703575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0, 0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0EC7E2-47AD-57B9-0173-FFD240EFD2B2}"/>
                </a:ext>
              </a:extLst>
            </p:cNvPr>
            <p:cNvSpPr txBox="1"/>
            <p:nvPr/>
          </p:nvSpPr>
          <p:spPr>
            <a:xfrm>
              <a:off x="1013875" y="4294213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0, 1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3CB2B2-1DA1-B278-4D99-6BA82DCABC91}"/>
                </a:ext>
              </a:extLst>
            </p:cNvPr>
            <p:cNvSpPr txBox="1"/>
            <p:nvPr/>
          </p:nvSpPr>
          <p:spPr>
            <a:xfrm>
              <a:off x="958945" y="2523621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0, 2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BCA0DD-2121-6378-3CA9-930D5B557E9C}"/>
                </a:ext>
              </a:extLst>
            </p:cNvPr>
            <p:cNvSpPr txBox="1"/>
            <p:nvPr/>
          </p:nvSpPr>
          <p:spPr>
            <a:xfrm>
              <a:off x="3269707" y="5727496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1, 0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78126B-DFEA-C362-390E-91702CA13F4E}"/>
                </a:ext>
              </a:extLst>
            </p:cNvPr>
            <p:cNvSpPr txBox="1"/>
            <p:nvPr/>
          </p:nvSpPr>
          <p:spPr>
            <a:xfrm>
              <a:off x="3236508" y="4229253"/>
              <a:ext cx="75111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1, 1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347E38-92C7-31E4-6830-8657A7DC59E6}"/>
                </a:ext>
              </a:extLst>
            </p:cNvPr>
            <p:cNvSpPr txBox="1"/>
            <p:nvPr/>
          </p:nvSpPr>
          <p:spPr>
            <a:xfrm>
              <a:off x="5037414" y="592693"/>
              <a:ext cx="63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2, 3</a:t>
              </a: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D844451-F0D6-B161-38F6-497843F8FA0B}"/>
                </a:ext>
              </a:extLst>
            </p:cNvPr>
            <p:cNvSpPr/>
            <p:nvPr/>
          </p:nvSpPr>
          <p:spPr>
            <a:xfrm>
              <a:off x="5949830" y="1088571"/>
              <a:ext cx="1593969" cy="4484915"/>
            </a:xfrm>
            <a:prstGeom prst="triangle">
              <a:avLst>
                <a:gd name="adj" fmla="val 92101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6919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5971" cy="4390118"/>
          </a:xfrm>
        </p:spPr>
        <p:txBody>
          <a:bodyPr>
            <a:normAutofit/>
          </a:bodyPr>
          <a:lstStyle/>
          <a:p>
            <a:r>
              <a:rPr lang="en-CA" dirty="0"/>
              <a:t>444,000 faces</a:t>
            </a:r>
          </a:p>
          <a:p>
            <a:r>
              <a:rPr lang="en-CA" dirty="0"/>
              <a:t>500,000 vertices (but they are shared)</a:t>
            </a:r>
          </a:p>
          <a:p>
            <a:r>
              <a:rPr lang="en-CA" dirty="0"/>
              <a:t>AABB: approximately</a:t>
            </a:r>
          </a:p>
          <a:p>
            <a:pPr lvl="1"/>
            <a:r>
              <a:rPr lang="en-CA" dirty="0"/>
              <a:t>X: -18,740 to 18,740</a:t>
            </a:r>
          </a:p>
          <a:p>
            <a:pPr lvl="1"/>
            <a:r>
              <a:rPr lang="en-CA" dirty="0"/>
              <a:t>Y: -6,300 to 6,300</a:t>
            </a:r>
          </a:p>
          <a:p>
            <a:pPr lvl="1"/>
            <a:r>
              <a:rPr lang="en-CA" dirty="0"/>
              <a:t>Z: -49,000 to 49,000</a:t>
            </a:r>
          </a:p>
          <a:p>
            <a:r>
              <a:rPr lang="en-CA" dirty="0"/>
              <a:t> How many cubes (AABBs) are we planning on using? </a:t>
            </a:r>
            <a:r>
              <a:rPr lang="en-CA" dirty="0">
                <a:sym typeface="Wingdings" panose="05000000000000000000" pitchFamily="2" charset="2"/>
              </a:rPr>
              <a:t> how big should they be?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 want 10 cubes per axis  some size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 want them some uniform size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86" y="1655972"/>
            <a:ext cx="5086262" cy="17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303033"/>
          </a:xfrm>
        </p:spPr>
        <p:txBody>
          <a:bodyPr>
            <a:normAutofit/>
          </a:bodyPr>
          <a:lstStyle/>
          <a:p>
            <a:r>
              <a:rPr lang="en-CA" dirty="0"/>
              <a:t>AABB: approximately</a:t>
            </a:r>
          </a:p>
          <a:p>
            <a:pPr lvl="1"/>
            <a:r>
              <a:rPr lang="en-CA" dirty="0"/>
              <a:t>X: -18,740 to 18,740 </a:t>
            </a:r>
            <a:r>
              <a:rPr lang="en-CA" dirty="0">
                <a:sym typeface="Wingdings" panose="05000000000000000000" pitchFamily="2" charset="2"/>
              </a:rPr>
              <a:t> 40,000 </a:t>
            </a:r>
            <a:endParaRPr lang="en-CA" dirty="0"/>
          </a:p>
          <a:p>
            <a:pPr lvl="1"/>
            <a:r>
              <a:rPr lang="en-CA" dirty="0"/>
              <a:t>Y: -6,300 to 6,300 </a:t>
            </a:r>
            <a:r>
              <a:rPr lang="en-CA" dirty="0">
                <a:sym typeface="Wingdings" panose="05000000000000000000" pitchFamily="2" charset="2"/>
              </a:rPr>
              <a:t> 12,000</a:t>
            </a:r>
            <a:endParaRPr lang="en-CA" dirty="0"/>
          </a:p>
          <a:p>
            <a:pPr lvl="1"/>
            <a:r>
              <a:rPr lang="en-CA" dirty="0"/>
              <a:t>Z: -49,000 to 49,000 </a:t>
            </a:r>
            <a:r>
              <a:rPr lang="en-CA" dirty="0">
                <a:sym typeface="Wingdings" panose="05000000000000000000" pitchFamily="2" charset="2"/>
              </a:rPr>
              <a:t> 100,000</a:t>
            </a:r>
            <a:endParaRPr lang="en-CA" dirty="0"/>
          </a:p>
          <a:p>
            <a:r>
              <a:rPr lang="en-CA" dirty="0"/>
              <a:t> size of 1,000 on each side: [40][12][100] </a:t>
            </a:r>
            <a:r>
              <a:rPr lang="en-CA" dirty="0">
                <a:sym typeface="Wingdings" panose="05000000000000000000" pitchFamily="2" charset="2"/>
              </a:rPr>
              <a:t> 48,000x faster</a:t>
            </a:r>
            <a:endParaRPr lang="en-CA" dirty="0"/>
          </a:p>
          <a:p>
            <a:r>
              <a:rPr lang="en-CA" dirty="0"/>
              <a:t>Size of 100 on each side: [400][120][1000] </a:t>
            </a:r>
            <a:r>
              <a:rPr lang="en-CA" dirty="0">
                <a:sym typeface="Wingdings" panose="05000000000000000000" pitchFamily="2" charset="2"/>
              </a:rPr>
              <a:t> 48 million x faster</a:t>
            </a:r>
            <a:endParaRPr lang="en-CA" dirty="0"/>
          </a:p>
          <a:p>
            <a:r>
              <a:rPr lang="en-CA" dirty="0"/>
              <a:t>We want 10 boxes per side, but square: </a:t>
            </a:r>
          </a:p>
          <a:p>
            <a:pPr lvl="1"/>
            <a:r>
              <a:rPr lang="en-CA" dirty="0"/>
              <a:t>Largest side is 100,000 long, so each cube is 10,000 on each side: [4][2][10]</a:t>
            </a:r>
          </a:p>
          <a:p>
            <a:pPr lvl="1"/>
            <a:r>
              <a:rPr lang="en-CA" dirty="0"/>
              <a:t>80x faster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2" y="365125"/>
            <a:ext cx="3493650" cy="1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303033"/>
          </a:xfrm>
        </p:spPr>
        <p:txBody>
          <a:bodyPr>
            <a:normAutofit/>
          </a:bodyPr>
          <a:lstStyle/>
          <a:p>
            <a:r>
              <a:rPr lang="en-CA" dirty="0"/>
              <a:t>Another aspect is how many triangle do you want in each AABB</a:t>
            </a:r>
          </a:p>
          <a:p>
            <a:r>
              <a:rPr lang="en-CA" dirty="0"/>
              <a:t>Warehouse is about 30,000 triangles and we can do a full ray-cast into multiple warehouses on a single thread with 60 HZ framerate.</a:t>
            </a:r>
          </a:p>
          <a:p>
            <a:r>
              <a:rPr lang="en-CA" dirty="0"/>
              <a:t>How many triangles / AABB</a:t>
            </a:r>
          </a:p>
          <a:p>
            <a:pPr lvl="1"/>
            <a:r>
              <a:rPr lang="en-CA" dirty="0"/>
              <a:t>Do we want like 100 triangles in each AABB? </a:t>
            </a:r>
            <a:r>
              <a:rPr lang="en-CA" dirty="0">
                <a:sym typeface="Wingdings" panose="05000000000000000000" pitchFamily="2" charset="2"/>
              </a:rPr>
              <a:t> seems silly</a:t>
            </a:r>
          </a:p>
          <a:p>
            <a:r>
              <a:rPr lang="en-CA" dirty="0"/>
              <a:t>We can give a rough estimate that 30,000 triangle/AABB is “fine”</a:t>
            </a:r>
          </a:p>
          <a:p>
            <a:r>
              <a:rPr lang="en-CA" dirty="0"/>
              <a:t>The Point is: it’s not a one-size-fits-all situation</a:t>
            </a:r>
          </a:p>
          <a:p>
            <a:pPr lvl="1"/>
            <a:r>
              <a:rPr lang="en-CA" dirty="0"/>
              <a:t>You have to balance how large the model is, how many triangles per AABB,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2" y="365125"/>
            <a:ext cx="3493650" cy="1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Galactica as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303033"/>
          </a:xfrm>
        </p:spPr>
        <p:txBody>
          <a:bodyPr>
            <a:normAutofit/>
          </a:bodyPr>
          <a:lstStyle/>
          <a:p>
            <a:r>
              <a:rPr lang="en-CA" dirty="0"/>
              <a:t>We will pick an AABB size of 1,000 on each side because:</a:t>
            </a:r>
          </a:p>
          <a:p>
            <a:pPr lvl="1"/>
            <a:r>
              <a:rPr lang="en-CA" dirty="0"/>
              <a:t>That’s reasonable (# if triangle per box)</a:t>
            </a:r>
          </a:p>
          <a:p>
            <a:pPr lvl="1"/>
            <a:r>
              <a:rPr lang="en-CA" dirty="0"/>
              <a:t>It’s a nice round number: </a:t>
            </a:r>
          </a:p>
          <a:p>
            <a:r>
              <a:rPr lang="en-CA" dirty="0"/>
              <a:t>[40][12][100] </a:t>
            </a:r>
            <a:r>
              <a:rPr lang="en-CA" dirty="0">
                <a:sym typeface="Wingdings" panose="05000000000000000000" pitchFamily="2" charset="2"/>
              </a:rPr>
              <a:t> 48,000 AABBs to hold the Galactica </a:t>
            </a:r>
          </a:p>
          <a:p>
            <a:r>
              <a:rPr lang="en-CA" dirty="0">
                <a:sym typeface="Wingdings" panose="05000000000000000000" pitchFamily="2" charset="2"/>
              </a:rPr>
              <a:t>[100][100][100] if we wanted each side to be symmetrical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Most of the boxes will be empty</a:t>
            </a:r>
          </a:p>
          <a:p>
            <a:pPr lvl="1"/>
            <a:r>
              <a:rPr lang="en-CA" dirty="0"/>
              <a:t>Gives us 10’000’000 AABBs.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1F0C-EB3C-67E9-B046-9634F640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8" y="0"/>
            <a:ext cx="3493650" cy="1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CA" dirty="0"/>
              <a:t>Issues with this large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dirty="0" err="1"/>
              <a:t>cAABB</a:t>
            </a:r>
            <a:r>
              <a:rPr lang="en-CA" dirty="0"/>
              <a:t> </a:t>
            </a:r>
            <a:r>
              <a:rPr lang="en-CA" dirty="0" err="1"/>
              <a:t>myGrid</a:t>
            </a:r>
            <a:r>
              <a:rPr lang="en-CA" dirty="0"/>
              <a:t>[100][100][100];</a:t>
            </a:r>
          </a:p>
          <a:p>
            <a:pPr lvl="1"/>
            <a:r>
              <a:rPr lang="en-CA" sz="2800" dirty="0"/>
              <a:t>Static array, might fit in the stack, but might easily be too large</a:t>
            </a:r>
          </a:p>
          <a:p>
            <a:pPr lvl="2"/>
            <a:r>
              <a:rPr lang="en-CA" sz="2800" dirty="0"/>
              <a:t>10’000’000 AABBs </a:t>
            </a:r>
            <a:r>
              <a:rPr lang="en-CA" sz="2800" dirty="0">
                <a:sym typeface="Wingdings" panose="05000000000000000000" pitchFamily="2" charset="2"/>
              </a:rPr>
              <a:t> stack is usually something like 1 MB</a:t>
            </a:r>
          </a:p>
          <a:p>
            <a:r>
              <a:rPr lang="en-CA" sz="3600" dirty="0" err="1">
                <a:sym typeface="Wingdings" panose="05000000000000000000" pitchFamily="2" charset="2"/>
              </a:rPr>
              <a:t>PowerPlant</a:t>
            </a:r>
            <a:r>
              <a:rPr lang="en-CA" sz="3600" dirty="0">
                <a:sym typeface="Wingdings" panose="05000000000000000000" pitchFamily="2" charset="2"/>
              </a:rPr>
              <a:t> model is 200,000 units wide</a:t>
            </a:r>
          </a:p>
          <a:p>
            <a:pPr lvl="1"/>
            <a:r>
              <a:rPr lang="en-CA" sz="3200" dirty="0"/>
              <a:t>100 AABBs per side </a:t>
            </a:r>
            <a:r>
              <a:rPr lang="en-CA" sz="3200" dirty="0">
                <a:sym typeface="Wingdings" panose="05000000000000000000" pitchFamily="2" charset="2"/>
              </a:rPr>
              <a:t> 14M / 10K = 1,400</a:t>
            </a:r>
          </a:p>
          <a:p>
            <a:pPr lvl="1"/>
            <a:r>
              <a:rPr lang="en-CA" sz="3200" dirty="0">
                <a:sym typeface="Wingdings" panose="05000000000000000000" pitchFamily="2" charset="2"/>
              </a:rPr>
              <a:t>1000 AABBs per side  14M / 10M = ?</a:t>
            </a:r>
          </a:p>
          <a:p>
            <a:r>
              <a:rPr lang="en-CA" sz="3600" dirty="0">
                <a:sym typeface="Wingdings" panose="05000000000000000000" pitchFamily="2" charset="2"/>
              </a:rPr>
              <a:t>Even something like this has two issues:</a:t>
            </a:r>
          </a:p>
          <a:p>
            <a:pPr lvl="1"/>
            <a:r>
              <a:rPr lang="en-CA" sz="3200" dirty="0">
                <a:sym typeface="Wingdings" panose="05000000000000000000" pitchFamily="2" charset="2"/>
              </a:rPr>
              <a:t>Takes up too much memory</a:t>
            </a:r>
          </a:p>
          <a:p>
            <a:pPr lvl="1"/>
            <a:r>
              <a:rPr lang="en-CA" sz="3200" dirty="0"/>
              <a:t>Is likely “sparse” (i.e. many AABBs are empty)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B200F-F9F4-DBE1-0223-20F99BA2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11" y="222629"/>
            <a:ext cx="3664903" cy="16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61A8-7CDB-E50D-5F5A-ECB73648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7" y="387707"/>
            <a:ext cx="9133326" cy="4164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78B28-435F-7FC5-A269-EFB7FEAEA4F7}"/>
              </a:ext>
            </a:extLst>
          </p:cNvPr>
          <p:cNvSpPr txBox="1"/>
          <p:nvPr/>
        </p:nvSpPr>
        <p:spPr>
          <a:xfrm>
            <a:off x="457200" y="5116285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Imagine this is a 100x100x100 AABB grid: MOST of it doesn’t have anything in it.</a:t>
            </a:r>
          </a:p>
        </p:txBody>
      </p:sp>
    </p:spTree>
    <p:extLst>
      <p:ext uri="{BB962C8B-B14F-4D97-AF65-F5344CB8AC3E}">
        <p14:creationId xmlns:p14="http://schemas.microsoft.com/office/powerpoint/2010/main" val="310427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CA" dirty="0"/>
              <a:t>Issues with this large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A solution is to use something like a “sparse grid” of these items. In other words, only make the AABBs that we need.</a:t>
            </a:r>
          </a:p>
          <a:p>
            <a:r>
              <a:rPr lang="en-CA" sz="3200" dirty="0"/>
              <a:t>The trick is how do we know if they are there or not.</a:t>
            </a:r>
          </a:p>
          <a:p>
            <a:r>
              <a:rPr lang="en-CA" sz="3200" dirty="0" err="1"/>
              <a:t>cAABB</a:t>
            </a:r>
            <a:r>
              <a:rPr lang="en-CA" sz="3200" dirty="0"/>
              <a:t>* </a:t>
            </a:r>
            <a:r>
              <a:rPr lang="en-CA" sz="3200" dirty="0" err="1"/>
              <a:t>gridArray</a:t>
            </a:r>
            <a:r>
              <a:rPr lang="en-CA" sz="3200" dirty="0"/>
              <a:t>[100][100][100];</a:t>
            </a:r>
          </a:p>
          <a:p>
            <a:pPr lvl="1"/>
            <a:r>
              <a:rPr lang="en-CA" sz="2800" dirty="0"/>
              <a:t>Set the “empty” ones to NULL </a:t>
            </a:r>
            <a:r>
              <a:rPr lang="en-CA" sz="2800" dirty="0">
                <a:sym typeface="Wingdings" panose="05000000000000000000" pitchFamily="2" charset="2"/>
              </a:rPr>
              <a:t> if NULL, there’s no AABB</a:t>
            </a:r>
          </a:p>
          <a:p>
            <a:r>
              <a:rPr lang="en-CA" sz="3200" dirty="0">
                <a:sym typeface="Wingdings" panose="05000000000000000000" pitchFamily="2" charset="2"/>
              </a:rPr>
              <a:t>But we still have make 10,000,000 NULL values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8988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std::map&lt; int, </a:t>
            </a:r>
            <a:r>
              <a:rPr lang="en-CA" sz="3200" dirty="0" err="1"/>
              <a:t>cAABB</a:t>
            </a:r>
            <a:r>
              <a:rPr lang="en-CA" sz="3200" dirty="0"/>
              <a:t> &gt; </a:t>
            </a:r>
            <a:r>
              <a:rPr lang="en-CA" sz="3200" dirty="0" err="1"/>
              <a:t>mapGrid</a:t>
            </a:r>
            <a:endParaRPr lang="en-CA" sz="3200" dirty="0"/>
          </a:p>
          <a:p>
            <a:r>
              <a:rPr lang="en-CA" sz="3200" dirty="0"/>
              <a:t>Idea is that the 1</a:t>
            </a:r>
            <a:r>
              <a:rPr lang="en-CA" sz="3200" baseline="30000" dirty="0"/>
              <a:t>st</a:t>
            </a:r>
            <a:r>
              <a:rPr lang="en-CA" sz="3200" dirty="0"/>
              <a:t> value is the index and this points to an AABB</a:t>
            </a:r>
          </a:p>
          <a:p>
            <a:r>
              <a:rPr lang="en-CA" sz="3200" dirty="0"/>
              <a:t>If there’s no match for that index, then there’s no AABB</a:t>
            </a:r>
          </a:p>
          <a:p>
            <a:r>
              <a:rPr lang="en-CA" sz="3200" dirty="0"/>
              <a:t>BUT we have to pick the index value</a:t>
            </a:r>
          </a:p>
          <a:p>
            <a:r>
              <a:rPr lang="en-CA" sz="3200" dirty="0"/>
              <a:t>We could use a “hash” to calculate this, for example:</a:t>
            </a:r>
          </a:p>
          <a:p>
            <a:pPr lvl="1"/>
            <a:r>
              <a:rPr lang="en-CA" sz="2800" dirty="0"/>
              <a:t>But finding a perfect hash function is very tricky</a:t>
            </a:r>
          </a:p>
        </p:txBody>
      </p:sp>
    </p:spTree>
    <p:extLst>
      <p:ext uri="{BB962C8B-B14F-4D97-AF65-F5344CB8AC3E}">
        <p14:creationId xmlns:p14="http://schemas.microsoft.com/office/powerpoint/2010/main" val="28796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Instead, we are going to use the index this way:</a:t>
            </a:r>
          </a:p>
          <a:p>
            <a:r>
              <a:rPr lang="en-CA" sz="3200" dirty="0"/>
              <a:t>Say we want 100x100x100 grid locations</a:t>
            </a:r>
          </a:p>
          <a:p>
            <a:r>
              <a:rPr lang="en-CA" sz="3200" dirty="0"/>
              <a:t>The ID = z + (y * 100) + (z * 100 * 100)</a:t>
            </a:r>
          </a:p>
          <a:p>
            <a:r>
              <a:rPr lang="en-CA" sz="3200" dirty="0"/>
              <a:t>0 to 10,000,000</a:t>
            </a:r>
          </a:p>
          <a:p>
            <a:r>
              <a:rPr lang="en-CA" sz="3200" dirty="0"/>
              <a:t>Really get is this:</a:t>
            </a:r>
          </a:p>
          <a:p>
            <a:pPr lvl="1"/>
            <a:r>
              <a:rPr lang="en-CA" sz="2800" dirty="0"/>
              <a:t>XXYYZZ</a:t>
            </a:r>
          </a:p>
          <a:p>
            <a:pPr lvl="1"/>
            <a:r>
              <a:rPr lang="en-CA" dirty="0">
                <a:solidFill>
                  <a:schemeClr val="accent5"/>
                </a:solidFill>
              </a:rPr>
              <a:t>00</a:t>
            </a:r>
            <a:r>
              <a:rPr lang="en-CA" dirty="0">
                <a:solidFill>
                  <a:srgbClr val="00B050"/>
                </a:solidFill>
              </a:rPr>
              <a:t>00</a:t>
            </a:r>
            <a:r>
              <a:rPr lang="en-CA" dirty="0">
                <a:solidFill>
                  <a:srgbClr val="FF0000"/>
                </a:solidFill>
              </a:rPr>
              <a:t>00</a:t>
            </a:r>
          </a:p>
          <a:p>
            <a:pPr lvl="1"/>
            <a:r>
              <a:rPr lang="en-CA" sz="2800" dirty="0"/>
              <a:t>Grid location [15][67][45] </a:t>
            </a:r>
            <a:r>
              <a:rPr lang="en-CA" sz="2800" dirty="0">
                <a:sym typeface="Wingdings" panose="05000000000000000000" pitchFamily="2" charset="2"/>
              </a:rPr>
              <a:t> 156745</a:t>
            </a:r>
          </a:p>
          <a:p>
            <a:r>
              <a:rPr lang="en-CA" sz="3200" dirty="0"/>
              <a:t>std::map&lt; unsigned long </a:t>
            </a:r>
            <a:r>
              <a:rPr lang="en-CA" sz="3200" dirty="0" err="1"/>
              <a:t>long</a:t>
            </a:r>
            <a:r>
              <a:rPr lang="en-CA" sz="3200" dirty="0"/>
              <a:t>, </a:t>
            </a:r>
            <a:r>
              <a:rPr lang="en-CA" sz="3200" dirty="0" err="1"/>
              <a:t>cAABB</a:t>
            </a:r>
            <a:r>
              <a:rPr lang="en-CA" sz="3200" dirty="0"/>
              <a:t> &gt; </a:t>
            </a:r>
            <a:r>
              <a:rPr lang="en-CA" sz="3200" dirty="0" err="1"/>
              <a:t>mapGrid</a:t>
            </a:r>
            <a:endParaRPr lang="en-CA" sz="3200" dirty="0"/>
          </a:p>
          <a:p>
            <a:r>
              <a:rPr lang="en-CA" sz="3200" dirty="0"/>
              <a:t>Unsigned long </a:t>
            </a:r>
            <a:r>
              <a:rPr lang="en-CA" sz="3200" dirty="0" err="1"/>
              <a:t>long</a:t>
            </a:r>
            <a:r>
              <a:rPr lang="en-CA" sz="3200" dirty="0"/>
              <a:t> is 64 bit </a:t>
            </a:r>
            <a:r>
              <a:rPr lang="en-CA" sz="3200" dirty="0">
                <a:sym typeface="Wingdings" panose="05000000000000000000" pitchFamily="2" charset="2"/>
              </a:rPr>
              <a:t> 16 billion </a:t>
            </a:r>
            <a:r>
              <a:rPr lang="en-CA" sz="3200" dirty="0" err="1">
                <a:sym typeface="Wingdings" panose="05000000000000000000" pitchFamily="2" charset="2"/>
              </a:rPr>
              <a:t>billion</a:t>
            </a:r>
            <a:endParaRPr lang="en-CA" sz="3200" dirty="0">
              <a:sym typeface="Wingdings" panose="05000000000000000000" pitchFamily="2" charset="2"/>
            </a:endParaRPr>
          </a:p>
          <a:p>
            <a:endParaRPr lang="en-CA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283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actual contact determination</a:t>
            </a:r>
          </a:p>
          <a:p>
            <a:pPr lvl="1"/>
            <a:r>
              <a:rPr lang="en-CA" dirty="0"/>
              <a:t>AABB-sphere</a:t>
            </a:r>
          </a:p>
          <a:p>
            <a:pPr lvl="1"/>
            <a:r>
              <a:rPr lang="en-CA" dirty="0"/>
              <a:t>Triangle-Line</a:t>
            </a:r>
          </a:p>
          <a:p>
            <a:pPr lvl="1"/>
            <a:r>
              <a:rPr lang="en-CA" dirty="0"/>
              <a:t>Whatever</a:t>
            </a:r>
          </a:p>
          <a:p>
            <a:r>
              <a:rPr lang="en-CA" dirty="0"/>
              <a:t>This has to be happen or you can’t tell the collision</a:t>
            </a:r>
          </a:p>
          <a:p>
            <a:r>
              <a:rPr lang="en-CA" dirty="0"/>
              <a:t>We already have this </a:t>
            </a:r>
          </a:p>
          <a:p>
            <a:pPr lvl="1"/>
            <a:r>
              <a:rPr lang="en-CA" dirty="0" err="1"/>
              <a:t>IsCollision</a:t>
            </a:r>
            <a:r>
              <a:rPr lang="en-CA" dirty="0"/>
              <a:t>( </a:t>
            </a:r>
            <a:r>
              <a:rPr lang="en-CA" dirty="0" err="1"/>
              <a:t>cSphere</a:t>
            </a:r>
            <a:r>
              <a:rPr lang="en-CA" dirty="0"/>
              <a:t>, </a:t>
            </a:r>
            <a:r>
              <a:rPr lang="en-CA" dirty="0" err="1"/>
              <a:t>cAABB</a:t>
            </a:r>
            <a:r>
              <a:rPr lang="en-CA" dirty="0"/>
              <a:t> ), etc. </a:t>
            </a:r>
          </a:p>
        </p:txBody>
      </p:sp>
    </p:spTree>
    <p:extLst>
      <p:ext uri="{BB962C8B-B14F-4D97-AF65-F5344CB8AC3E}">
        <p14:creationId xmlns:p14="http://schemas.microsoft.com/office/powerpoint/2010/main" val="9569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/>
              <a:t>Say we want 100x100x100 grid locations</a:t>
            </a:r>
          </a:p>
          <a:p>
            <a:pPr lvl="1"/>
            <a:r>
              <a:rPr lang="en-CA" sz="2800" dirty="0"/>
              <a:t>[00] </a:t>
            </a:r>
            <a:r>
              <a:rPr lang="en-CA" sz="2800" dirty="0">
                <a:sym typeface="Wingdings" panose="05000000000000000000" pitchFamily="2" charset="2"/>
              </a:rPr>
              <a:t> [99]</a:t>
            </a:r>
          </a:p>
          <a:p>
            <a:pPr lvl="1"/>
            <a:r>
              <a:rPr lang="en-CA" sz="2800" dirty="0"/>
              <a:t>000000 </a:t>
            </a:r>
            <a:r>
              <a:rPr lang="en-CA" sz="2800" dirty="0">
                <a:sym typeface="Wingdings" panose="05000000000000000000" pitchFamily="2" charset="2"/>
              </a:rPr>
              <a:t> 999999</a:t>
            </a:r>
          </a:p>
          <a:p>
            <a:pPr lvl="1"/>
            <a:r>
              <a:rPr lang="en-CA" sz="2800" dirty="0"/>
              <a:t>32 bit </a:t>
            </a:r>
            <a:r>
              <a:rPr lang="en-CA" sz="2800" dirty="0">
                <a:sym typeface="Wingdings" panose="05000000000000000000" pitchFamily="2" charset="2"/>
              </a:rPr>
              <a:t> 4,000,000,000  000,000,000  each one being 3 digits</a:t>
            </a:r>
          </a:p>
          <a:p>
            <a:r>
              <a:rPr lang="en-CA" sz="3200" dirty="0">
                <a:sym typeface="Wingdings" panose="05000000000000000000" pitchFamily="2" charset="2"/>
              </a:rPr>
              <a:t>64 bit  4 billion * 4 billion (2^64)</a:t>
            </a:r>
          </a:p>
          <a:p>
            <a:r>
              <a:rPr lang="en-CA" sz="3200" dirty="0">
                <a:sym typeface="Wingdings" panose="05000000000000000000" pitchFamily="2" charset="2"/>
              </a:rPr>
              <a:t>16,000,000,000,000,000,000</a:t>
            </a:r>
          </a:p>
          <a:p>
            <a:r>
              <a:rPr lang="en-CA" sz="3200" dirty="0">
                <a:sym typeface="Wingdings" panose="05000000000000000000" pitchFamily="2" charset="2"/>
              </a:rPr>
              <a:t>       </a:t>
            </a:r>
            <a:r>
              <a:rPr lang="en-CA" sz="3200" dirty="0" err="1">
                <a:sym typeface="Wingdings" panose="05000000000000000000" pitchFamily="2" charset="2"/>
              </a:rPr>
              <a:t>xxx,xxx</a:t>
            </a:r>
            <a:r>
              <a:rPr lang="en-CA" sz="3200" dirty="0">
                <a:sym typeface="Wingdings" panose="05000000000000000000" pitchFamily="2" charset="2"/>
              </a:rPr>
              <a:t>   </a:t>
            </a:r>
            <a:r>
              <a:rPr lang="en-CA" sz="3200" dirty="0" err="1">
                <a:sym typeface="Wingdings" panose="05000000000000000000" pitchFamily="2" charset="2"/>
              </a:rPr>
              <a:t>yyy,yyy</a:t>
            </a:r>
            <a:r>
              <a:rPr lang="en-CA" sz="3200" dirty="0">
                <a:sym typeface="Wingdings" panose="05000000000000000000" pitchFamily="2" charset="2"/>
              </a:rPr>
              <a:t>    </a:t>
            </a:r>
            <a:r>
              <a:rPr lang="en-CA" sz="3200" dirty="0" err="1">
                <a:sym typeface="Wingdings" panose="05000000000000000000" pitchFamily="2" charset="2"/>
              </a:rPr>
              <a:t>zzz,zzzz</a:t>
            </a:r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/>
              <a:t>Our “hash function” basically shifts the x, y, z locations to each part of the 64 bit index. </a:t>
            </a:r>
          </a:p>
          <a:p>
            <a:r>
              <a:rPr lang="en-CA" sz="3200" dirty="0"/>
              <a:t>We are using 64 bit </a:t>
            </a:r>
            <a:r>
              <a:rPr lang="en-CA" sz="3200" dirty="0" err="1"/>
              <a:t>ints</a:t>
            </a:r>
            <a:r>
              <a:rPr lang="en-CA" sz="3200" dirty="0"/>
              <a:t> anyway, so the lookup is really fast</a:t>
            </a:r>
          </a:p>
          <a:p>
            <a:r>
              <a:rPr lang="en-CA" sz="3200" dirty="0"/>
              <a:t>There’s no size issue, because the 64 system is going to store the index as 64 bit numbers anyway (not 32 bits)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0807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Unsigned long </a:t>
            </a:r>
            <a:r>
              <a:rPr lang="en-CA" sz="3200" dirty="0" err="1"/>
              <a:t>long</a:t>
            </a:r>
            <a:endParaRPr lang="en-CA" sz="3200" dirty="0"/>
          </a:p>
          <a:p>
            <a:r>
              <a:rPr lang="en-CA" sz="3200" dirty="0"/>
              <a:t>Each axis is 1,000,000 in size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caclHash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 int x, int y, int z)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 x * 1,000,000 * 1,000,000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 y * 1,000,000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 z;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10158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en-CA" sz="3200" dirty="0"/>
              <a:t>For –</a:t>
            </a:r>
            <a:r>
              <a:rPr lang="en-CA" sz="3200" dirty="0" err="1"/>
              <a:t>ve</a:t>
            </a:r>
            <a:r>
              <a:rPr lang="en-CA" sz="3200" dirty="0"/>
              <a:t> (negative) numbers, we can use the 1</a:t>
            </a:r>
            <a:r>
              <a:rPr lang="en-CA" sz="3200" baseline="30000" dirty="0"/>
              <a:t>st</a:t>
            </a:r>
            <a:r>
              <a:rPr lang="en-CA" sz="3200" dirty="0"/>
              <a:t> digit to indicate if this was negative or not:</a:t>
            </a:r>
          </a:p>
          <a:p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 = 6,000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ID =  006000</a:t>
            </a:r>
          </a:p>
          <a:p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-6,000  ID = 106000</a:t>
            </a:r>
          </a:p>
          <a:p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(the 1 meaning it’s negative index)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6550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86896"/>
            <a:ext cx="10515600" cy="930275"/>
          </a:xfrm>
        </p:spPr>
        <p:txBody>
          <a:bodyPr/>
          <a:lstStyle/>
          <a:p>
            <a:r>
              <a:rPr lang="en-CA" dirty="0"/>
              <a:t>Storing this in a map (a 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396"/>
            <a:ext cx="11266714" cy="4901747"/>
          </a:xfrm>
        </p:spPr>
        <p:txBody>
          <a:bodyPr>
            <a:normAutofit/>
          </a:bodyPr>
          <a:lstStyle/>
          <a:p>
            <a:r>
              <a:rPr lang="pt-BR" sz="3200" dirty="0"/>
              <a:t>[0] = {x=-4,958.16211,  y = -840.004578,  z = -35,312.1016</a:t>
            </a:r>
          </a:p>
          <a:p>
            <a:r>
              <a:rPr lang="en-CA" sz="3200" dirty="0"/>
              <a:t>vert0_AABB_ID = 100004-100000-100035</a:t>
            </a:r>
          </a:p>
          <a:p>
            <a:r>
              <a:rPr lang="pt-BR" sz="3200" dirty="0"/>
              <a:t>minXYZ = {x=-5000.0, y = -1000.0, z = -36000.0}</a:t>
            </a:r>
          </a:p>
          <a:p>
            <a:r>
              <a:rPr lang="pt-BR" sz="3200" dirty="0"/>
              <a:t>maxXYZ = {x=-4000.0, y = 0.0, z = -35000.0}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7682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Determining if objects are even close to colliding.</a:t>
            </a:r>
          </a:p>
          <a:p>
            <a:r>
              <a:rPr lang="en-CA" dirty="0"/>
              <a:t>If they are “far away” or “too far away” that they are never colliding, then just don’t do the narrow </a:t>
            </a:r>
          </a:p>
          <a:p>
            <a:r>
              <a:rPr lang="en-CA" dirty="0"/>
              <a:t>Only do Narrow on things that are “close” </a:t>
            </a:r>
          </a:p>
        </p:txBody>
      </p:sp>
    </p:spTree>
    <p:extLst>
      <p:ext uri="{BB962C8B-B14F-4D97-AF65-F5344CB8AC3E}">
        <p14:creationId xmlns:p14="http://schemas.microsoft.com/office/powerpoint/2010/main" val="92420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are going to do Spatial subdivision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Slicing the world into regions and deciding what objects are where.</a:t>
            </a:r>
          </a:p>
          <a:p>
            <a:r>
              <a:rPr lang="en-CA" dirty="0"/>
              <a:t>Doom (the original) did BSP (binary space partition)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EFDF0A-76BE-E99D-E432-78C517E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20" y="3429000"/>
            <a:ext cx="7034893" cy="297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0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CEFDF0A-76BE-E99D-E432-78C517E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1" y="1159328"/>
            <a:ext cx="10722856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3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276-463B-252F-F052-23A60724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2ED5-3E28-91B6-1544-75B6877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3D oct-tree</a:t>
            </a:r>
          </a:p>
          <a:p>
            <a:r>
              <a:rPr lang="en-CA" dirty="0"/>
              <a:t>In 2D, imagine we are slicing the world into a grid of squares that are all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6767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7C1A12-AE3C-2BD0-7EE7-1A6F62D7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9" y="151100"/>
            <a:ext cx="10462591" cy="65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37EA4BD-0024-EDCA-E283-470D1CED7FCA}"/>
              </a:ext>
            </a:extLst>
          </p:cNvPr>
          <p:cNvSpPr/>
          <p:nvPr/>
        </p:nvSpPr>
        <p:spPr>
          <a:xfrm>
            <a:off x="3143979" y="2231518"/>
            <a:ext cx="468086" cy="361883"/>
          </a:xfrm>
          <a:prstGeom prst="triangle">
            <a:avLst>
              <a:gd name="adj" fmla="val 7093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0B7C2A5-FE05-073E-B75F-C3CDD3ED918B}"/>
              </a:ext>
            </a:extLst>
          </p:cNvPr>
          <p:cNvSpPr/>
          <p:nvPr/>
        </p:nvSpPr>
        <p:spPr>
          <a:xfrm>
            <a:off x="4274960" y="2861113"/>
            <a:ext cx="762454" cy="794012"/>
          </a:xfrm>
          <a:prstGeom prst="triangle">
            <a:avLst>
              <a:gd name="adj" fmla="val 7093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782B5D-6ACD-468C-2D71-D39EDDD34AD1}"/>
              </a:ext>
            </a:extLst>
          </p:cNvPr>
          <p:cNvSpPr/>
          <p:nvPr/>
        </p:nvSpPr>
        <p:spPr>
          <a:xfrm>
            <a:off x="1587347" y="2521512"/>
            <a:ext cx="272596" cy="2725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97D0F9-F6F7-B465-CCD0-4C9001806B57}"/>
              </a:ext>
            </a:extLst>
          </p:cNvPr>
          <p:cNvGrpSpPr/>
          <p:nvPr/>
        </p:nvGrpSpPr>
        <p:grpSpPr>
          <a:xfrm>
            <a:off x="577849" y="0"/>
            <a:ext cx="10224719" cy="6874556"/>
            <a:chOff x="577850" y="0"/>
            <a:chExt cx="8540750" cy="57423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35AFD2-AD65-2D9E-246B-B125DC1443B1}"/>
                </a:ext>
              </a:extLst>
            </p:cNvPr>
            <p:cNvSpPr/>
            <p:nvPr/>
          </p:nvSpPr>
          <p:spPr>
            <a:xfrm>
              <a:off x="577850" y="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87CCB1-D6E8-35EC-597C-B7B21D2C094D}"/>
                </a:ext>
              </a:extLst>
            </p:cNvPr>
            <p:cNvSpPr/>
            <p:nvPr/>
          </p:nvSpPr>
          <p:spPr>
            <a:xfrm>
              <a:off x="2286000" y="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276F45-3FD2-9ED2-D211-798DD0A66AA8}"/>
                </a:ext>
              </a:extLst>
            </p:cNvPr>
            <p:cNvSpPr/>
            <p:nvPr/>
          </p:nvSpPr>
          <p:spPr>
            <a:xfrm>
              <a:off x="577850" y="1415142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8E6F37-2564-54E9-718F-2037CF4D1CD0}"/>
                </a:ext>
              </a:extLst>
            </p:cNvPr>
            <p:cNvSpPr/>
            <p:nvPr/>
          </p:nvSpPr>
          <p:spPr>
            <a:xfrm>
              <a:off x="2286000" y="1415142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079D6D-A97D-A2F2-C0A2-B055042D3EB0}"/>
                </a:ext>
              </a:extLst>
            </p:cNvPr>
            <p:cNvSpPr/>
            <p:nvPr/>
          </p:nvSpPr>
          <p:spPr>
            <a:xfrm>
              <a:off x="577850" y="2852056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CF9986-B049-5E38-34BB-55B5D5D31EDA}"/>
                </a:ext>
              </a:extLst>
            </p:cNvPr>
            <p:cNvSpPr/>
            <p:nvPr/>
          </p:nvSpPr>
          <p:spPr>
            <a:xfrm>
              <a:off x="2286000" y="2852056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46F2BF-2451-55CB-8781-04BB60CB8A78}"/>
                </a:ext>
              </a:extLst>
            </p:cNvPr>
            <p:cNvSpPr/>
            <p:nvPr/>
          </p:nvSpPr>
          <p:spPr>
            <a:xfrm>
              <a:off x="577850" y="428897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18773B-C565-63A8-26C7-D588D73FB77E}"/>
                </a:ext>
              </a:extLst>
            </p:cNvPr>
            <p:cNvSpPr/>
            <p:nvPr/>
          </p:nvSpPr>
          <p:spPr>
            <a:xfrm>
              <a:off x="2286000" y="4288970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32B010-D11A-7636-B48E-2CD46C5E842C}"/>
                </a:ext>
              </a:extLst>
            </p:cNvPr>
            <p:cNvSpPr/>
            <p:nvPr/>
          </p:nvSpPr>
          <p:spPr>
            <a:xfrm>
              <a:off x="3994150" y="1646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18372-9701-96DB-C518-5C37DC8C4216}"/>
                </a:ext>
              </a:extLst>
            </p:cNvPr>
            <p:cNvSpPr/>
            <p:nvPr/>
          </p:nvSpPr>
          <p:spPr>
            <a:xfrm>
              <a:off x="5702300" y="1646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120D7C-0AE3-9ACA-307E-304FB362D2A8}"/>
                </a:ext>
              </a:extLst>
            </p:cNvPr>
            <p:cNvSpPr/>
            <p:nvPr/>
          </p:nvSpPr>
          <p:spPr>
            <a:xfrm>
              <a:off x="3994150" y="1431603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1A30BC-2ABF-22E5-1EAF-67D69369E9B3}"/>
                </a:ext>
              </a:extLst>
            </p:cNvPr>
            <p:cNvSpPr/>
            <p:nvPr/>
          </p:nvSpPr>
          <p:spPr>
            <a:xfrm>
              <a:off x="5702300" y="1431603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320B73-30B7-ADBB-1AFF-5069EED36C18}"/>
                </a:ext>
              </a:extLst>
            </p:cNvPr>
            <p:cNvSpPr/>
            <p:nvPr/>
          </p:nvSpPr>
          <p:spPr>
            <a:xfrm>
              <a:off x="3994150" y="2868517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86DF1-5B5D-3573-0F06-201109B9D3BC}"/>
                </a:ext>
              </a:extLst>
            </p:cNvPr>
            <p:cNvSpPr/>
            <p:nvPr/>
          </p:nvSpPr>
          <p:spPr>
            <a:xfrm>
              <a:off x="5702300" y="2868517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C1AA57-FE9F-E43E-27EC-B4939C57C9EB}"/>
                </a:ext>
              </a:extLst>
            </p:cNvPr>
            <p:cNvSpPr/>
            <p:nvPr/>
          </p:nvSpPr>
          <p:spPr>
            <a:xfrm>
              <a:off x="3994150" y="430543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2778B-AEBB-6D78-DFAE-5E084FDF4C23}"/>
                </a:ext>
              </a:extLst>
            </p:cNvPr>
            <p:cNvSpPr/>
            <p:nvPr/>
          </p:nvSpPr>
          <p:spPr>
            <a:xfrm>
              <a:off x="5702300" y="430543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34EC3A-8B86-B535-92CC-52B193FCE9C6}"/>
                </a:ext>
              </a:extLst>
            </p:cNvPr>
            <p:cNvSpPr/>
            <p:nvPr/>
          </p:nvSpPr>
          <p:spPr>
            <a:xfrm>
              <a:off x="7410450" y="4305431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1A63A4-CFF8-889A-1486-18CC7BD74100}"/>
                </a:ext>
              </a:extLst>
            </p:cNvPr>
            <p:cNvSpPr/>
            <p:nvPr/>
          </p:nvSpPr>
          <p:spPr>
            <a:xfrm>
              <a:off x="7410450" y="1426026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96368-4C60-5A32-80A2-0D3CE3DBFDB9}"/>
                </a:ext>
              </a:extLst>
            </p:cNvPr>
            <p:cNvSpPr/>
            <p:nvPr/>
          </p:nvSpPr>
          <p:spPr>
            <a:xfrm>
              <a:off x="7410450" y="2900377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A1D22F-F628-435F-42E6-CDC535C6061D}"/>
                </a:ext>
              </a:extLst>
            </p:cNvPr>
            <p:cNvSpPr/>
            <p:nvPr/>
          </p:nvSpPr>
          <p:spPr>
            <a:xfrm>
              <a:off x="7410450" y="10619"/>
              <a:ext cx="1708150" cy="14369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159C78E-16F6-A01E-9C77-06E5F4DEE399}"/>
              </a:ext>
            </a:extLst>
          </p:cNvPr>
          <p:cNvSpPr txBox="1"/>
          <p:nvPr/>
        </p:nvSpPr>
        <p:spPr>
          <a:xfrm>
            <a:off x="1013875" y="5703575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0, 0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0EC7E2-47AD-57B9-0173-FFD240EFD2B2}"/>
              </a:ext>
            </a:extLst>
          </p:cNvPr>
          <p:cNvSpPr txBox="1"/>
          <p:nvPr/>
        </p:nvSpPr>
        <p:spPr>
          <a:xfrm>
            <a:off x="1013875" y="4294213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0, 1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CB2B2-1DA1-B278-4D99-6BA82DCABC91}"/>
              </a:ext>
            </a:extLst>
          </p:cNvPr>
          <p:cNvSpPr txBox="1"/>
          <p:nvPr/>
        </p:nvSpPr>
        <p:spPr>
          <a:xfrm>
            <a:off x="988164" y="2523131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0, 2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CA0DD-2121-6378-3CA9-930D5B557E9C}"/>
              </a:ext>
            </a:extLst>
          </p:cNvPr>
          <p:cNvSpPr txBox="1"/>
          <p:nvPr/>
        </p:nvSpPr>
        <p:spPr>
          <a:xfrm>
            <a:off x="3269707" y="5727496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1, 0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78126B-DFEA-C362-390E-91702CA13F4E}"/>
              </a:ext>
            </a:extLst>
          </p:cNvPr>
          <p:cNvSpPr txBox="1"/>
          <p:nvPr/>
        </p:nvSpPr>
        <p:spPr>
          <a:xfrm>
            <a:off x="3236508" y="4229253"/>
            <a:ext cx="7511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1, 1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47E38-92C7-31E4-6830-8657A7DC59E6}"/>
              </a:ext>
            </a:extLst>
          </p:cNvPr>
          <p:cNvSpPr txBox="1"/>
          <p:nvPr/>
        </p:nvSpPr>
        <p:spPr>
          <a:xfrm>
            <a:off x="5037414" y="592693"/>
            <a:ext cx="6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2, 3</a:t>
            </a:r>
          </a:p>
        </p:txBody>
      </p:sp>
    </p:spTree>
    <p:extLst>
      <p:ext uri="{BB962C8B-B14F-4D97-AF65-F5344CB8AC3E}">
        <p14:creationId xmlns:p14="http://schemas.microsoft.com/office/powerpoint/2010/main" val="223370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E871-0484-165E-F90D-FC9217ED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90500"/>
            <a:ext cx="11239500" cy="6324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sSquare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     vector&lt; </a:t>
            </a:r>
            <a:r>
              <a:rPr lang="en-CA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cTriangles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&gt; </a:t>
            </a:r>
            <a:r>
              <a:rPr lang="en-CA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vecTriangleInThisSquare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vec2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minXY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vec2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maxXY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sSquare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grid[10][10];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10;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0; x &lt; 10; x++)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s-E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 y &lt; 10; y++)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grid[x][y].width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minXY.x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x;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[x][y].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minXY.y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y;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maxXY.x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x +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grid[x][y].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maxXY.y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y +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calcBoxXYFromCoord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(5.0f, 15.0f,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sqaureWidth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endl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4795B-11FF-D87B-1FD9-BEDA2D434784}"/>
              </a:ext>
            </a:extLst>
          </p:cNvPr>
          <p:cNvSpPr txBox="1"/>
          <p:nvPr/>
        </p:nvSpPr>
        <p:spPr>
          <a:xfrm>
            <a:off x="6618513" y="631371"/>
            <a:ext cx="4702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Box at [2][3] if the box is 10 units wide &amp; high</a:t>
            </a:r>
          </a:p>
          <a:p>
            <a:endParaRPr lang="en-CA" dirty="0"/>
          </a:p>
          <a:p>
            <a:r>
              <a:rPr lang="en-CA" dirty="0"/>
              <a:t>Extents would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x: 20 to &lt;30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y: 30 to &lt;40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We’re looking for a way to go from the x, y location in space to the box index values. </a:t>
            </a:r>
          </a:p>
          <a:p>
            <a:endParaRPr lang="en-CA" dirty="0"/>
          </a:p>
          <a:p>
            <a:r>
              <a:rPr lang="en-CA" dirty="0"/>
              <a:t>One way is pick the lowest (“bottom left”) coordinate and figure out what grid ID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14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E871-0484-165E-F90D-FC9217ED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90500"/>
            <a:ext cx="112395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/>
              <a:t>In 2D, imagine we are slicing the world into a grid of squares that are all the same size.</a:t>
            </a:r>
          </a:p>
          <a:p>
            <a:pPr marL="0" indent="0">
              <a:buNone/>
            </a:pPr>
            <a:endParaRPr lang="es-ES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x = 5, y = 15    --&gt; 0, 1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calcBoxXYFromCoord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boxSize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boxSize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yIndex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CA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boxSize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95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1516</Words>
  <Application>Microsoft Office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Cascadia Mono</vt:lpstr>
      <vt:lpstr>Courier New</vt:lpstr>
      <vt:lpstr>Wingdings</vt:lpstr>
      <vt:lpstr>Office Theme</vt:lpstr>
      <vt:lpstr>Narrow vs Broad</vt:lpstr>
      <vt:lpstr>Narrow</vt:lpstr>
      <vt:lpstr>Broad</vt:lpstr>
      <vt:lpstr>We are going to do Spatial subdivision </vt:lpstr>
      <vt:lpstr>PowerPoint Presentation</vt:lpstr>
      <vt:lpstr>Broad</vt:lpstr>
      <vt:lpstr>PowerPoint Presentation</vt:lpstr>
      <vt:lpstr>PowerPoint Presentation</vt:lpstr>
      <vt:lpstr>PowerPoint Presentation</vt:lpstr>
      <vt:lpstr>PowerPoint Presentation</vt:lpstr>
      <vt:lpstr>Using the Galactica as an example</vt:lpstr>
      <vt:lpstr>Using the Galactica as an example</vt:lpstr>
      <vt:lpstr>Using the Galactica as an example</vt:lpstr>
      <vt:lpstr>Using the Galactica as an example</vt:lpstr>
      <vt:lpstr>Issues with this large structure</vt:lpstr>
      <vt:lpstr>PowerPoint Presentation</vt:lpstr>
      <vt:lpstr>Issues with this large structure</vt:lpstr>
      <vt:lpstr>Storing this in a map (a binary tree)</vt:lpstr>
      <vt:lpstr>Storing this in a map (a binary tree)</vt:lpstr>
      <vt:lpstr>Storing this in a map (a binary tree)</vt:lpstr>
      <vt:lpstr>Storing this in a map (a binary tree)</vt:lpstr>
      <vt:lpstr>Storing this in a map (a binary tree)</vt:lpstr>
      <vt:lpstr>Storing this in a map (a binary tree)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2</cp:revision>
  <dcterms:created xsi:type="dcterms:W3CDTF">2024-11-13T21:01:33Z</dcterms:created>
  <dcterms:modified xsi:type="dcterms:W3CDTF">2024-11-14T16:51:37Z</dcterms:modified>
</cp:coreProperties>
</file>