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477" r:id="rId3"/>
    <p:sldId id="478" r:id="rId4"/>
    <p:sldId id="479" r:id="rId5"/>
    <p:sldId id="480" r:id="rId6"/>
    <p:sldId id="484" r:id="rId7"/>
    <p:sldId id="481" r:id="rId8"/>
    <p:sldId id="482" r:id="rId9"/>
    <p:sldId id="483" r:id="rId10"/>
    <p:sldId id="491" r:id="rId11"/>
    <p:sldId id="492" r:id="rId12"/>
    <p:sldId id="485" r:id="rId13"/>
    <p:sldId id="490" r:id="rId14"/>
    <p:sldId id="489" r:id="rId15"/>
    <p:sldId id="486" r:id="rId16"/>
    <p:sldId id="487" r:id="rId17"/>
    <p:sldId id="488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8" autoAdjust="0"/>
    <p:restoredTop sz="94624" autoAdjust="0"/>
  </p:normalViewPr>
  <p:slideViewPr>
    <p:cSldViewPr>
      <p:cViewPr varScale="1">
        <p:scale>
          <a:sx n="146" d="100"/>
          <a:sy n="146" d="100"/>
        </p:scale>
        <p:origin x="936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6373C-ADE7-4794-A5C6-CF8090C1CBE1}" type="datetimeFigureOut">
              <a:rPr lang="en-CA" smtClean="0"/>
              <a:pPr/>
              <a:t>2025-03-21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2025-03-21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ngr.oregonstate.edu/~mjb/cs519/Handouts/tessellation.1pp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71550"/>
            <a:ext cx="8305800" cy="2286000"/>
          </a:xfrm>
        </p:spPr>
        <p:txBody>
          <a:bodyPr>
            <a:normAutofit fontScale="90000"/>
          </a:bodyPr>
          <a:lstStyle/>
          <a:p>
            <a:r>
              <a:rPr lang="en-CA" dirty="0"/>
              <a:t>INFO6020 – Graphics 2</a:t>
            </a:r>
            <a:br>
              <a:rPr lang="en-CA" dirty="0"/>
            </a:br>
            <a:r>
              <a:rPr lang="en-CA" sz="3600" dirty="0"/>
              <a:t>Week 8:</a:t>
            </a:r>
            <a:br>
              <a:rPr lang="en-CA" sz="3600" dirty="0"/>
            </a:br>
            <a:r>
              <a:rPr lang="en-CA" sz="3600" dirty="0"/>
              <a:t>Geometry</a:t>
            </a:r>
            <a:br>
              <a:rPr lang="en-CA" sz="3600" dirty="0"/>
            </a:br>
            <a:r>
              <a:rPr lang="en-CA" sz="3600" dirty="0"/>
              <a:t>Tessellation 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79D0183-4149-63BF-6C7B-AE0EF5D49735}"/>
              </a:ext>
            </a:extLst>
          </p:cNvPr>
          <p:cNvSpPr/>
          <p:nvPr/>
        </p:nvSpPr>
        <p:spPr>
          <a:xfrm>
            <a:off x="3611880" y="895350"/>
            <a:ext cx="3855720" cy="2895600"/>
          </a:xfrm>
          <a:custGeom>
            <a:avLst/>
            <a:gdLst>
              <a:gd name="connsiteX0" fmla="*/ 0 w 1920240"/>
              <a:gd name="connsiteY0" fmla="*/ 76200 h 1996440"/>
              <a:gd name="connsiteX1" fmla="*/ 1920240 w 1920240"/>
              <a:gd name="connsiteY1" fmla="*/ 0 h 1996440"/>
              <a:gd name="connsiteX2" fmla="*/ 1318260 w 1920240"/>
              <a:gd name="connsiteY2" fmla="*/ 1996440 h 1996440"/>
              <a:gd name="connsiteX3" fmla="*/ 121920 w 1920240"/>
              <a:gd name="connsiteY3" fmla="*/ 1965960 h 1996440"/>
              <a:gd name="connsiteX4" fmla="*/ 0 w 1920240"/>
              <a:gd name="connsiteY4" fmla="*/ 7620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1996440">
                <a:moveTo>
                  <a:pt x="0" y="76200"/>
                </a:moveTo>
                <a:lnTo>
                  <a:pt x="1920240" y="0"/>
                </a:lnTo>
                <a:lnTo>
                  <a:pt x="1318260" y="1996440"/>
                </a:lnTo>
                <a:lnTo>
                  <a:pt x="121920" y="1965960"/>
                </a:lnTo>
                <a:lnTo>
                  <a:pt x="0" y="762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51B101-D873-612E-BBB8-373D2A225B7E}"/>
              </a:ext>
            </a:extLst>
          </p:cNvPr>
          <p:cNvCxnSpPr>
            <a:cxnSpLocks/>
          </p:cNvCxnSpPr>
          <p:nvPr/>
        </p:nvCxnSpPr>
        <p:spPr>
          <a:xfrm flipH="1">
            <a:off x="5029200" y="438150"/>
            <a:ext cx="685800" cy="3810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D0F56-E64C-379E-B784-72A6865E441B}"/>
              </a:ext>
            </a:extLst>
          </p:cNvPr>
          <p:cNvCxnSpPr>
            <a:cxnSpLocks/>
          </p:cNvCxnSpPr>
          <p:nvPr/>
        </p:nvCxnSpPr>
        <p:spPr>
          <a:xfrm flipV="1">
            <a:off x="3429000" y="2343150"/>
            <a:ext cx="3962400" cy="762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D616A42-53A1-DD6C-59D5-C25C5290A273}"/>
              </a:ext>
            </a:extLst>
          </p:cNvPr>
          <p:cNvGrpSpPr/>
          <p:nvPr/>
        </p:nvGrpSpPr>
        <p:grpSpPr>
          <a:xfrm rot="5171699">
            <a:off x="4030980" y="666750"/>
            <a:ext cx="2133600" cy="2895600"/>
            <a:chOff x="3657600" y="666750"/>
            <a:chExt cx="2583180" cy="3581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BCB27B-4A67-31E8-77D6-30D9B152BCEF}"/>
                </a:ext>
              </a:extLst>
            </p:cNvPr>
            <p:cNvSpPr/>
            <p:nvPr/>
          </p:nvSpPr>
          <p:spPr>
            <a:xfrm>
              <a:off x="3657600" y="666750"/>
              <a:ext cx="304800" cy="3581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E60DAF1-EC24-95ED-C4B2-922224007C83}"/>
                </a:ext>
              </a:extLst>
            </p:cNvPr>
            <p:cNvSpPr/>
            <p:nvPr/>
          </p:nvSpPr>
          <p:spPr>
            <a:xfrm>
              <a:off x="3954780" y="2305050"/>
              <a:ext cx="22860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Arrow: Up 3">
            <a:extLst>
              <a:ext uri="{FF2B5EF4-FFF2-40B4-BE49-F238E27FC236}">
                <a16:creationId xmlns:a16="http://schemas.microsoft.com/office/drawing/2014/main" id="{4A2B1532-3929-6FD2-0373-2337B11C1BAA}"/>
              </a:ext>
            </a:extLst>
          </p:cNvPr>
          <p:cNvSpPr/>
          <p:nvPr/>
        </p:nvSpPr>
        <p:spPr>
          <a:xfrm>
            <a:off x="4526280" y="3028950"/>
            <a:ext cx="1143000" cy="1981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Eye</a:t>
            </a:r>
          </a:p>
        </p:txBody>
      </p:sp>
    </p:spTree>
    <p:extLst>
      <p:ext uri="{BB962C8B-B14F-4D97-AF65-F5344CB8AC3E}">
        <p14:creationId xmlns:p14="http://schemas.microsoft.com/office/powerpoint/2010/main" val="110293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22860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2286000" y="2876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135255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V4.X = (V1.X + V2.X + V3.X) / 3.0f</a:t>
            </a:r>
          </a:p>
          <a:p>
            <a:r>
              <a:rPr lang="en-CA" dirty="0"/>
              <a:t>V4.Y = (V1.Y + V2.Y + V3.Y) / 3.0f</a:t>
            </a:r>
          </a:p>
          <a:p>
            <a:r>
              <a:rPr lang="en-CA" dirty="0"/>
              <a:t>V4.Z = (V1.Z + V2.Z + V3.Z) / 3.0f</a:t>
            </a:r>
          </a:p>
          <a:p>
            <a:endParaRPr lang="en-CA" dirty="0"/>
          </a:p>
          <a:p>
            <a:r>
              <a:rPr lang="en-CA" dirty="0" err="1"/>
              <a:t>MakeTriangle</a:t>
            </a:r>
            <a:r>
              <a:rPr lang="en-CA" dirty="0"/>
              <a:t>( V0, V1, V4)</a:t>
            </a:r>
          </a:p>
          <a:p>
            <a:r>
              <a:rPr lang="en-CA" dirty="0" err="1"/>
              <a:t>MakeTriangle</a:t>
            </a:r>
            <a:r>
              <a:rPr lang="en-CA" dirty="0"/>
              <a:t>( V0, V4, V2)</a:t>
            </a:r>
          </a:p>
          <a:p>
            <a:r>
              <a:rPr lang="en-CA" dirty="0" err="1"/>
              <a:t>MakeTriangle</a:t>
            </a:r>
            <a:r>
              <a:rPr lang="en-CA" dirty="0"/>
              <a:t>(V1,V4,V2)</a:t>
            </a:r>
          </a:p>
          <a:p>
            <a:r>
              <a:rPr lang="en-CA" dirty="0" err="1"/>
              <a:t>AllDoneMan</a:t>
            </a:r>
            <a:r>
              <a:rPr lang="en-CA" dirty="0"/>
              <a:t>();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841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miley Face 3"/>
          <p:cNvSpPr/>
          <p:nvPr/>
        </p:nvSpPr>
        <p:spPr>
          <a:xfrm>
            <a:off x="533400" y="10477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Smiley Face 4"/>
          <p:cNvSpPr/>
          <p:nvPr/>
        </p:nvSpPr>
        <p:spPr>
          <a:xfrm>
            <a:off x="533400" y="17335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2133600" y="1623884"/>
            <a:ext cx="1905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Layout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397989" y="3422235"/>
            <a:ext cx="2286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Shader</a:t>
            </a:r>
            <a:r>
              <a:rPr lang="en-CA" dirty="0"/>
              <a:t> Program</a:t>
            </a:r>
          </a:p>
        </p:txBody>
      </p:sp>
      <p:sp>
        <p:nvSpPr>
          <p:cNvPr id="8" name="Smiley Face 7"/>
          <p:cNvSpPr/>
          <p:nvPr/>
        </p:nvSpPr>
        <p:spPr>
          <a:xfrm>
            <a:off x="533400" y="30289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Smiley Face 8"/>
          <p:cNvSpPr/>
          <p:nvPr/>
        </p:nvSpPr>
        <p:spPr>
          <a:xfrm>
            <a:off x="533400" y="3714750"/>
            <a:ext cx="1524000" cy="121920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ight Arrow 9"/>
          <p:cNvSpPr/>
          <p:nvPr/>
        </p:nvSpPr>
        <p:spPr>
          <a:xfrm rot="19769766">
            <a:off x="2145864" y="3553670"/>
            <a:ext cx="223368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Vertex Layout</a:t>
            </a:r>
          </a:p>
        </p:txBody>
      </p:sp>
    </p:spTree>
    <p:extLst>
      <p:ext uri="{BB962C8B-B14F-4D97-AF65-F5344CB8AC3E}">
        <p14:creationId xmlns:p14="http://schemas.microsoft.com/office/powerpoint/2010/main" val="114644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6858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8200" y="1352550"/>
            <a:ext cx="457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V4.X = (V1.X + V2.X + V3.X) / 3.0f</a:t>
            </a:r>
          </a:p>
          <a:p>
            <a:r>
              <a:rPr lang="en-CA" dirty="0"/>
              <a:t>V4.Y = (V1.Y + V2.Y + V3.Y) / 3.0f</a:t>
            </a:r>
          </a:p>
          <a:p>
            <a:r>
              <a:rPr lang="en-CA" dirty="0"/>
              <a:t>V4.Z = (V1.Z + V2.Z + V3.Z) / 3.0f</a:t>
            </a:r>
          </a:p>
          <a:p>
            <a:endParaRPr lang="en-CA" dirty="0"/>
          </a:p>
          <a:p>
            <a:r>
              <a:rPr lang="en-CA" dirty="0" err="1"/>
              <a:t>MakeTriangle</a:t>
            </a:r>
            <a:r>
              <a:rPr lang="en-CA" dirty="0"/>
              <a:t>( V0, V1, V4)</a:t>
            </a:r>
          </a:p>
          <a:p>
            <a:r>
              <a:rPr lang="en-CA" dirty="0" err="1"/>
              <a:t>MakeTriangle</a:t>
            </a:r>
            <a:r>
              <a:rPr lang="en-CA" dirty="0"/>
              <a:t>( V0, V4, V2)</a:t>
            </a:r>
          </a:p>
          <a:p>
            <a:r>
              <a:rPr lang="en-CA" dirty="0" err="1"/>
              <a:t>MakeTriangle</a:t>
            </a:r>
            <a:r>
              <a:rPr lang="en-CA" dirty="0"/>
              <a:t>(V1,V4,V2)</a:t>
            </a:r>
          </a:p>
          <a:p>
            <a:r>
              <a:rPr lang="en-CA" dirty="0" err="1"/>
              <a:t>AllDoneMan</a:t>
            </a:r>
            <a:r>
              <a:rPr lang="en-CA" dirty="0"/>
              <a:t>();</a:t>
            </a:r>
          </a:p>
          <a:p>
            <a:endParaRPr lang="en-CA" dirty="0"/>
          </a:p>
        </p:txBody>
      </p:sp>
      <p:sp>
        <p:nvSpPr>
          <p:cNvPr id="10" name="Oval 9"/>
          <p:cNvSpPr/>
          <p:nvPr/>
        </p:nvSpPr>
        <p:spPr>
          <a:xfrm>
            <a:off x="41148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1" name="Isosceles Triangle 10"/>
          <p:cNvSpPr/>
          <p:nvPr/>
        </p:nvSpPr>
        <p:spPr>
          <a:xfrm rot="10800000">
            <a:off x="990600" y="1562100"/>
            <a:ext cx="3126260" cy="2375773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/>
          <p:cNvSpPr/>
          <p:nvPr/>
        </p:nvSpPr>
        <p:spPr>
          <a:xfrm>
            <a:off x="22098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3679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382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22860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6096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39541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14097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2895600" y="2266950"/>
            <a:ext cx="381000" cy="358346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2263346" y="3825446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2" name="Oval 11"/>
          <p:cNvSpPr/>
          <p:nvPr/>
        </p:nvSpPr>
        <p:spPr>
          <a:xfrm>
            <a:off x="3429000" y="3028950"/>
            <a:ext cx="381000" cy="27030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1322173" y="3847585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4" name="Oval 13"/>
          <p:cNvSpPr/>
          <p:nvPr/>
        </p:nvSpPr>
        <p:spPr>
          <a:xfrm>
            <a:off x="2998573" y="385788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2973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6" name="Isosceles Triangle 15"/>
          <p:cNvSpPr/>
          <p:nvPr/>
        </p:nvSpPr>
        <p:spPr>
          <a:xfrm>
            <a:off x="5029200" y="14287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6477000" y="12763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4800600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8145162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6477000" y="2897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23387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sosceles Triangle 15"/>
          <p:cNvSpPr/>
          <p:nvPr/>
        </p:nvSpPr>
        <p:spPr>
          <a:xfrm>
            <a:off x="762000" y="14287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/>
          <p:cNvSpPr/>
          <p:nvPr/>
        </p:nvSpPr>
        <p:spPr>
          <a:xfrm>
            <a:off x="2209800" y="12763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18" name="Oval 17"/>
          <p:cNvSpPr/>
          <p:nvPr/>
        </p:nvSpPr>
        <p:spPr>
          <a:xfrm>
            <a:off x="533400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3877962" y="37528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209800" y="2897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0" name="Isosceles Triangle 19"/>
          <p:cNvSpPr/>
          <p:nvPr/>
        </p:nvSpPr>
        <p:spPr>
          <a:xfrm>
            <a:off x="4800600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62484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45720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79165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6172200" y="2495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5715000" y="32784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7" name="Oval 26"/>
          <p:cNvSpPr/>
          <p:nvPr/>
        </p:nvSpPr>
        <p:spPr>
          <a:xfrm>
            <a:off x="6728254" y="32542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35669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sosceles Triangle 19"/>
          <p:cNvSpPr/>
          <p:nvPr/>
        </p:nvSpPr>
        <p:spPr>
          <a:xfrm>
            <a:off x="990600" y="15811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/>
          <p:cNvSpPr/>
          <p:nvPr/>
        </p:nvSpPr>
        <p:spPr>
          <a:xfrm>
            <a:off x="2438400" y="1428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2" name="Oval 21"/>
          <p:cNvSpPr/>
          <p:nvPr/>
        </p:nvSpPr>
        <p:spPr>
          <a:xfrm>
            <a:off x="762000" y="39052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4106562" y="39052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4" name="Oval 23"/>
          <p:cNvSpPr/>
          <p:nvPr/>
        </p:nvSpPr>
        <p:spPr>
          <a:xfrm>
            <a:off x="2362200" y="25717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905000" y="3354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27" name="Oval 26"/>
          <p:cNvSpPr/>
          <p:nvPr/>
        </p:nvSpPr>
        <p:spPr>
          <a:xfrm>
            <a:off x="2918254" y="33304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5204254" y="1504950"/>
            <a:ext cx="3352800" cy="2514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629400" y="13525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28" name="Oval 27"/>
          <p:cNvSpPr/>
          <p:nvPr/>
        </p:nvSpPr>
        <p:spPr>
          <a:xfrm>
            <a:off x="4953000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8297562" y="3829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6553200" y="2305050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832389" y="3330403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2" name="Oval 31"/>
          <p:cNvSpPr/>
          <p:nvPr/>
        </p:nvSpPr>
        <p:spPr>
          <a:xfrm>
            <a:off x="7315200" y="336155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  <p:sp>
        <p:nvSpPr>
          <p:cNvPr id="33" name="Oval 32"/>
          <p:cNvSpPr/>
          <p:nvPr/>
        </p:nvSpPr>
        <p:spPr>
          <a:xfrm>
            <a:off x="6728254" y="2973602"/>
            <a:ext cx="457200" cy="3810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25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pipeline so far…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838200" y="1476233"/>
            <a:ext cx="5410200" cy="3305317"/>
          </a:xfrm>
          <a:prstGeom prst="rightArrowCallout">
            <a:avLst>
              <a:gd name="adj1" fmla="val 12200"/>
              <a:gd name="adj2" fmla="val 13232"/>
              <a:gd name="adj3" fmla="val 15503"/>
              <a:gd name="adj4" fmla="val 132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/>
              <a:t>Vertex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6324600" y="15811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(Pixel) Fragment</a:t>
            </a:r>
          </a:p>
        </p:txBody>
      </p:sp>
    </p:spTree>
    <p:extLst>
      <p:ext uri="{BB962C8B-B14F-4D97-AF65-F5344CB8AC3E}">
        <p14:creationId xmlns:p14="http://schemas.microsoft.com/office/powerpoint/2010/main" val="226552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pipeline so far…</a:t>
            </a:r>
          </a:p>
        </p:txBody>
      </p:sp>
      <p:sp>
        <p:nvSpPr>
          <p:cNvPr id="6" name="Right Arrow Callout 5"/>
          <p:cNvSpPr/>
          <p:nvPr/>
        </p:nvSpPr>
        <p:spPr>
          <a:xfrm>
            <a:off x="838200" y="15049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Vertex</a:t>
            </a:r>
          </a:p>
        </p:txBody>
      </p:sp>
      <p:sp>
        <p:nvSpPr>
          <p:cNvPr id="11" name="Right Arrow Callout 10"/>
          <p:cNvSpPr/>
          <p:nvPr/>
        </p:nvSpPr>
        <p:spPr>
          <a:xfrm>
            <a:off x="2667000" y="1504950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Tessellation</a:t>
            </a:r>
          </a:p>
        </p:txBody>
      </p:sp>
      <p:sp>
        <p:nvSpPr>
          <p:cNvPr id="12" name="Right Arrow Callout 11"/>
          <p:cNvSpPr/>
          <p:nvPr/>
        </p:nvSpPr>
        <p:spPr>
          <a:xfrm>
            <a:off x="4495800" y="1488175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Geometry</a:t>
            </a:r>
          </a:p>
        </p:txBody>
      </p:sp>
      <p:sp>
        <p:nvSpPr>
          <p:cNvPr id="13" name="Right Arrow Callout 12"/>
          <p:cNvSpPr/>
          <p:nvPr/>
        </p:nvSpPr>
        <p:spPr>
          <a:xfrm>
            <a:off x="6324600" y="1512058"/>
            <a:ext cx="1752600" cy="3200400"/>
          </a:xfrm>
          <a:prstGeom prst="rightArrowCallout">
            <a:avLst>
              <a:gd name="adj1" fmla="val 16045"/>
              <a:gd name="adj2" fmla="val 18186"/>
              <a:gd name="adj3" fmla="val 19549"/>
              <a:gd name="adj4" fmla="val 38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A" dirty="0"/>
              <a:t>(Pixel) Fragment</a:t>
            </a:r>
          </a:p>
        </p:txBody>
      </p:sp>
    </p:spTree>
    <p:extLst>
      <p:ext uri="{BB962C8B-B14F-4D97-AF65-F5344CB8AC3E}">
        <p14:creationId xmlns:p14="http://schemas.microsoft.com/office/powerpoint/2010/main" val="1003411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Geometry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Takes one type of geometry and generates another type.</a:t>
            </a:r>
          </a:p>
          <a:p>
            <a:r>
              <a:rPr lang="en-CA" dirty="0"/>
              <a:t>Can be the same type</a:t>
            </a:r>
          </a:p>
          <a:p>
            <a:r>
              <a:rPr lang="en-CA" dirty="0"/>
              <a:t>Because it “knows” about entire triangle (unlike the vertex </a:t>
            </a:r>
            <a:r>
              <a:rPr lang="en-CA" dirty="0" err="1"/>
              <a:t>shader</a:t>
            </a:r>
            <a:r>
              <a:rPr lang="en-CA" dirty="0"/>
              <a:t>), it can do other useful things, too, like: Calculate </a:t>
            </a:r>
            <a:r>
              <a:rPr lang="en-CA" dirty="0" err="1"/>
              <a:t>normals</a:t>
            </a:r>
            <a:endParaRPr lang="en-CA" dirty="0"/>
          </a:p>
          <a:p>
            <a:pPr lvl="1"/>
            <a:r>
              <a:rPr lang="en-CA" dirty="0"/>
              <a:t>Why is this? Why can’t the vertex </a:t>
            </a:r>
            <a:r>
              <a:rPr lang="en-CA" dirty="0" err="1"/>
              <a:t>shader</a:t>
            </a:r>
            <a:r>
              <a:rPr lang="en-CA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810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Geometry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1394"/>
            <a:ext cx="6858000" cy="3469207"/>
          </a:xfrm>
        </p:spPr>
        <p:txBody>
          <a:bodyPr>
            <a:normAutofit fontScale="85000" lnSpcReduction="20000"/>
          </a:bodyPr>
          <a:lstStyle/>
          <a:p>
            <a:r>
              <a:rPr lang="en-CA" dirty="0"/>
              <a:t>Takes a single primitive in: point, line, triangle, but can also take other ones we’ve not used:</a:t>
            </a:r>
          </a:p>
          <a:p>
            <a:pPr lvl="1"/>
            <a:r>
              <a:rPr lang="en-CA" dirty="0"/>
              <a:t>Line and line strip “adjacency”</a:t>
            </a:r>
          </a:p>
          <a:p>
            <a:pPr lvl="1"/>
            <a:r>
              <a:rPr lang="en-CA" dirty="0"/>
              <a:t>Triangle and triangle strip “adjacency”</a:t>
            </a:r>
          </a:p>
          <a:p>
            <a:pPr lvl="1"/>
            <a:r>
              <a:rPr lang="en-CA" dirty="0"/>
              <a:t>These are used so that the geometry </a:t>
            </a:r>
            <a:r>
              <a:rPr lang="en-CA" dirty="0" err="1"/>
              <a:t>shader</a:t>
            </a:r>
            <a:r>
              <a:rPr lang="en-CA" dirty="0"/>
              <a:t> has access to “adjacent” structures</a:t>
            </a:r>
          </a:p>
          <a:p>
            <a:r>
              <a:rPr lang="en-CA" dirty="0"/>
              <a:t>Note: these “adjacency” primitives </a:t>
            </a:r>
            <a:r>
              <a:rPr lang="en-CA" i="1" dirty="0"/>
              <a:t>can’t </a:t>
            </a:r>
            <a:r>
              <a:rPr lang="en-CA" dirty="0"/>
              <a:t>be produced from the tessellation </a:t>
            </a:r>
            <a:r>
              <a:rPr lang="en-CA" dirty="0" err="1"/>
              <a:t>shader</a:t>
            </a:r>
            <a:endParaRPr lang="en-CA" dirty="0"/>
          </a:p>
          <a:p>
            <a:pPr lvl="1"/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2266950"/>
            <a:ext cx="1905000" cy="18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8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Geometry </a:t>
            </a:r>
            <a:r>
              <a:rPr lang="en-CA" dirty="0" err="1"/>
              <a:t>shader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19350"/>
            <a:ext cx="8305800" cy="2381251"/>
          </a:xfrm>
        </p:spPr>
        <p:txBody>
          <a:bodyPr>
            <a:normAutofit/>
          </a:bodyPr>
          <a:lstStyle/>
          <a:p>
            <a:r>
              <a:rPr lang="en-CA" dirty="0"/>
              <a:t>Let’s look at the “good enough for rock-n-roll” debug </a:t>
            </a:r>
            <a:r>
              <a:rPr lang="en-CA" dirty="0" err="1"/>
              <a:t>shader</a:t>
            </a:r>
            <a:r>
              <a:rPr lang="en-CA" dirty="0"/>
              <a:t> as an example…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286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Tessellation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While the geometry </a:t>
            </a:r>
            <a:r>
              <a:rPr lang="en-CA" dirty="0" err="1"/>
              <a:t>shader</a:t>
            </a:r>
            <a:r>
              <a:rPr lang="en-CA" dirty="0"/>
              <a:t> </a:t>
            </a:r>
            <a:r>
              <a:rPr lang="en-CA" i="1" dirty="0"/>
              <a:t>can </a:t>
            </a:r>
            <a:r>
              <a:rPr lang="en-CA" dirty="0"/>
              <a:t>generate more triangles, it’s not meant to generate large numbers (to “tessellate”)</a:t>
            </a:r>
          </a:p>
          <a:p>
            <a:r>
              <a:rPr lang="en-CA" dirty="0"/>
              <a:t>A few is OK, but for massive numbers, you need the tessellation </a:t>
            </a:r>
            <a:r>
              <a:rPr lang="en-CA" dirty="0" err="1"/>
              <a:t>shader</a:t>
            </a:r>
            <a:endParaRPr lang="en-CA" dirty="0"/>
          </a:p>
          <a:p>
            <a:pPr lvl="1"/>
            <a:r>
              <a:rPr lang="en-CA" dirty="0"/>
              <a:t>DirectX 11 and OpenGL 4.0 and up</a:t>
            </a:r>
          </a:p>
        </p:txBody>
      </p:sp>
    </p:spTree>
    <p:extLst>
      <p:ext uri="{BB962C8B-B14F-4D97-AF65-F5344CB8AC3E}">
        <p14:creationId xmlns:p14="http://schemas.microsoft.com/office/powerpoint/2010/main" val="148269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Tessellation </a:t>
            </a:r>
            <a:r>
              <a:rPr lang="en-CA" dirty="0" err="1"/>
              <a:t>shader</a:t>
            </a:r>
            <a:r>
              <a:rPr lang="en-CA" dirty="0"/>
              <a:t>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It’s actually three (3) </a:t>
            </a:r>
            <a:r>
              <a:rPr lang="en-CA" dirty="0" err="1"/>
              <a:t>shaders</a:t>
            </a:r>
            <a:r>
              <a:rPr lang="en-CA" dirty="0"/>
              <a:t> that work in unison. </a:t>
            </a:r>
          </a:p>
          <a:p>
            <a:pPr lvl="1"/>
            <a:r>
              <a:rPr lang="en-CA" dirty="0"/>
              <a:t>Two are “fixed function” </a:t>
            </a:r>
          </a:p>
          <a:p>
            <a:pPr lvl="1"/>
            <a:r>
              <a:rPr lang="en-CA" dirty="0"/>
              <a:t>One is “programmable”</a:t>
            </a:r>
          </a:p>
          <a:p>
            <a:r>
              <a:rPr lang="en-CA" dirty="0"/>
              <a:t>Take a primitive in, and generate another (tessellated) primitive out</a:t>
            </a:r>
          </a:p>
          <a:p>
            <a:r>
              <a:rPr lang="en-CA" dirty="0"/>
              <a:t>Very fast</a:t>
            </a:r>
          </a:p>
        </p:txBody>
      </p:sp>
    </p:spTree>
    <p:extLst>
      <p:ext uri="{BB962C8B-B14F-4D97-AF65-F5344CB8AC3E}">
        <p14:creationId xmlns:p14="http://schemas.microsoft.com/office/powerpoint/2010/main" val="209024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Mike Bailey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Mike Bailey has an excellent overview on his site: </a:t>
            </a:r>
            <a:r>
              <a:rPr lang="en-CA" dirty="0">
                <a:hlinkClick r:id="rId2"/>
              </a:rPr>
              <a:t>https://web.engr.oregonstate.edu/~mjb/cs519/Handouts/tessellation.1pp.pdf</a:t>
            </a:r>
            <a:endParaRPr lang="en-CA" dirty="0"/>
          </a:p>
          <a:p>
            <a:r>
              <a:rPr lang="en-CA" dirty="0"/>
              <a:t>(he’s one of the people who wrote the “graphics </a:t>
            </a:r>
            <a:r>
              <a:rPr lang="en-CA" dirty="0" err="1"/>
              <a:t>shaders</a:t>
            </a:r>
            <a:r>
              <a:rPr lang="en-CA" dirty="0"/>
              <a:t>” book)</a:t>
            </a:r>
          </a:p>
        </p:txBody>
      </p:sp>
    </p:spTree>
    <p:extLst>
      <p:ext uri="{BB962C8B-B14F-4D97-AF65-F5344CB8AC3E}">
        <p14:creationId xmlns:p14="http://schemas.microsoft.com/office/powerpoint/2010/main" val="1036212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29009</TotalTime>
  <Words>537</Words>
  <Application>Microsoft Office PowerPoint</Application>
  <PresentationFormat>On-screen Show (16:9)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INFO6020 – Graphics 2 Week 8: Geometry Tessellation </vt:lpstr>
      <vt:lpstr>The pipeline so far…</vt:lpstr>
      <vt:lpstr>The pipeline so far…</vt:lpstr>
      <vt:lpstr>Geometry shader: Why?</vt:lpstr>
      <vt:lpstr>Geometry shader: Why?</vt:lpstr>
      <vt:lpstr>Geometry shader</vt:lpstr>
      <vt:lpstr>Tessellation shader: Why?</vt:lpstr>
      <vt:lpstr>Tessellation shader: Why?</vt:lpstr>
      <vt:lpstr>Mike Bailey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315</cp:revision>
  <dcterms:created xsi:type="dcterms:W3CDTF">2006-08-16T00:00:00Z</dcterms:created>
  <dcterms:modified xsi:type="dcterms:W3CDTF">2025-03-21T15:27:40Z</dcterms:modified>
</cp:coreProperties>
</file>